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57" r:id="rId3"/>
    <p:sldId id="258" r:id="rId4"/>
    <p:sldId id="260" r:id="rId5"/>
    <p:sldId id="259" r:id="rId6"/>
  </p:sldIdLst>
  <p:sldSz cx="9144000" cy="6858000" type="screen4x3"/>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825" autoAdjust="0"/>
  </p:normalViewPr>
  <p:slideViewPr>
    <p:cSldViewPr>
      <p:cViewPr varScale="1">
        <p:scale>
          <a:sx n="134" d="100"/>
          <a:sy n="134" d="100"/>
        </p:scale>
        <p:origin x="-954" y="-78"/>
      </p:cViewPr>
      <p:guideLst>
        <p:guide orient="horz" pos="2160"/>
        <p:guide pos="2880"/>
      </p:guideLst>
    </p:cSldViewPr>
  </p:slideViewPr>
  <p:notesTextViewPr>
    <p:cViewPr>
      <p:scale>
        <a:sx n="1" d="1"/>
        <a:sy n="1" d="1"/>
      </p:scale>
      <p:origin x="0" y="0"/>
    </p:cViewPr>
  </p:notesTextViewPr>
  <p:notesViewPr>
    <p:cSldViewPr>
      <p:cViewPr varScale="1">
        <p:scale>
          <a:sx n="93" d="100"/>
          <a:sy n="93" d="100"/>
        </p:scale>
        <p:origin x="-3726"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E87C11-512C-4C10-9F79-13F68EC659F6}" type="doc">
      <dgm:prSet loTypeId="urn:microsoft.com/office/officeart/2005/8/layout/hProcess9" loCatId="process" qsTypeId="urn:microsoft.com/office/officeart/2005/8/quickstyle/simple1" qsCatId="simple" csTypeId="urn:microsoft.com/office/officeart/2005/8/colors/accent1_2" csCatId="accent1" phldr="1"/>
      <dgm:spPr/>
    </dgm:pt>
    <dgm:pt modelId="{9121BFFB-050C-4F22-8691-FB832450486C}">
      <dgm:prSet phldrT="[Tekst]"/>
      <dgm:spPr/>
      <dgm:t>
        <a:bodyPr/>
        <a:lstStyle/>
        <a:p>
          <a:r>
            <a:rPr lang="da-DK" smtClean="0"/>
            <a:t>Social kapital </a:t>
          </a:r>
          <a:endParaRPr lang="da-DK"/>
        </a:p>
      </dgm:t>
    </dgm:pt>
    <dgm:pt modelId="{AF698298-A85D-47FA-A726-5BCA550C3D4B}" type="parTrans" cxnId="{3637A893-2956-4844-8E61-1751DD395CC3}">
      <dgm:prSet/>
      <dgm:spPr/>
      <dgm:t>
        <a:bodyPr/>
        <a:lstStyle/>
        <a:p>
          <a:endParaRPr lang="da-DK"/>
        </a:p>
      </dgm:t>
    </dgm:pt>
    <dgm:pt modelId="{0B024EAC-07E6-4464-9418-83CF093396CF}" type="sibTrans" cxnId="{3637A893-2956-4844-8E61-1751DD395CC3}">
      <dgm:prSet/>
      <dgm:spPr/>
      <dgm:t>
        <a:bodyPr/>
        <a:lstStyle/>
        <a:p>
          <a:endParaRPr lang="da-DK"/>
        </a:p>
      </dgm:t>
    </dgm:pt>
    <dgm:pt modelId="{66CEFF6C-89C7-4484-AA52-683FFF8BFC39}">
      <dgm:prSet phldrT="[Tekst]"/>
      <dgm:spPr/>
      <dgm:t>
        <a:bodyPr/>
        <a:lstStyle/>
        <a:p>
          <a:r>
            <a:rPr lang="da-DK" smtClean="0"/>
            <a:t>Krænkende adfærd, sygefravær</a:t>
          </a:r>
          <a:endParaRPr lang="da-DK"/>
        </a:p>
      </dgm:t>
    </dgm:pt>
    <dgm:pt modelId="{FEF8A3E1-34C4-4672-8DE3-51296219D60B}" type="parTrans" cxnId="{80196885-3007-4DB7-BDA7-63A79CC7CF8C}">
      <dgm:prSet/>
      <dgm:spPr/>
      <dgm:t>
        <a:bodyPr/>
        <a:lstStyle/>
        <a:p>
          <a:endParaRPr lang="da-DK"/>
        </a:p>
      </dgm:t>
    </dgm:pt>
    <dgm:pt modelId="{A696FA55-57DD-4079-AC84-B7A8947EB815}" type="sibTrans" cxnId="{80196885-3007-4DB7-BDA7-63A79CC7CF8C}">
      <dgm:prSet/>
      <dgm:spPr/>
      <dgm:t>
        <a:bodyPr/>
        <a:lstStyle/>
        <a:p>
          <a:endParaRPr lang="da-DK"/>
        </a:p>
      </dgm:t>
    </dgm:pt>
    <dgm:pt modelId="{436FC3C3-43FE-4DD2-8094-1C114ED79559}">
      <dgm:prSet phldrT="[Tekst]"/>
      <dgm:spPr/>
      <dgm:t>
        <a:bodyPr/>
        <a:lstStyle/>
        <a:p>
          <a:r>
            <a:rPr lang="da-DK" smtClean="0"/>
            <a:t>Organisering af-  krav i og indflydelse på arbejdet, balance i arbejds/privatliv, motivation, tilfredshed</a:t>
          </a:r>
          <a:endParaRPr lang="da-DK"/>
        </a:p>
      </dgm:t>
    </dgm:pt>
    <dgm:pt modelId="{B5832CE6-E287-4977-909A-E7E16638FAA1}" type="sibTrans" cxnId="{BF822456-C7A7-4F38-8AD3-87487BFF257A}">
      <dgm:prSet/>
      <dgm:spPr/>
      <dgm:t>
        <a:bodyPr/>
        <a:lstStyle/>
        <a:p>
          <a:endParaRPr lang="da-DK"/>
        </a:p>
      </dgm:t>
    </dgm:pt>
    <dgm:pt modelId="{DD3434DC-59F7-4604-97BE-41C5BD9A8C82}" type="parTrans" cxnId="{BF822456-C7A7-4F38-8AD3-87487BFF257A}">
      <dgm:prSet/>
      <dgm:spPr/>
      <dgm:t>
        <a:bodyPr/>
        <a:lstStyle/>
        <a:p>
          <a:endParaRPr lang="da-DK"/>
        </a:p>
      </dgm:t>
    </dgm:pt>
    <dgm:pt modelId="{5985AE31-6AFB-462D-AE02-A1CB4E8D3AF5}" type="pres">
      <dgm:prSet presAssocID="{89E87C11-512C-4C10-9F79-13F68EC659F6}" presName="CompostProcess" presStyleCnt="0">
        <dgm:presLayoutVars>
          <dgm:dir/>
          <dgm:resizeHandles val="exact"/>
        </dgm:presLayoutVars>
      </dgm:prSet>
      <dgm:spPr/>
    </dgm:pt>
    <dgm:pt modelId="{9B9D82EB-298A-4FA2-9B30-48865666E309}" type="pres">
      <dgm:prSet presAssocID="{89E87C11-512C-4C10-9F79-13F68EC659F6}" presName="arrow" presStyleLbl="bgShp" presStyleIdx="0" presStyleCnt="1" custLinFactNeighborX="0" custLinFactNeighborY="17911"/>
      <dgm:spPr/>
    </dgm:pt>
    <dgm:pt modelId="{0FDED6BE-2BB3-48B7-8B56-0599CE6A66B5}" type="pres">
      <dgm:prSet presAssocID="{89E87C11-512C-4C10-9F79-13F68EC659F6}" presName="linearProcess" presStyleCnt="0"/>
      <dgm:spPr/>
    </dgm:pt>
    <dgm:pt modelId="{17427BB6-3176-4DE8-81EC-70800FC85908}" type="pres">
      <dgm:prSet presAssocID="{9121BFFB-050C-4F22-8691-FB832450486C}" presName="textNode" presStyleLbl="node1" presStyleIdx="0" presStyleCnt="3" custScaleX="75352" custScaleY="116667">
        <dgm:presLayoutVars>
          <dgm:bulletEnabled val="1"/>
        </dgm:presLayoutVars>
      </dgm:prSet>
      <dgm:spPr/>
      <dgm:t>
        <a:bodyPr/>
        <a:lstStyle/>
        <a:p>
          <a:endParaRPr lang="da-DK"/>
        </a:p>
      </dgm:t>
    </dgm:pt>
    <dgm:pt modelId="{C0551C67-BD7F-4ECD-B396-17AB67395508}" type="pres">
      <dgm:prSet presAssocID="{0B024EAC-07E6-4464-9418-83CF093396CF}" presName="sibTrans" presStyleCnt="0"/>
      <dgm:spPr/>
    </dgm:pt>
    <dgm:pt modelId="{4EC66099-8E8F-4CF0-9949-E9BEDA085A98}" type="pres">
      <dgm:prSet presAssocID="{436FC3C3-43FE-4DD2-8094-1C114ED79559}" presName="textNode" presStyleLbl="node1" presStyleIdx="1" presStyleCnt="3" custScaleY="116667">
        <dgm:presLayoutVars>
          <dgm:bulletEnabled val="1"/>
        </dgm:presLayoutVars>
      </dgm:prSet>
      <dgm:spPr/>
      <dgm:t>
        <a:bodyPr/>
        <a:lstStyle/>
        <a:p>
          <a:endParaRPr lang="da-DK"/>
        </a:p>
      </dgm:t>
    </dgm:pt>
    <dgm:pt modelId="{D6B48CF2-5826-44F2-92EE-1927B1766683}" type="pres">
      <dgm:prSet presAssocID="{B5832CE6-E287-4977-909A-E7E16638FAA1}" presName="sibTrans" presStyleCnt="0"/>
      <dgm:spPr/>
    </dgm:pt>
    <dgm:pt modelId="{542365C0-6E76-46C7-8FFD-62D3AEA99033}" type="pres">
      <dgm:prSet presAssocID="{66CEFF6C-89C7-4484-AA52-683FFF8BFC39}" presName="textNode" presStyleLbl="node1" presStyleIdx="2" presStyleCnt="3" custScaleX="77716" custScaleY="116667">
        <dgm:presLayoutVars>
          <dgm:bulletEnabled val="1"/>
        </dgm:presLayoutVars>
      </dgm:prSet>
      <dgm:spPr/>
      <dgm:t>
        <a:bodyPr/>
        <a:lstStyle/>
        <a:p>
          <a:endParaRPr lang="da-DK"/>
        </a:p>
      </dgm:t>
    </dgm:pt>
  </dgm:ptLst>
  <dgm:cxnLst>
    <dgm:cxn modelId="{51FF98C9-6684-4917-98D2-D76BB48A86BD}" type="presOf" srcId="{436FC3C3-43FE-4DD2-8094-1C114ED79559}" destId="{4EC66099-8E8F-4CF0-9949-E9BEDA085A98}" srcOrd="0" destOrd="0" presId="urn:microsoft.com/office/officeart/2005/8/layout/hProcess9"/>
    <dgm:cxn modelId="{F29D33AD-5880-4E21-B458-A7C86F84594B}" type="presOf" srcId="{9121BFFB-050C-4F22-8691-FB832450486C}" destId="{17427BB6-3176-4DE8-81EC-70800FC85908}" srcOrd="0" destOrd="0" presId="urn:microsoft.com/office/officeart/2005/8/layout/hProcess9"/>
    <dgm:cxn modelId="{80196885-3007-4DB7-BDA7-63A79CC7CF8C}" srcId="{89E87C11-512C-4C10-9F79-13F68EC659F6}" destId="{66CEFF6C-89C7-4484-AA52-683FFF8BFC39}" srcOrd="2" destOrd="0" parTransId="{FEF8A3E1-34C4-4672-8DE3-51296219D60B}" sibTransId="{A696FA55-57DD-4079-AC84-B7A8947EB815}"/>
    <dgm:cxn modelId="{CBD46522-2CDD-4B53-97C4-79E3721DAA9C}" type="presOf" srcId="{89E87C11-512C-4C10-9F79-13F68EC659F6}" destId="{5985AE31-6AFB-462D-AE02-A1CB4E8D3AF5}" srcOrd="0" destOrd="0" presId="urn:microsoft.com/office/officeart/2005/8/layout/hProcess9"/>
    <dgm:cxn modelId="{BF822456-C7A7-4F38-8AD3-87487BFF257A}" srcId="{89E87C11-512C-4C10-9F79-13F68EC659F6}" destId="{436FC3C3-43FE-4DD2-8094-1C114ED79559}" srcOrd="1" destOrd="0" parTransId="{DD3434DC-59F7-4604-97BE-41C5BD9A8C82}" sibTransId="{B5832CE6-E287-4977-909A-E7E16638FAA1}"/>
    <dgm:cxn modelId="{0182F0D1-BB08-4080-A173-A39E6791BCEE}" type="presOf" srcId="{66CEFF6C-89C7-4484-AA52-683FFF8BFC39}" destId="{542365C0-6E76-46C7-8FFD-62D3AEA99033}" srcOrd="0" destOrd="0" presId="urn:microsoft.com/office/officeart/2005/8/layout/hProcess9"/>
    <dgm:cxn modelId="{3637A893-2956-4844-8E61-1751DD395CC3}" srcId="{89E87C11-512C-4C10-9F79-13F68EC659F6}" destId="{9121BFFB-050C-4F22-8691-FB832450486C}" srcOrd="0" destOrd="0" parTransId="{AF698298-A85D-47FA-A726-5BCA550C3D4B}" sibTransId="{0B024EAC-07E6-4464-9418-83CF093396CF}"/>
    <dgm:cxn modelId="{D2F4F5C3-B03F-4609-81C3-63B07620200C}" type="presParOf" srcId="{5985AE31-6AFB-462D-AE02-A1CB4E8D3AF5}" destId="{9B9D82EB-298A-4FA2-9B30-48865666E309}" srcOrd="0" destOrd="0" presId="urn:microsoft.com/office/officeart/2005/8/layout/hProcess9"/>
    <dgm:cxn modelId="{92648AAE-3064-4067-A079-B8C93040582A}" type="presParOf" srcId="{5985AE31-6AFB-462D-AE02-A1CB4E8D3AF5}" destId="{0FDED6BE-2BB3-48B7-8B56-0599CE6A66B5}" srcOrd="1" destOrd="0" presId="urn:microsoft.com/office/officeart/2005/8/layout/hProcess9"/>
    <dgm:cxn modelId="{49574EA9-CFB3-45CC-90B0-3080718EBFBD}" type="presParOf" srcId="{0FDED6BE-2BB3-48B7-8B56-0599CE6A66B5}" destId="{17427BB6-3176-4DE8-81EC-70800FC85908}" srcOrd="0" destOrd="0" presId="urn:microsoft.com/office/officeart/2005/8/layout/hProcess9"/>
    <dgm:cxn modelId="{BFD6A773-C9E6-45B5-8A26-0205D940E9F8}" type="presParOf" srcId="{0FDED6BE-2BB3-48B7-8B56-0599CE6A66B5}" destId="{C0551C67-BD7F-4ECD-B396-17AB67395508}" srcOrd="1" destOrd="0" presId="urn:microsoft.com/office/officeart/2005/8/layout/hProcess9"/>
    <dgm:cxn modelId="{EB891974-FD7B-4440-9673-E19067B3299D}" type="presParOf" srcId="{0FDED6BE-2BB3-48B7-8B56-0599CE6A66B5}" destId="{4EC66099-8E8F-4CF0-9949-E9BEDA085A98}" srcOrd="2" destOrd="0" presId="urn:microsoft.com/office/officeart/2005/8/layout/hProcess9"/>
    <dgm:cxn modelId="{91B09088-0B22-4706-8454-FEE3EB571A6B}" type="presParOf" srcId="{0FDED6BE-2BB3-48B7-8B56-0599CE6A66B5}" destId="{D6B48CF2-5826-44F2-92EE-1927B1766683}" srcOrd="3" destOrd="0" presId="urn:microsoft.com/office/officeart/2005/8/layout/hProcess9"/>
    <dgm:cxn modelId="{51B8F6E6-B21D-41BA-BFDE-0F2F91B27B8C}" type="presParOf" srcId="{0FDED6BE-2BB3-48B7-8B56-0599CE6A66B5}" destId="{542365C0-6E76-46C7-8FFD-62D3AEA99033}" srcOrd="4" destOrd="0" presId="urn:microsoft.com/office/officeart/2005/8/layout/hProcess9"/>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9D82EB-298A-4FA2-9B30-48865666E309}">
      <dsp:nvSpPr>
        <dsp:cNvPr id="0" name=""/>
        <dsp:cNvSpPr/>
      </dsp:nvSpPr>
      <dsp:spPr>
        <a:xfrm>
          <a:off x="574362" y="0"/>
          <a:ext cx="6509447" cy="324036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427BB6-3176-4DE8-81EC-70800FC85908}">
      <dsp:nvSpPr>
        <dsp:cNvPr id="0" name=""/>
        <dsp:cNvSpPr/>
      </dsp:nvSpPr>
      <dsp:spPr>
        <a:xfrm>
          <a:off x="140649" y="864093"/>
          <a:ext cx="2109870" cy="15121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a-DK" sz="1800" kern="1200" smtClean="0"/>
            <a:t>Social kapital </a:t>
          </a:r>
          <a:endParaRPr lang="da-DK" sz="1800" kern="1200"/>
        </a:p>
      </dsp:txBody>
      <dsp:txXfrm>
        <a:off x="214467" y="937911"/>
        <a:ext cx="1962234" cy="1364536"/>
      </dsp:txXfrm>
    </dsp:sp>
    <dsp:sp modelId="{4EC66099-8E8F-4CF0-9949-E9BEDA085A98}">
      <dsp:nvSpPr>
        <dsp:cNvPr id="0" name=""/>
        <dsp:cNvSpPr/>
      </dsp:nvSpPr>
      <dsp:spPr>
        <a:xfrm>
          <a:off x="2395980" y="864093"/>
          <a:ext cx="2800019" cy="15121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a-DK" sz="1800" kern="1200" smtClean="0"/>
            <a:t>Organisering af-  krav i og indflydelse på arbejdet, balance i arbejds/privatliv, motivation, tilfredshed</a:t>
          </a:r>
          <a:endParaRPr lang="da-DK" sz="1800" kern="1200"/>
        </a:p>
      </dsp:txBody>
      <dsp:txXfrm>
        <a:off x="2469798" y="937911"/>
        <a:ext cx="2652383" cy="1364536"/>
      </dsp:txXfrm>
    </dsp:sp>
    <dsp:sp modelId="{542365C0-6E76-46C7-8FFD-62D3AEA99033}">
      <dsp:nvSpPr>
        <dsp:cNvPr id="0" name=""/>
        <dsp:cNvSpPr/>
      </dsp:nvSpPr>
      <dsp:spPr>
        <a:xfrm>
          <a:off x="5341460" y="864093"/>
          <a:ext cx="2176063" cy="15121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a-DK" sz="1800" kern="1200" smtClean="0"/>
            <a:t>Krænkende adfærd, sygefravær</a:t>
          </a:r>
          <a:endParaRPr lang="da-DK" sz="1800" kern="1200"/>
        </a:p>
      </dsp:txBody>
      <dsp:txXfrm>
        <a:off x="5415278" y="937911"/>
        <a:ext cx="2028427" cy="136453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5244A1E-89DA-4C88-8B5C-E3074227FC18}" type="datetimeFigureOut">
              <a:rPr lang="da-DK" smtClean="0"/>
              <a:t>06-02-2015</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24FAB3B-173D-4EC3-A005-E783FF4CF7CE}" type="slidenum">
              <a:rPr lang="da-DK" smtClean="0"/>
              <a:t>‹nr.›</a:t>
            </a:fld>
            <a:endParaRPr lang="da-DK"/>
          </a:p>
        </p:txBody>
      </p:sp>
    </p:spTree>
    <p:extLst>
      <p:ext uri="{BB962C8B-B14F-4D97-AF65-F5344CB8AC3E}">
        <p14:creationId xmlns:p14="http://schemas.microsoft.com/office/powerpoint/2010/main" val="1415039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0" smtClean="0"/>
              <a:t>Hvem</a:t>
            </a:r>
            <a:r>
              <a:rPr lang="da-DK" b="0" baseline="0" smtClean="0"/>
              <a:t> er vi</a:t>
            </a:r>
          </a:p>
          <a:p>
            <a:endParaRPr lang="da-DK" b="0" baseline="0" smtClean="0"/>
          </a:p>
          <a:p>
            <a:r>
              <a:rPr lang="da-DK" b="0" smtClean="0"/>
              <a:t>Vi har haft til opgave at skabe</a:t>
            </a:r>
            <a:r>
              <a:rPr lang="da-DK" b="0" baseline="0" smtClean="0"/>
              <a:t> rammerne for at vi i Albertslund Kommune kan gennemføre en Trivsels- og APV måling.</a:t>
            </a:r>
          </a:p>
          <a:p>
            <a:endParaRPr lang="da-DK" b="0" baseline="0" smtClean="0"/>
          </a:p>
          <a:p>
            <a:r>
              <a:rPr lang="da-DK" b="0" baseline="0" smtClean="0"/>
              <a:t>Og nu får I lige en Tour på vore hjemmeside, så kan I bagefter gå ind og læse lidt videre, hvis der er noget I får brug for at tjekke op på. </a:t>
            </a:r>
          </a:p>
          <a:p>
            <a:endParaRPr lang="da-DK" b="0" smtClean="0"/>
          </a:p>
          <a:p>
            <a:r>
              <a:rPr lang="da-DK" b="0" smtClean="0"/>
              <a:t>Tour: Vis stien</a:t>
            </a:r>
            <a:r>
              <a:rPr lang="da-DK" b="0" baseline="0" smtClean="0"/>
              <a:t>, Fortæl hvad de kan læse om på de forskellige sider, Vi sørger også for at ligge de slides vi bruger i dag op på medarbejdersiden </a:t>
            </a:r>
          </a:p>
          <a:p>
            <a:endParaRPr lang="da-DK" b="0" smtClean="0"/>
          </a:p>
          <a:p>
            <a:endParaRPr lang="da-DK" b="0" smtClean="0"/>
          </a:p>
          <a:p>
            <a:endParaRPr lang="da-DK" b="0" smtClean="0"/>
          </a:p>
          <a:p>
            <a:endParaRPr lang="da-DK" b="1" smtClean="0"/>
          </a:p>
        </p:txBody>
      </p:sp>
      <p:sp>
        <p:nvSpPr>
          <p:cNvPr id="4" name="Pladsholder til diasnummer 3"/>
          <p:cNvSpPr>
            <a:spLocks noGrp="1"/>
          </p:cNvSpPr>
          <p:nvPr>
            <p:ph type="sldNum" sz="quarter" idx="10"/>
          </p:nvPr>
        </p:nvSpPr>
        <p:spPr/>
        <p:txBody>
          <a:bodyPr/>
          <a:lstStyle/>
          <a:p>
            <a:fld id="{D3DE1CDA-F804-40B3-A8DC-93432F886BD7}" type="slidenum">
              <a:rPr lang="da-DK" smtClean="0"/>
              <a:t>1</a:t>
            </a:fld>
            <a:endParaRPr lang="da-DK"/>
          </a:p>
        </p:txBody>
      </p:sp>
    </p:spTree>
    <p:extLst>
      <p:ext uri="{BB962C8B-B14F-4D97-AF65-F5344CB8AC3E}">
        <p14:creationId xmlns:p14="http://schemas.microsoft.com/office/powerpoint/2010/main" val="3077826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indent="0">
              <a:buFont typeface="Arial" panose="020B0604020202020204" pitchFamily="34" charset="0"/>
              <a:buNone/>
            </a:pPr>
            <a:endParaRPr lang="da-DK" smtClean="0"/>
          </a:p>
          <a:p>
            <a:pPr marL="0" indent="0">
              <a:buFont typeface="Arial" panose="020B0604020202020204" pitchFamily="34" charset="0"/>
              <a:buNone/>
            </a:pPr>
            <a:r>
              <a:rPr lang="da-DK" smtClean="0"/>
              <a:t>Spørgeskemaet</a:t>
            </a:r>
            <a:r>
              <a:rPr lang="da-DK" baseline="0" smtClean="0"/>
              <a:t>: </a:t>
            </a:r>
          </a:p>
          <a:p>
            <a:pPr marL="0" indent="0">
              <a:buFont typeface="Arial" panose="020B0604020202020204" pitchFamily="34" charset="0"/>
              <a:buNone/>
            </a:pPr>
            <a:endParaRPr lang="da-DK" baseline="0" smtClean="0"/>
          </a:p>
          <a:p>
            <a:pPr marL="0" indent="0">
              <a:buFont typeface="Arial" panose="020B0604020202020204" pitchFamily="34" charset="0"/>
              <a:buNone/>
            </a:pPr>
            <a:r>
              <a:rPr lang="da-DK" baseline="0" smtClean="0"/>
              <a:t>I den senere tid har mange af jer ledere oplevet at vi har kontaktet jer, for at få jer til at hjælpe os med at få mailadresser og andre oplysninger på alle jeres medarbejdere samlet i et gigantisk regneark med alle medarbejdere i kommunen. </a:t>
            </a:r>
          </a:p>
          <a:p>
            <a:pPr marL="0" indent="0">
              <a:buFont typeface="Arial" panose="020B0604020202020204" pitchFamily="34" charset="0"/>
              <a:buNone/>
            </a:pPr>
            <a:endParaRPr lang="da-DK" baseline="0" smtClean="0"/>
          </a:p>
          <a:p>
            <a:pPr marL="0" indent="0">
              <a:buFont typeface="Arial" panose="020B0604020202020204" pitchFamily="34" charset="0"/>
              <a:buNone/>
            </a:pPr>
            <a:r>
              <a:rPr lang="da-DK" baseline="0" smtClean="0"/>
              <a:t>Formålet med hele denne øvelse er at sikre, at vi kan sende elektroniske spørgeskemaer ud til alle medarbejdere, og at vi får samlet besvarelserne i de rigtige rapporter, så I som ledere får en rapport der er bygget op af jeres medarbejderes besvarelser. </a:t>
            </a:r>
          </a:p>
          <a:p>
            <a:pPr marL="0" indent="0">
              <a:buFont typeface="Arial" panose="020B0604020202020204" pitchFamily="34" charset="0"/>
              <a:buNone/>
            </a:pPr>
            <a:endParaRPr lang="da-DK" baseline="0" smtClean="0"/>
          </a:p>
          <a:p>
            <a:pPr marL="0" indent="0">
              <a:buFont typeface="Arial" panose="020B0604020202020204" pitchFamily="34" charset="0"/>
              <a:buNone/>
            </a:pPr>
            <a:r>
              <a:rPr lang="da-DK" baseline="0" smtClean="0"/>
              <a:t>Ved at inddrage jer har vi forsøgt at gøre det samlede dataark så eksakt som muligt, men det siger sig selv, at arket formentligt ikke er 100% fejlfrit. Der vil formentligt være ting der på den ene eller anden måde ikke er korrekte. Vi håber det ikke, men opdager I noget der er uhensigtsmæssigt så kontakt endelig Intereseach som er det firma der står for den praktiske gennemførsel. Vi skriver deres nummer op om lidt. Og husk så at Målingen først og fremmest er et øjebliksbillede, og et udgangspunkt for en grundig dialog, hvor målingen kan udbygges og nuanceres.</a:t>
            </a:r>
          </a:p>
          <a:p>
            <a:pPr marL="0" indent="0">
              <a:buFont typeface="Arial" panose="020B0604020202020204" pitchFamily="34" charset="0"/>
              <a:buNone/>
            </a:pPr>
            <a:endParaRPr lang="da-DK" smtClean="0"/>
          </a:p>
          <a:p>
            <a:pPr marL="0" indent="0">
              <a:buFont typeface="Arial" panose="020B0604020202020204" pitchFamily="34" charset="0"/>
              <a:buNone/>
            </a:pPr>
            <a:r>
              <a:rPr lang="da-DK" smtClean="0"/>
              <a:t>Selve spørgeskemaet er bygge</a:t>
            </a:r>
            <a:r>
              <a:rPr lang="da-DK" baseline="0" smtClean="0"/>
              <a:t>t om omring 9 temaer. De første temaer kan grupperes i et overtema der omhandler Social Kapital, de næste temaer er mere spredte og har til formål at dække de trivselsaspekter som også har stor betydning, men som ikke er direkte relateret til social kapital. Endelig kan de sidste temaer grupperes under APV delen.</a:t>
            </a:r>
          </a:p>
          <a:p>
            <a:pPr marL="0" indent="0">
              <a:buFont typeface="Arial" panose="020B0604020202020204" pitchFamily="34" charset="0"/>
              <a:buNone/>
            </a:pPr>
            <a:endParaRPr lang="da-DK" baseline="0" smtClean="0"/>
          </a:p>
          <a:p>
            <a:pPr marL="0" indent="0">
              <a:buFont typeface="Arial" panose="020B0604020202020204" pitchFamily="34" charset="0"/>
              <a:buNone/>
            </a:pPr>
            <a:r>
              <a:rPr lang="da-DK" baseline="0" smtClean="0"/>
              <a:t>I de spørgsmål der handler om relationen til ens nærmeste leder, har vi valgt at sætte navnet ind på den pågældende leder. Og det gør vi fordi der ellers er nogen, der kan blive i tvivl om, hvem der menes med nærmeste leder.  Og så kan vi jo risikerer, at de har en anden leder de hellere vil spørges til, men snittet skulle jo ligge et sted – og under alle omstændigheder er det vigtigt at understrege at der jo ikke er tale om en lederevaluering her. Men en trivselsmåling. </a:t>
            </a:r>
          </a:p>
          <a:p>
            <a:pPr marL="0" indent="0">
              <a:buFont typeface="Arial" panose="020B0604020202020204" pitchFamily="34" charset="0"/>
              <a:buNone/>
            </a:pPr>
            <a:endParaRPr lang="da-DK" baseline="0" smtClean="0"/>
          </a:p>
          <a:p>
            <a:pPr marL="0" indent="0">
              <a:buFont typeface="Arial" panose="020B0604020202020204" pitchFamily="34" charset="0"/>
              <a:buNone/>
            </a:pPr>
            <a:r>
              <a:rPr lang="da-DK" smtClean="0"/>
              <a:t>Rammerne for</a:t>
            </a:r>
            <a:r>
              <a:rPr lang="da-DK" baseline="0" smtClean="0"/>
              <a:t> Trivsels- og APV målingen er </a:t>
            </a:r>
            <a:r>
              <a:rPr lang="da-DK" smtClean="0"/>
              <a:t>blevet</a:t>
            </a:r>
            <a:r>
              <a:rPr lang="da-DK" baseline="0" smtClean="0"/>
              <a:t> til i et samarbejde mellem økonomi og Stab og KommuneMED, og det ser man bla. ved vores fokus på Social Kapital, som MED har været en varm fortaler for. Og hvis I har brug for at vide mere om det forarbejde der har været, så læs endelig de sager der har været på KommuneMED om emnet i efteråret </a:t>
            </a:r>
            <a:br>
              <a:rPr lang="da-DK" baseline="0" smtClean="0"/>
            </a:br>
            <a:endParaRPr lang="da-DK" b="0" baseline="0" smtClean="0"/>
          </a:p>
          <a:p>
            <a:pPr marL="0" indent="0">
              <a:buFont typeface="Arial" panose="020B0604020202020204" pitchFamily="34" charset="0"/>
              <a:buNone/>
            </a:pPr>
            <a:r>
              <a:rPr lang="da-DK" b="0" baseline="0" smtClean="0"/>
              <a:t>Hvis nogen af jer ikke er helt skarpe på hvad der egentlig menes med social kapital så vil vi gerne vise jer en lille kort film, som I også efterfølgende kan præsenterer jeres medarbejdere eller kollegaer for.</a:t>
            </a:r>
          </a:p>
          <a:p>
            <a:pPr marL="0" indent="0">
              <a:buFont typeface="Arial" panose="020B0604020202020204" pitchFamily="34" charset="0"/>
              <a:buNone/>
            </a:pPr>
            <a:endParaRPr lang="da-DK" b="0" baseline="0" smtClean="0"/>
          </a:p>
        </p:txBody>
      </p:sp>
      <p:sp>
        <p:nvSpPr>
          <p:cNvPr id="4" name="Pladsholder til diasnummer 3"/>
          <p:cNvSpPr>
            <a:spLocks noGrp="1"/>
          </p:cNvSpPr>
          <p:nvPr>
            <p:ph type="sldNum" sz="quarter" idx="10"/>
          </p:nvPr>
        </p:nvSpPr>
        <p:spPr/>
        <p:txBody>
          <a:bodyPr/>
          <a:lstStyle/>
          <a:p>
            <a:fld id="{D3DE1CDA-F804-40B3-A8DC-93432F886BD7}" type="slidenum">
              <a:rPr lang="da-DK" smtClean="0"/>
              <a:t>2</a:t>
            </a:fld>
            <a:endParaRPr lang="da-DK"/>
          </a:p>
        </p:txBody>
      </p:sp>
    </p:spTree>
    <p:extLst>
      <p:ext uri="{BB962C8B-B14F-4D97-AF65-F5344CB8AC3E}">
        <p14:creationId xmlns:p14="http://schemas.microsoft.com/office/powerpoint/2010/main" val="3077826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baseline="0" smtClean="0"/>
              <a:t>Processen</a:t>
            </a:r>
          </a:p>
          <a:p>
            <a:endParaRPr lang="da-DK" b="0" baseline="0" smtClean="0"/>
          </a:p>
          <a:p>
            <a:r>
              <a:rPr lang="da-DK" b="1" baseline="0" smtClean="0"/>
              <a:t>Ad uge 15: </a:t>
            </a:r>
          </a:p>
          <a:p>
            <a:endParaRPr lang="da-DK" b="0" baseline="0" smtClean="0"/>
          </a:p>
          <a:p>
            <a:r>
              <a:rPr lang="da-DK" b="0" baseline="0" smtClean="0"/>
              <a:t>Formålet er at </a:t>
            </a:r>
            <a:r>
              <a:rPr lang="da-DK" b="0" i="0" u="none" strike="noStrike" baseline="0" smtClean="0"/>
              <a:t>undersøge nogle af de temaer, der dominerer i rapporterne og skærpe kontekstforståelsen af dem ved at supplere med kvalitative data. Fokusgruppeinterviewsene danner udgangspunkt for den workshop, som I alle skal på forud for jeres dialogmøder med medarbejdere/kollegaer. </a:t>
            </a:r>
          </a:p>
          <a:p>
            <a:endParaRPr lang="da-DK" b="0" i="0" u="none" strike="noStrike" baseline="0" smtClean="0"/>
          </a:p>
          <a:p>
            <a:r>
              <a:rPr lang="da-DK" b="1" i="0" u="none" strike="noStrike" baseline="0" smtClean="0"/>
              <a:t>Ad uge 17:</a:t>
            </a:r>
          </a:p>
          <a:p>
            <a:r>
              <a:rPr lang="da-DK" b="0" i="0" u="none" strike="noStrike" baseline="0" smtClean="0"/>
              <a:t>Formålet med disse workshop er at klæde jer på til det arbejder der følger efter målingen. Fokus vil være på at give jer nogle simple men virksningsfulde redskaber til jeres arbejde med at skabe trivsel på jeres arbejdspladser, og en af vejene hertil er at arbejde målrettet på at skabe en høj grad af Social Kapital på arbejdspladsen.  </a:t>
            </a:r>
          </a:p>
          <a:p>
            <a:endParaRPr lang="da-DK" b="0" i="0" u="none" strike="noStrike" baseline="0" smtClean="0"/>
          </a:p>
          <a:p>
            <a:endParaRPr lang="da-DK" b="0" smtClean="0"/>
          </a:p>
          <a:p>
            <a:endParaRPr lang="da-DK" b="0" smtClean="0"/>
          </a:p>
        </p:txBody>
      </p:sp>
      <p:sp>
        <p:nvSpPr>
          <p:cNvPr id="4" name="Pladsholder til diasnummer 3"/>
          <p:cNvSpPr>
            <a:spLocks noGrp="1"/>
          </p:cNvSpPr>
          <p:nvPr>
            <p:ph type="sldNum" sz="quarter" idx="10"/>
          </p:nvPr>
        </p:nvSpPr>
        <p:spPr/>
        <p:txBody>
          <a:bodyPr/>
          <a:lstStyle/>
          <a:p>
            <a:fld id="{D3DE1CDA-F804-40B3-A8DC-93432F886BD7}" type="slidenum">
              <a:rPr lang="da-DK" smtClean="0"/>
              <a:t>3</a:t>
            </a:fld>
            <a:endParaRPr lang="da-DK"/>
          </a:p>
        </p:txBody>
      </p:sp>
    </p:spTree>
    <p:extLst>
      <p:ext uri="{BB962C8B-B14F-4D97-AF65-F5344CB8AC3E}">
        <p14:creationId xmlns:p14="http://schemas.microsoft.com/office/powerpoint/2010/main" val="3077826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0" smtClean="0"/>
              <a:t>Trivsels-</a:t>
            </a:r>
            <a:r>
              <a:rPr lang="da-DK" b="0" baseline="0" smtClean="0"/>
              <a:t> og APV målingen kan kun lykkedes hvis I hver især påtager jer rollen som ambassadører. Det er jer der skal sikre at der ikke er en eneste medarbejder i Albertslund kommune der ikke ved, at vi gennemfører målingen, hvorfor vi gennemfører den og hvad det der for et arbejde vi sammen skal gennemføre på den anden side af målingen. </a:t>
            </a:r>
          </a:p>
          <a:p>
            <a:endParaRPr lang="da-DK" b="0" baseline="0" smtClean="0"/>
          </a:p>
          <a:p>
            <a:r>
              <a:rPr lang="da-DK" b="0" baseline="0" smtClean="0"/>
              <a:t>Det er også jer der skal sikre at alle medvirker og får svaret på undersøgelsen, så vi får en måling der er så repræsentativ som muligt. Og her har vi jo hjulpet jer lidt ved at sætte en præmie på højkant blandt de enheder med den højeste svarprocent.</a:t>
            </a:r>
          </a:p>
          <a:p>
            <a:endParaRPr lang="da-DK" b="0" baseline="0" smtClean="0"/>
          </a:p>
          <a:p>
            <a:r>
              <a:rPr lang="da-DK" b="0" baseline="0" smtClean="0"/>
              <a:t>Det er lederne, der får resultaterne i form af en rapport, og derfor er det også jer, der skal stå i spidsen for at sikre størst muligt udbytte af målingen. Det er jer der skal sikre at målingens resultater bliver genstand for dialog på den enkelte arbejdsplads, at der bliver udarbejdet gode handlingsplaner, der viser retningen for vores trivselsarbejde og hjælper os til at holde fast på dette arbejde midt i alle de andre opgaver, som oftest kan virke mere presserende. </a:t>
            </a:r>
          </a:p>
          <a:p>
            <a:endParaRPr lang="da-DK" b="0" baseline="0" smtClean="0"/>
          </a:p>
          <a:p>
            <a:r>
              <a:rPr lang="da-DK" b="0" baseline="0" smtClean="0"/>
              <a:t>Og det sidste er vigtigt fordi vi ved at trivsel er afgørende både for vores velbefindende men også for de præstationer vi leverer i vores arbejdsliv. </a:t>
            </a:r>
          </a:p>
          <a:p>
            <a:endParaRPr lang="da-DK" b="0" baseline="0" smtClean="0"/>
          </a:p>
          <a:p>
            <a:r>
              <a:rPr lang="da-DK" b="0" baseline="0" smtClean="0"/>
              <a:t>Og hvis I undervejs i processen gør jer nogle overvejelser som vi kan bruge i forbindelse med planlægningen af den næste trivsels- og APV måling, så må I meget gerne smide en mail i retning af Joan og jeg. Så sikrer vi at der bliver samlet op på de gode iddér og vigtige erfaringer. </a:t>
            </a:r>
          </a:p>
          <a:p>
            <a:endParaRPr lang="da-DK" b="0" baseline="0" smtClean="0"/>
          </a:p>
          <a:p>
            <a:endParaRPr lang="da-DK" b="1" smtClean="0"/>
          </a:p>
        </p:txBody>
      </p:sp>
      <p:sp>
        <p:nvSpPr>
          <p:cNvPr id="4" name="Pladsholder til diasnummer 3"/>
          <p:cNvSpPr>
            <a:spLocks noGrp="1"/>
          </p:cNvSpPr>
          <p:nvPr>
            <p:ph type="sldNum" sz="quarter" idx="10"/>
          </p:nvPr>
        </p:nvSpPr>
        <p:spPr/>
        <p:txBody>
          <a:bodyPr/>
          <a:lstStyle/>
          <a:p>
            <a:fld id="{D3DE1CDA-F804-40B3-A8DC-93432F886BD7}" type="slidenum">
              <a:rPr lang="da-DK" smtClean="0"/>
              <a:t>4</a:t>
            </a:fld>
            <a:endParaRPr lang="da-DK"/>
          </a:p>
        </p:txBody>
      </p:sp>
    </p:spTree>
    <p:extLst>
      <p:ext uri="{BB962C8B-B14F-4D97-AF65-F5344CB8AC3E}">
        <p14:creationId xmlns:p14="http://schemas.microsoft.com/office/powerpoint/2010/main" val="3077826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0" baseline="0" smtClean="0"/>
              <a:t>I skal selvfølgelig kontakte os, hvis der er noget der volder problemer. </a:t>
            </a:r>
          </a:p>
          <a:p>
            <a:endParaRPr lang="da-DK" b="0" baseline="0" smtClean="0"/>
          </a:p>
          <a:p>
            <a:r>
              <a:rPr lang="da-DK" b="0" baseline="0" smtClean="0"/>
              <a:t>Vi forsøger på alle måder at få udarbejdet rapporter der er nemme at læse og forstå men sidder man med noget man ikke kan få til at hænge samme skal I selvfølgelig ringe. Desværre kan vi ikke tilbyde jer at komme ud og hjælpe med det arbejde I har foran jer efter undersøgelsen. I stedet opfordrer vi til at I bruger hinanden til at sparre med både leder til leder men selvfølgelig også leder og medarbejderrepræsentanter imellem. Og oplever I så at jeres rapport er så problematisk at der er behov for hjælp udefra så kontakt os hvis I har brug for hjælp til at finde frem til gode eksterne konsulenter.</a:t>
            </a:r>
          </a:p>
          <a:p>
            <a:endParaRPr lang="da-DK" b="0" baseline="0" smtClean="0"/>
          </a:p>
          <a:p>
            <a:endParaRPr lang="da-DK" b="0" baseline="0" smtClean="0"/>
          </a:p>
          <a:p>
            <a:r>
              <a:rPr lang="da-DK" b="0" baseline="0" smtClean="0"/>
              <a:t>Og inden vi giver ordet videre til jer, skal vi lige minde jer om at holde jer opdateret om trivselsmålingen på medarbejdersiden, I ØS nyhedsbrevet og i Pippet. </a:t>
            </a:r>
          </a:p>
          <a:p>
            <a:endParaRPr lang="da-DK" b="0" baseline="0" smtClean="0"/>
          </a:p>
          <a:p>
            <a:r>
              <a:rPr lang="da-DK" b="0" baseline="0" smtClean="0"/>
              <a:t>Og så er det jeres tur, er der nogen af jer der har spørgsmål til den kommende måling, og alt det der følger med ?</a:t>
            </a:r>
          </a:p>
          <a:p>
            <a:endParaRPr lang="da-DK" b="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a-DK" b="1" smtClean="0"/>
          </a:p>
          <a:p>
            <a:endParaRPr lang="da-DK" b="0" smtClean="0"/>
          </a:p>
        </p:txBody>
      </p:sp>
      <p:sp>
        <p:nvSpPr>
          <p:cNvPr id="4" name="Pladsholder til diasnummer 3"/>
          <p:cNvSpPr>
            <a:spLocks noGrp="1"/>
          </p:cNvSpPr>
          <p:nvPr>
            <p:ph type="sldNum" sz="quarter" idx="10"/>
          </p:nvPr>
        </p:nvSpPr>
        <p:spPr/>
        <p:txBody>
          <a:bodyPr/>
          <a:lstStyle/>
          <a:p>
            <a:fld id="{D3DE1CDA-F804-40B3-A8DC-93432F886BD7}" type="slidenum">
              <a:rPr lang="da-DK" smtClean="0"/>
              <a:t>5</a:t>
            </a:fld>
            <a:endParaRPr lang="da-DK"/>
          </a:p>
        </p:txBody>
      </p:sp>
    </p:spTree>
    <p:extLst>
      <p:ext uri="{BB962C8B-B14F-4D97-AF65-F5344CB8AC3E}">
        <p14:creationId xmlns:p14="http://schemas.microsoft.com/office/powerpoint/2010/main" val="3077826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847C3633-372A-47E3-A202-90C45F6ED0E9}" type="datetimeFigureOut">
              <a:rPr lang="da-DK" smtClean="0"/>
              <a:t>06-02-2015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47D4CFF-62A0-4E69-98FC-06B196BB9682}" type="slidenum">
              <a:rPr lang="da-DK" smtClean="0"/>
              <a:t>‹nr.›</a:t>
            </a:fld>
            <a:endParaRPr lang="da-DK"/>
          </a:p>
        </p:txBody>
      </p:sp>
    </p:spTree>
    <p:extLst>
      <p:ext uri="{BB962C8B-B14F-4D97-AF65-F5344CB8AC3E}">
        <p14:creationId xmlns:p14="http://schemas.microsoft.com/office/powerpoint/2010/main" val="1243185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47C3633-372A-47E3-A202-90C45F6ED0E9}" type="datetimeFigureOut">
              <a:rPr lang="da-DK" smtClean="0"/>
              <a:t>06-02-2015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47D4CFF-62A0-4E69-98FC-06B196BB9682}" type="slidenum">
              <a:rPr lang="da-DK" smtClean="0"/>
              <a:t>‹nr.›</a:t>
            </a:fld>
            <a:endParaRPr lang="da-DK"/>
          </a:p>
        </p:txBody>
      </p:sp>
    </p:spTree>
    <p:extLst>
      <p:ext uri="{BB962C8B-B14F-4D97-AF65-F5344CB8AC3E}">
        <p14:creationId xmlns:p14="http://schemas.microsoft.com/office/powerpoint/2010/main" val="204707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47C3633-372A-47E3-A202-90C45F6ED0E9}" type="datetimeFigureOut">
              <a:rPr lang="da-DK" smtClean="0"/>
              <a:t>06-02-2015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47D4CFF-62A0-4E69-98FC-06B196BB9682}" type="slidenum">
              <a:rPr lang="da-DK" smtClean="0"/>
              <a:t>‹nr.›</a:t>
            </a:fld>
            <a:endParaRPr lang="da-DK"/>
          </a:p>
        </p:txBody>
      </p:sp>
    </p:spTree>
    <p:extLst>
      <p:ext uri="{BB962C8B-B14F-4D97-AF65-F5344CB8AC3E}">
        <p14:creationId xmlns:p14="http://schemas.microsoft.com/office/powerpoint/2010/main" val="2153392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47C3633-372A-47E3-A202-90C45F6ED0E9}" type="datetimeFigureOut">
              <a:rPr lang="da-DK" smtClean="0"/>
              <a:t>06-02-2015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47D4CFF-62A0-4E69-98FC-06B196BB9682}" type="slidenum">
              <a:rPr lang="da-DK" smtClean="0"/>
              <a:t>‹nr.›</a:t>
            </a:fld>
            <a:endParaRPr lang="da-DK"/>
          </a:p>
        </p:txBody>
      </p:sp>
    </p:spTree>
    <p:extLst>
      <p:ext uri="{BB962C8B-B14F-4D97-AF65-F5344CB8AC3E}">
        <p14:creationId xmlns:p14="http://schemas.microsoft.com/office/powerpoint/2010/main" val="2771012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847C3633-372A-47E3-A202-90C45F6ED0E9}" type="datetimeFigureOut">
              <a:rPr lang="da-DK" smtClean="0"/>
              <a:t>06-02-2015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47D4CFF-62A0-4E69-98FC-06B196BB9682}" type="slidenum">
              <a:rPr lang="da-DK" smtClean="0"/>
              <a:t>‹nr.›</a:t>
            </a:fld>
            <a:endParaRPr lang="da-DK"/>
          </a:p>
        </p:txBody>
      </p:sp>
    </p:spTree>
    <p:extLst>
      <p:ext uri="{BB962C8B-B14F-4D97-AF65-F5344CB8AC3E}">
        <p14:creationId xmlns:p14="http://schemas.microsoft.com/office/powerpoint/2010/main" val="1515752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847C3633-372A-47E3-A202-90C45F6ED0E9}" type="datetimeFigureOut">
              <a:rPr lang="da-DK" smtClean="0"/>
              <a:t>06-02-2015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47D4CFF-62A0-4E69-98FC-06B196BB9682}" type="slidenum">
              <a:rPr lang="da-DK" smtClean="0"/>
              <a:t>‹nr.›</a:t>
            </a:fld>
            <a:endParaRPr lang="da-DK"/>
          </a:p>
        </p:txBody>
      </p:sp>
    </p:spTree>
    <p:extLst>
      <p:ext uri="{BB962C8B-B14F-4D97-AF65-F5344CB8AC3E}">
        <p14:creationId xmlns:p14="http://schemas.microsoft.com/office/powerpoint/2010/main" val="358667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847C3633-372A-47E3-A202-90C45F6ED0E9}" type="datetimeFigureOut">
              <a:rPr lang="da-DK" smtClean="0"/>
              <a:t>06-02-2015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947D4CFF-62A0-4E69-98FC-06B196BB9682}" type="slidenum">
              <a:rPr lang="da-DK" smtClean="0"/>
              <a:t>‹nr.›</a:t>
            </a:fld>
            <a:endParaRPr lang="da-DK"/>
          </a:p>
        </p:txBody>
      </p:sp>
    </p:spTree>
    <p:extLst>
      <p:ext uri="{BB962C8B-B14F-4D97-AF65-F5344CB8AC3E}">
        <p14:creationId xmlns:p14="http://schemas.microsoft.com/office/powerpoint/2010/main" val="3835478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847C3633-372A-47E3-A202-90C45F6ED0E9}" type="datetimeFigureOut">
              <a:rPr lang="da-DK" smtClean="0"/>
              <a:t>06-02-2015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947D4CFF-62A0-4E69-98FC-06B196BB9682}" type="slidenum">
              <a:rPr lang="da-DK" smtClean="0"/>
              <a:t>‹nr.›</a:t>
            </a:fld>
            <a:endParaRPr lang="da-DK"/>
          </a:p>
        </p:txBody>
      </p:sp>
    </p:spTree>
    <p:extLst>
      <p:ext uri="{BB962C8B-B14F-4D97-AF65-F5344CB8AC3E}">
        <p14:creationId xmlns:p14="http://schemas.microsoft.com/office/powerpoint/2010/main" val="3459979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847C3633-372A-47E3-A202-90C45F6ED0E9}" type="datetimeFigureOut">
              <a:rPr lang="da-DK" smtClean="0"/>
              <a:t>06-02-2015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947D4CFF-62A0-4E69-98FC-06B196BB9682}" type="slidenum">
              <a:rPr lang="da-DK" smtClean="0"/>
              <a:t>‹nr.›</a:t>
            </a:fld>
            <a:endParaRPr lang="da-DK"/>
          </a:p>
        </p:txBody>
      </p:sp>
    </p:spTree>
    <p:extLst>
      <p:ext uri="{BB962C8B-B14F-4D97-AF65-F5344CB8AC3E}">
        <p14:creationId xmlns:p14="http://schemas.microsoft.com/office/powerpoint/2010/main" val="3431790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847C3633-372A-47E3-A202-90C45F6ED0E9}" type="datetimeFigureOut">
              <a:rPr lang="da-DK" smtClean="0"/>
              <a:t>06-02-2015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47D4CFF-62A0-4E69-98FC-06B196BB9682}" type="slidenum">
              <a:rPr lang="da-DK" smtClean="0"/>
              <a:t>‹nr.›</a:t>
            </a:fld>
            <a:endParaRPr lang="da-DK"/>
          </a:p>
        </p:txBody>
      </p:sp>
    </p:spTree>
    <p:extLst>
      <p:ext uri="{BB962C8B-B14F-4D97-AF65-F5344CB8AC3E}">
        <p14:creationId xmlns:p14="http://schemas.microsoft.com/office/powerpoint/2010/main" val="2374783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847C3633-372A-47E3-A202-90C45F6ED0E9}" type="datetimeFigureOut">
              <a:rPr lang="da-DK" smtClean="0"/>
              <a:t>06-02-2015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47D4CFF-62A0-4E69-98FC-06B196BB9682}" type="slidenum">
              <a:rPr lang="da-DK" smtClean="0"/>
              <a:t>‹nr.›</a:t>
            </a:fld>
            <a:endParaRPr lang="da-DK"/>
          </a:p>
        </p:txBody>
      </p:sp>
    </p:spTree>
    <p:extLst>
      <p:ext uri="{BB962C8B-B14F-4D97-AF65-F5344CB8AC3E}">
        <p14:creationId xmlns:p14="http://schemas.microsoft.com/office/powerpoint/2010/main" val="587009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7C3633-372A-47E3-A202-90C45F6ED0E9}" type="datetimeFigureOut">
              <a:rPr lang="da-DK" smtClean="0"/>
              <a:t>06-02-2015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7D4CFF-62A0-4E69-98FC-06B196BB9682}" type="slidenum">
              <a:rPr lang="da-DK" smtClean="0"/>
              <a:t>‹nr.›</a:t>
            </a:fld>
            <a:endParaRPr lang="da-DK"/>
          </a:p>
        </p:txBody>
      </p:sp>
    </p:spTree>
    <p:extLst>
      <p:ext uri="{BB962C8B-B14F-4D97-AF65-F5344CB8AC3E}">
        <p14:creationId xmlns:p14="http://schemas.microsoft.com/office/powerpoint/2010/main" val="987584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png"/><Relationship Id="rId7" Type="http://schemas.openxmlformats.org/officeDocument/2006/relationships/diagramLayout" Target="../diagrams/layout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Data" Target="../diagrams/data1.xml"/><Relationship Id="rId5" Type="http://schemas.openxmlformats.org/officeDocument/2006/relationships/image" Target="../media/image3.png"/><Relationship Id="rId10" Type="http://schemas.microsoft.com/office/2007/relationships/diagramDrawing" Target="../diagrams/drawing1.xml"/><Relationship Id="rId4" Type="http://schemas.openxmlformats.org/officeDocument/2006/relationships/image" Target="../media/image2.png"/><Relationship Id="rId9" Type="http://schemas.openxmlformats.org/officeDocument/2006/relationships/diagramColors" Target="../diagrams/colors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204864"/>
            <a:ext cx="7772400" cy="3168352"/>
          </a:xfrm>
        </p:spPr>
        <p:txBody>
          <a:bodyPr>
            <a:noAutofit/>
          </a:bodyPr>
          <a:lstStyle/>
          <a:p>
            <a:r>
              <a:rPr lang="da-DK" sz="6000" smtClean="0">
                <a:solidFill>
                  <a:schemeClr val="accent3"/>
                </a:solidFill>
                <a:latin typeface="Calibri" panose="020F0502020204030204" pitchFamily="34" charset="0"/>
              </a:rPr>
              <a:t>Trivsels- og APV måling 2015</a:t>
            </a:r>
            <a:endParaRPr lang="da-DK" sz="6000">
              <a:solidFill>
                <a:schemeClr val="accent3"/>
              </a:solidFill>
              <a:latin typeface="Calibri" panose="020F0502020204030204" pitchFamily="34" charset="0"/>
            </a:endParaRPr>
          </a:p>
        </p:txBody>
      </p:sp>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7315" b="18787"/>
          <a:stretch/>
        </p:blipFill>
        <p:spPr bwMode="auto">
          <a:xfrm>
            <a:off x="0" y="-27384"/>
            <a:ext cx="9144000" cy="1959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6021288"/>
            <a:ext cx="245745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02971" y="5636468"/>
            <a:ext cx="1533525"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Undertitel 2"/>
          <p:cNvSpPr txBox="1">
            <a:spLocks/>
          </p:cNvSpPr>
          <p:nvPr/>
        </p:nvSpPr>
        <p:spPr>
          <a:xfrm>
            <a:off x="1043608" y="4941168"/>
            <a:ext cx="7848872" cy="50405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da-DK" sz="2000">
              <a:solidFill>
                <a:schemeClr val="bg1">
                  <a:lumMod val="50000"/>
                </a:schemeClr>
              </a:solidFill>
              <a:latin typeface="FoundryMonoline-Light" pitchFamily="2" charset="0"/>
            </a:endParaRPr>
          </a:p>
        </p:txBody>
      </p:sp>
    </p:spTree>
    <p:extLst>
      <p:ext uri="{BB962C8B-B14F-4D97-AF65-F5344CB8AC3E}">
        <p14:creationId xmlns:p14="http://schemas.microsoft.com/office/powerpoint/2010/main" val="903192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700808"/>
            <a:ext cx="7772400" cy="936104"/>
          </a:xfrm>
        </p:spPr>
        <p:txBody>
          <a:bodyPr>
            <a:noAutofit/>
          </a:bodyPr>
          <a:lstStyle/>
          <a:p>
            <a:r>
              <a:rPr lang="da-DK" sz="6000" smtClean="0">
                <a:solidFill>
                  <a:schemeClr val="accent3"/>
                </a:solidFill>
                <a:latin typeface="Calibri" panose="020F0502020204030204" pitchFamily="34" charset="0"/>
              </a:rPr>
              <a:t>Spørgeskemaet </a:t>
            </a:r>
            <a:endParaRPr lang="da-DK" sz="6000">
              <a:solidFill>
                <a:schemeClr val="accent3"/>
              </a:solidFill>
              <a:latin typeface="Calibri" panose="020F0502020204030204" pitchFamily="34" charset="0"/>
            </a:endParaRPr>
          </a:p>
        </p:txBody>
      </p:sp>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7315" b="18787"/>
          <a:stretch/>
        </p:blipFill>
        <p:spPr bwMode="auto">
          <a:xfrm>
            <a:off x="0" y="-27385"/>
            <a:ext cx="9144000" cy="1959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6021288"/>
            <a:ext cx="245745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02971" y="5636468"/>
            <a:ext cx="1533525"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Undertitel 2"/>
          <p:cNvSpPr txBox="1">
            <a:spLocks/>
          </p:cNvSpPr>
          <p:nvPr/>
        </p:nvSpPr>
        <p:spPr>
          <a:xfrm>
            <a:off x="1043608" y="4941168"/>
            <a:ext cx="7848872" cy="50405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da-DK" sz="2000">
              <a:solidFill>
                <a:schemeClr val="bg1">
                  <a:lumMod val="50000"/>
                </a:schemeClr>
              </a:solidFill>
              <a:latin typeface="FoundryMonoline-Light" pitchFamily="2" charset="0"/>
            </a:endParaRPr>
          </a:p>
        </p:txBody>
      </p:sp>
      <p:sp>
        <p:nvSpPr>
          <p:cNvPr id="5" name="Tekstboks 4"/>
          <p:cNvSpPr txBox="1"/>
          <p:nvPr/>
        </p:nvSpPr>
        <p:spPr>
          <a:xfrm>
            <a:off x="1043608" y="3140968"/>
            <a:ext cx="3744416" cy="369332"/>
          </a:xfrm>
          <a:prstGeom prst="rect">
            <a:avLst/>
          </a:prstGeom>
          <a:noFill/>
        </p:spPr>
        <p:txBody>
          <a:bodyPr wrap="square" rtlCol="0">
            <a:spAutoFit/>
          </a:bodyPr>
          <a:lstStyle/>
          <a:p>
            <a:endParaRPr lang="da-DK"/>
          </a:p>
        </p:txBody>
      </p:sp>
      <p:graphicFrame>
        <p:nvGraphicFramePr>
          <p:cNvPr id="8" name="Diagram 7"/>
          <p:cNvGraphicFramePr/>
          <p:nvPr>
            <p:extLst>
              <p:ext uri="{D42A27DB-BD31-4B8C-83A1-F6EECF244321}">
                <p14:modId xmlns:p14="http://schemas.microsoft.com/office/powerpoint/2010/main" val="231074515"/>
              </p:ext>
            </p:extLst>
          </p:nvPr>
        </p:nvGraphicFramePr>
        <p:xfrm>
          <a:off x="611559" y="2492896"/>
          <a:ext cx="7658173" cy="324036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396649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628800"/>
            <a:ext cx="7772400" cy="1080120"/>
          </a:xfrm>
        </p:spPr>
        <p:txBody>
          <a:bodyPr>
            <a:noAutofit/>
          </a:bodyPr>
          <a:lstStyle/>
          <a:p>
            <a:r>
              <a:rPr lang="da-DK" sz="6000" b="1" smtClean="0">
                <a:solidFill>
                  <a:schemeClr val="accent3"/>
                </a:solidFill>
                <a:latin typeface="Calibri" panose="020F0502020204030204" pitchFamily="34" charset="0"/>
              </a:rPr>
              <a:t>Processen</a:t>
            </a:r>
            <a:endParaRPr lang="da-DK" sz="4800">
              <a:solidFill>
                <a:schemeClr val="accent3"/>
              </a:solidFill>
              <a:latin typeface="Calibri" panose="020F0502020204030204" pitchFamily="34" charset="0"/>
            </a:endParaRPr>
          </a:p>
        </p:txBody>
      </p:sp>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7315" b="18787"/>
          <a:stretch/>
        </p:blipFill>
        <p:spPr bwMode="auto">
          <a:xfrm>
            <a:off x="0" y="-27384"/>
            <a:ext cx="9144000" cy="1959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6021288"/>
            <a:ext cx="245745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02971" y="5636468"/>
            <a:ext cx="1533525"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Undertitel 2"/>
          <p:cNvSpPr txBox="1">
            <a:spLocks/>
          </p:cNvSpPr>
          <p:nvPr/>
        </p:nvSpPr>
        <p:spPr>
          <a:xfrm>
            <a:off x="1043608" y="4941168"/>
            <a:ext cx="7848872" cy="50405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da-DK" sz="2000">
              <a:solidFill>
                <a:schemeClr val="bg1">
                  <a:lumMod val="50000"/>
                </a:schemeClr>
              </a:solidFill>
              <a:latin typeface="FoundryMonoline-Light" pitchFamily="2" charset="0"/>
            </a:endParaRPr>
          </a:p>
        </p:txBody>
      </p:sp>
      <p:graphicFrame>
        <p:nvGraphicFramePr>
          <p:cNvPr id="4" name="Tabel 3"/>
          <p:cNvGraphicFramePr>
            <a:graphicFrameLocks noGrp="1"/>
          </p:cNvGraphicFramePr>
          <p:nvPr>
            <p:extLst>
              <p:ext uri="{D42A27DB-BD31-4B8C-83A1-F6EECF244321}">
                <p14:modId xmlns:p14="http://schemas.microsoft.com/office/powerpoint/2010/main" val="1743725237"/>
              </p:ext>
            </p:extLst>
          </p:nvPr>
        </p:nvGraphicFramePr>
        <p:xfrm>
          <a:off x="683568" y="2538569"/>
          <a:ext cx="7128792" cy="3650349"/>
        </p:xfrm>
        <a:graphic>
          <a:graphicData uri="http://schemas.openxmlformats.org/drawingml/2006/table">
            <a:tbl>
              <a:tblPr firstRow="1" bandRow="1">
                <a:tableStyleId>{5C22544A-7EE6-4342-B048-85BDC9FD1C3A}</a:tableStyleId>
              </a:tblPr>
              <a:tblGrid>
                <a:gridCol w="576064"/>
                <a:gridCol w="6552728"/>
              </a:tblGrid>
              <a:tr h="344635">
                <a:tc>
                  <a:txBody>
                    <a:bodyPr/>
                    <a:lstStyle/>
                    <a:p>
                      <a:r>
                        <a:rPr lang="da-DK" smtClean="0"/>
                        <a:t>Uge </a:t>
                      </a:r>
                      <a:endParaRPr lang="da-DK"/>
                    </a:p>
                  </a:txBody>
                  <a:tcPr/>
                </a:tc>
                <a:tc>
                  <a:txBody>
                    <a:bodyPr/>
                    <a:lstStyle/>
                    <a:p>
                      <a:r>
                        <a:rPr lang="da-DK" smtClean="0"/>
                        <a:t>Aktivitet</a:t>
                      </a:r>
                      <a:endParaRPr lang="da-DK"/>
                    </a:p>
                  </a:txBody>
                  <a:tcPr/>
                </a:tc>
              </a:tr>
              <a:tr h="3446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b="1" smtClean="0"/>
                        <a:t>9</a:t>
                      </a:r>
                    </a:p>
                  </a:txBody>
                  <a:tcPr/>
                </a:tc>
                <a:tc>
                  <a:txBody>
                    <a:bodyPr/>
                    <a:lstStyle/>
                    <a:p>
                      <a:r>
                        <a:rPr lang="da-DK" b="0" i="0" u="none" strike="noStrike" baseline="0" smtClean="0"/>
                        <a:t>Udsendelse af spørgeskema til hele organisationen</a:t>
                      </a:r>
                      <a:endParaRPr lang="da-DK"/>
                    </a:p>
                  </a:txBody>
                  <a:tcPr/>
                </a:tc>
              </a:tr>
              <a:tr h="344635">
                <a:tc>
                  <a:txBody>
                    <a:bodyPr/>
                    <a:lstStyle/>
                    <a:p>
                      <a:r>
                        <a:rPr lang="da-DK" b="1" smtClean="0"/>
                        <a:t>11</a:t>
                      </a:r>
                      <a:endParaRPr lang="da-DK" b="1"/>
                    </a:p>
                  </a:txBody>
                  <a:tcPr/>
                </a:tc>
                <a:tc>
                  <a:txBody>
                    <a:bodyPr/>
                    <a:lstStyle/>
                    <a:p>
                      <a:r>
                        <a:rPr lang="da-DK" smtClean="0"/>
                        <a:t>Undersøgelsen</a:t>
                      </a:r>
                      <a:r>
                        <a:rPr lang="da-DK" baseline="0" smtClean="0"/>
                        <a:t> lukkes</a:t>
                      </a:r>
                      <a:endParaRPr lang="da-DK"/>
                    </a:p>
                  </a:txBody>
                  <a:tcPr/>
                </a:tc>
              </a:tr>
              <a:tr h="344635">
                <a:tc>
                  <a:txBody>
                    <a:bodyPr/>
                    <a:lstStyle/>
                    <a:p>
                      <a:r>
                        <a:rPr lang="da-DK" b="1" smtClean="0"/>
                        <a:t>14</a:t>
                      </a:r>
                      <a:endParaRPr lang="da-DK" b="1"/>
                    </a:p>
                  </a:txBody>
                  <a:tcPr/>
                </a:tc>
                <a:tc>
                  <a:txBody>
                    <a:bodyPr/>
                    <a:lstStyle/>
                    <a:p>
                      <a:r>
                        <a:rPr lang="da-DK" smtClean="0"/>
                        <a:t>Levering af rapporter til Albertslund </a:t>
                      </a:r>
                      <a:endParaRPr lang="da-DK"/>
                    </a:p>
                  </a:txBody>
                  <a:tcPr/>
                </a:tc>
              </a:tr>
              <a:tr h="347973">
                <a:tc>
                  <a:txBody>
                    <a:bodyPr/>
                    <a:lstStyle/>
                    <a:p>
                      <a:r>
                        <a:rPr lang="da-DK" b="1" smtClean="0"/>
                        <a:t>15</a:t>
                      </a:r>
                      <a:endParaRPr lang="da-DK" b="1"/>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b="0" i="0" u="none" strike="noStrike" baseline="0" smtClean="0"/>
                        <a:t>Resonans gennemfører fokusgruppeinterviews med udvalgte ledere </a:t>
                      </a:r>
                    </a:p>
                  </a:txBody>
                  <a:tcPr/>
                </a:tc>
              </a:tr>
              <a:tr h="724269">
                <a:tc>
                  <a:txBody>
                    <a:bodyPr/>
                    <a:lstStyle/>
                    <a:p>
                      <a:r>
                        <a:rPr lang="da-DK" b="1" smtClean="0"/>
                        <a:t>15</a:t>
                      </a:r>
                      <a:endParaRPr lang="da-DK" b="1"/>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b="0" i="0" u="none" strike="noStrike" baseline="0" smtClean="0"/>
                        <a:t>Chefforum præsenteres for målingens resultater, og har en dialog om det opfølgende arbejde</a:t>
                      </a:r>
                    </a:p>
                  </a:txBody>
                  <a:tcPr/>
                </a:tc>
              </a:tr>
              <a:tr h="344635">
                <a:tc>
                  <a:txBody>
                    <a:bodyPr/>
                    <a:lstStyle/>
                    <a:p>
                      <a:r>
                        <a:rPr lang="da-DK" b="1" smtClean="0"/>
                        <a:t>17</a:t>
                      </a:r>
                      <a:endParaRPr lang="da-DK" b="1"/>
                    </a:p>
                  </a:txBody>
                  <a:tcPr/>
                </a:tc>
                <a:tc>
                  <a:txBody>
                    <a:bodyPr/>
                    <a:lstStyle/>
                    <a:p>
                      <a:r>
                        <a:rPr lang="da-DK" b="0" i="0" u="none" strike="noStrike" baseline="0" smtClean="0"/>
                        <a:t>Workshops </a:t>
                      </a:r>
                      <a:endParaRPr lang="da-DK"/>
                    </a:p>
                  </a:txBody>
                  <a:tcPr/>
                </a:tc>
              </a:tr>
              <a:tr h="344635">
                <a:tc>
                  <a:txBody>
                    <a:bodyPr/>
                    <a:lstStyle/>
                    <a:p>
                      <a:r>
                        <a:rPr lang="da-DK" b="1" smtClean="0"/>
                        <a:t>18</a:t>
                      </a:r>
                      <a:endParaRPr lang="da-DK" b="1"/>
                    </a:p>
                  </a:txBody>
                  <a:tcPr/>
                </a:tc>
                <a:tc>
                  <a:txBody>
                    <a:bodyPr/>
                    <a:lstStyle/>
                    <a:p>
                      <a:r>
                        <a:rPr lang="da-DK" smtClean="0"/>
                        <a:t>Dialogmøder på arbejdspladsen (book dem nu)</a:t>
                      </a:r>
                      <a:endParaRPr lang="da-DK"/>
                    </a:p>
                  </a:txBody>
                  <a:tcPr/>
                </a:tc>
              </a:tr>
              <a:tr h="344635">
                <a:tc>
                  <a:txBody>
                    <a:bodyPr/>
                    <a:lstStyle/>
                    <a:p>
                      <a:r>
                        <a:rPr lang="da-DK" b="1" smtClean="0"/>
                        <a:t>19</a:t>
                      </a:r>
                      <a:endParaRPr lang="da-DK" b="1"/>
                    </a:p>
                  </a:txBody>
                  <a:tcPr/>
                </a:tc>
                <a:tc>
                  <a:txBody>
                    <a:bodyPr/>
                    <a:lstStyle/>
                    <a:p>
                      <a:r>
                        <a:rPr lang="da-DK" smtClean="0"/>
                        <a:t>Handleplaner i IPL</a:t>
                      </a:r>
                      <a:endParaRPr lang="da-DK"/>
                    </a:p>
                  </a:txBody>
                  <a:tcPr/>
                </a:tc>
              </a:tr>
            </a:tbl>
          </a:graphicData>
        </a:graphic>
      </p:graphicFrame>
    </p:spTree>
    <p:extLst>
      <p:ext uri="{BB962C8B-B14F-4D97-AF65-F5344CB8AC3E}">
        <p14:creationId xmlns:p14="http://schemas.microsoft.com/office/powerpoint/2010/main" val="746129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7315" b="18787"/>
          <a:stretch/>
        </p:blipFill>
        <p:spPr bwMode="auto">
          <a:xfrm>
            <a:off x="0" y="-27384"/>
            <a:ext cx="9144000" cy="1959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6021288"/>
            <a:ext cx="245745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10475" y="5645835"/>
            <a:ext cx="1533525"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Undertitel 2"/>
          <p:cNvSpPr txBox="1">
            <a:spLocks/>
          </p:cNvSpPr>
          <p:nvPr/>
        </p:nvSpPr>
        <p:spPr>
          <a:xfrm>
            <a:off x="1043608" y="4941168"/>
            <a:ext cx="7848872" cy="50405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da-DK" sz="2000">
              <a:solidFill>
                <a:schemeClr val="bg1">
                  <a:lumMod val="50000"/>
                </a:schemeClr>
              </a:solidFill>
              <a:latin typeface="FoundryMonoline-Light" pitchFamily="2" charset="0"/>
            </a:endParaRPr>
          </a:p>
        </p:txBody>
      </p:sp>
      <p:sp>
        <p:nvSpPr>
          <p:cNvPr id="19" name="Ellipse 18"/>
          <p:cNvSpPr/>
          <p:nvPr/>
        </p:nvSpPr>
        <p:spPr>
          <a:xfrm>
            <a:off x="323528" y="1865193"/>
            <a:ext cx="2282552" cy="2160240"/>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smtClean="0">
                <a:solidFill>
                  <a:schemeClr val="tx1"/>
                </a:solidFill>
              </a:rPr>
              <a:t>Få max udbytte af målingen</a:t>
            </a:r>
          </a:p>
          <a:p>
            <a:pPr algn="ctr"/>
            <a:endParaRPr lang="da-DK"/>
          </a:p>
        </p:txBody>
      </p:sp>
      <p:sp>
        <p:nvSpPr>
          <p:cNvPr id="20" name="Ellipse 19"/>
          <p:cNvSpPr/>
          <p:nvPr/>
        </p:nvSpPr>
        <p:spPr>
          <a:xfrm>
            <a:off x="2394796" y="3228418"/>
            <a:ext cx="1700112" cy="1507666"/>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smtClean="0">
                <a:solidFill>
                  <a:schemeClr val="tx1"/>
                </a:solidFill>
              </a:rPr>
              <a:t>Svarpro-cent 100%</a:t>
            </a:r>
            <a:endParaRPr lang="da-DK" sz="2400">
              <a:solidFill>
                <a:schemeClr val="tx1"/>
              </a:solidFill>
            </a:endParaRPr>
          </a:p>
        </p:txBody>
      </p:sp>
      <p:sp>
        <p:nvSpPr>
          <p:cNvPr id="21" name="Ellipse 20"/>
          <p:cNvSpPr/>
          <p:nvPr/>
        </p:nvSpPr>
        <p:spPr>
          <a:xfrm>
            <a:off x="2394796" y="4958372"/>
            <a:ext cx="2016224" cy="1450176"/>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smtClean="0">
                <a:solidFill>
                  <a:schemeClr val="tx1"/>
                </a:solidFill>
              </a:rPr>
              <a:t>Skab accept og</a:t>
            </a:r>
          </a:p>
          <a:p>
            <a:pPr algn="ctr"/>
            <a:r>
              <a:rPr lang="da-DK" sz="2400" smtClean="0">
                <a:solidFill>
                  <a:schemeClr val="tx1"/>
                </a:solidFill>
              </a:rPr>
              <a:t>interesse</a:t>
            </a:r>
            <a:endParaRPr lang="da-DK" sz="2400">
              <a:solidFill>
                <a:schemeClr val="tx1"/>
              </a:solidFill>
            </a:endParaRPr>
          </a:p>
        </p:txBody>
      </p:sp>
      <p:sp>
        <p:nvSpPr>
          <p:cNvPr id="22" name="Ellipse 21"/>
          <p:cNvSpPr/>
          <p:nvPr/>
        </p:nvSpPr>
        <p:spPr>
          <a:xfrm>
            <a:off x="5557318" y="1932045"/>
            <a:ext cx="3035750" cy="2950253"/>
          </a:xfrm>
          <a:prstGeom prst="ellipse">
            <a:avLst/>
          </a:prstGeom>
          <a:solidFill>
            <a:schemeClr val="tx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smtClean="0">
                <a:solidFill>
                  <a:schemeClr val="tx1"/>
                </a:solidFill>
              </a:rPr>
              <a:t>Planlæg en god proces; dialogmøde, handlingsplan, fortsat trivselsarbejde</a:t>
            </a:r>
            <a:endParaRPr lang="da-DK" sz="2400">
              <a:solidFill>
                <a:schemeClr val="tx1"/>
              </a:solidFill>
            </a:endParaRPr>
          </a:p>
        </p:txBody>
      </p:sp>
      <p:sp>
        <p:nvSpPr>
          <p:cNvPr id="23" name="Ellipse 22"/>
          <p:cNvSpPr/>
          <p:nvPr/>
        </p:nvSpPr>
        <p:spPr>
          <a:xfrm>
            <a:off x="5557318" y="4958372"/>
            <a:ext cx="1905133" cy="16942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smtClean="0">
                <a:solidFill>
                  <a:schemeClr val="tx1"/>
                </a:solidFill>
              </a:rPr>
              <a:t>Kan det gøres bedre</a:t>
            </a:r>
            <a:endParaRPr lang="da-DK" sz="2400">
              <a:solidFill>
                <a:schemeClr val="tx1"/>
              </a:solidFill>
            </a:endParaRPr>
          </a:p>
        </p:txBody>
      </p:sp>
      <p:sp>
        <p:nvSpPr>
          <p:cNvPr id="24" name="Tekstboks 23"/>
          <p:cNvSpPr txBox="1"/>
          <p:nvPr/>
        </p:nvSpPr>
        <p:spPr>
          <a:xfrm>
            <a:off x="2624275" y="1628800"/>
            <a:ext cx="3355815" cy="1015663"/>
          </a:xfrm>
          <a:prstGeom prst="rect">
            <a:avLst/>
          </a:prstGeom>
          <a:noFill/>
        </p:spPr>
        <p:txBody>
          <a:bodyPr wrap="square" rtlCol="0">
            <a:spAutoFit/>
          </a:bodyPr>
          <a:lstStyle/>
          <a:p>
            <a:r>
              <a:rPr lang="da-DK" sz="6000" smtClean="0">
                <a:solidFill>
                  <a:schemeClr val="accent3"/>
                </a:solidFill>
              </a:rPr>
              <a:t>Du er A</a:t>
            </a:r>
          </a:p>
        </p:txBody>
      </p:sp>
      <p:sp>
        <p:nvSpPr>
          <p:cNvPr id="25" name="Tekstboks 24"/>
          <p:cNvSpPr txBox="1"/>
          <p:nvPr/>
        </p:nvSpPr>
        <p:spPr>
          <a:xfrm>
            <a:off x="4545103" y="2348880"/>
            <a:ext cx="845882" cy="4801314"/>
          </a:xfrm>
          <a:prstGeom prst="rect">
            <a:avLst/>
          </a:prstGeom>
          <a:noFill/>
        </p:spPr>
        <p:txBody>
          <a:bodyPr wrap="square" rtlCol="0">
            <a:spAutoFit/>
          </a:bodyPr>
          <a:lstStyle/>
          <a:p>
            <a:r>
              <a:rPr lang="da-DK" sz="3200" b="1" smtClean="0">
                <a:solidFill>
                  <a:schemeClr val="accent3"/>
                </a:solidFill>
              </a:rPr>
              <a:t>M</a:t>
            </a:r>
          </a:p>
          <a:p>
            <a:r>
              <a:rPr lang="da-DK" sz="3200" b="1" smtClean="0">
                <a:solidFill>
                  <a:schemeClr val="accent3"/>
                </a:solidFill>
              </a:rPr>
              <a:t>B</a:t>
            </a:r>
          </a:p>
          <a:p>
            <a:r>
              <a:rPr lang="da-DK" sz="3200" b="1" smtClean="0">
                <a:solidFill>
                  <a:schemeClr val="accent3"/>
                </a:solidFill>
              </a:rPr>
              <a:t>A</a:t>
            </a:r>
          </a:p>
          <a:p>
            <a:r>
              <a:rPr lang="da-DK" sz="3200" b="1">
                <a:solidFill>
                  <a:schemeClr val="accent3"/>
                </a:solidFill>
              </a:rPr>
              <a:t>S</a:t>
            </a:r>
            <a:endParaRPr lang="da-DK" sz="3200" b="1" smtClean="0">
              <a:solidFill>
                <a:schemeClr val="accent3"/>
              </a:solidFill>
            </a:endParaRPr>
          </a:p>
          <a:p>
            <a:r>
              <a:rPr lang="da-DK" sz="3200" b="1" smtClean="0">
                <a:solidFill>
                  <a:schemeClr val="accent3"/>
                </a:solidFill>
              </a:rPr>
              <a:t>S</a:t>
            </a:r>
          </a:p>
          <a:p>
            <a:r>
              <a:rPr lang="da-DK" sz="3200" b="1">
                <a:solidFill>
                  <a:schemeClr val="accent3"/>
                </a:solidFill>
              </a:rPr>
              <a:t>A</a:t>
            </a:r>
            <a:endParaRPr lang="da-DK" sz="3200" b="1" smtClean="0">
              <a:solidFill>
                <a:schemeClr val="accent3"/>
              </a:solidFill>
            </a:endParaRPr>
          </a:p>
          <a:p>
            <a:r>
              <a:rPr lang="da-DK" sz="3200" b="1" smtClean="0">
                <a:solidFill>
                  <a:schemeClr val="accent3"/>
                </a:solidFill>
              </a:rPr>
              <a:t>D</a:t>
            </a:r>
          </a:p>
          <a:p>
            <a:r>
              <a:rPr lang="da-DK" sz="3200" b="1" smtClean="0">
                <a:solidFill>
                  <a:schemeClr val="accent3"/>
                </a:solidFill>
              </a:rPr>
              <a:t>Ø</a:t>
            </a:r>
          </a:p>
          <a:p>
            <a:r>
              <a:rPr lang="da-DK" sz="3200" b="1" smtClean="0">
                <a:solidFill>
                  <a:schemeClr val="accent3"/>
                </a:solidFill>
              </a:rPr>
              <a:t>R</a:t>
            </a:r>
          </a:p>
          <a:p>
            <a:endParaRPr lang="da-DK"/>
          </a:p>
        </p:txBody>
      </p:sp>
    </p:spTree>
    <p:extLst>
      <p:ext uri="{BB962C8B-B14F-4D97-AF65-F5344CB8AC3E}">
        <p14:creationId xmlns:p14="http://schemas.microsoft.com/office/powerpoint/2010/main" val="539527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628800"/>
            <a:ext cx="7772400" cy="1152128"/>
          </a:xfrm>
        </p:spPr>
        <p:txBody>
          <a:bodyPr>
            <a:noAutofit/>
          </a:bodyPr>
          <a:lstStyle/>
          <a:p>
            <a:r>
              <a:rPr lang="da-DK" sz="6000" b="1" smtClean="0">
                <a:solidFill>
                  <a:schemeClr val="accent3"/>
                </a:solidFill>
                <a:latin typeface="Calibri" panose="020F0502020204030204" pitchFamily="34" charset="0"/>
              </a:rPr>
              <a:t>Hjælp og støtte</a:t>
            </a:r>
            <a:endParaRPr lang="da-DK" sz="4800">
              <a:solidFill>
                <a:schemeClr val="accent3"/>
              </a:solidFill>
              <a:latin typeface="Calibri" panose="020F0502020204030204" pitchFamily="34" charset="0"/>
            </a:endParaRPr>
          </a:p>
        </p:txBody>
      </p:sp>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7315" b="18787"/>
          <a:stretch/>
        </p:blipFill>
        <p:spPr bwMode="auto">
          <a:xfrm>
            <a:off x="0" y="-27384"/>
            <a:ext cx="9144000" cy="1959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6137101"/>
            <a:ext cx="245745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02971" y="5780484"/>
            <a:ext cx="1533525"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Undertitel 2"/>
          <p:cNvSpPr txBox="1">
            <a:spLocks/>
          </p:cNvSpPr>
          <p:nvPr/>
        </p:nvSpPr>
        <p:spPr>
          <a:xfrm>
            <a:off x="1043608" y="4941168"/>
            <a:ext cx="7848872" cy="50405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da-DK" sz="2000">
              <a:solidFill>
                <a:schemeClr val="bg1">
                  <a:lumMod val="50000"/>
                </a:schemeClr>
              </a:solidFill>
              <a:latin typeface="FoundryMonoline-Light" pitchFamily="2" charset="0"/>
            </a:endParaRPr>
          </a:p>
        </p:txBody>
      </p:sp>
      <p:sp>
        <p:nvSpPr>
          <p:cNvPr id="3" name="Tekstboks 2"/>
          <p:cNvSpPr txBox="1"/>
          <p:nvPr/>
        </p:nvSpPr>
        <p:spPr>
          <a:xfrm>
            <a:off x="723448" y="2751559"/>
            <a:ext cx="7697103" cy="3816429"/>
          </a:xfrm>
          <a:prstGeom prst="rect">
            <a:avLst/>
          </a:prstGeom>
          <a:noFill/>
        </p:spPr>
        <p:txBody>
          <a:bodyPr wrap="square" rtlCol="0">
            <a:spAutoFit/>
          </a:bodyPr>
          <a:lstStyle/>
          <a:p>
            <a:pPr marL="285750" indent="-285750">
              <a:buFont typeface="Arial" panose="020B0604020202020204" pitchFamily="34" charset="0"/>
              <a:buChar char="•"/>
            </a:pPr>
            <a:r>
              <a:rPr lang="da-DK" sz="2800" smtClean="0"/>
              <a:t>Spørgeskemaet; Ring til Interreseach på 88821888</a:t>
            </a:r>
          </a:p>
          <a:p>
            <a:pPr marL="285750" indent="-285750">
              <a:buFont typeface="Arial" panose="020B0604020202020204" pitchFamily="34" charset="0"/>
              <a:buChar char="•"/>
            </a:pPr>
            <a:r>
              <a:rPr lang="da-DK" sz="2800" smtClean="0"/>
              <a:t>Handleplaner: MED sekretærer skal kende IPL (kursus udbydes primo maj)</a:t>
            </a:r>
          </a:p>
          <a:p>
            <a:pPr marL="285750" indent="-285750">
              <a:buFont typeface="Arial" panose="020B0604020202020204" pitchFamily="34" charset="0"/>
              <a:buChar char="•"/>
            </a:pPr>
            <a:r>
              <a:rPr lang="da-DK" sz="2800" smtClean="0"/>
              <a:t>Tilrettelæggelse og facilitering af trivselsarbejdet:</a:t>
            </a:r>
          </a:p>
          <a:p>
            <a:r>
              <a:rPr lang="da-DK" sz="2800"/>
              <a:t>	</a:t>
            </a:r>
            <a:r>
              <a:rPr lang="da-DK" sz="2800" smtClean="0"/>
              <a:t>-workshop om social kapital</a:t>
            </a:r>
          </a:p>
          <a:p>
            <a:r>
              <a:rPr lang="da-DK" sz="2800"/>
              <a:t>	</a:t>
            </a:r>
            <a:r>
              <a:rPr lang="da-DK" sz="2800" smtClean="0"/>
              <a:t>-hjælp til selvhjælp</a:t>
            </a:r>
          </a:p>
          <a:p>
            <a:pPr marL="285750" indent="-285750">
              <a:buFont typeface="Arial" panose="020B0604020202020204" pitchFamily="34" charset="0"/>
              <a:buChar char="•"/>
            </a:pPr>
            <a:r>
              <a:rPr lang="da-DK" sz="2800" smtClean="0"/>
              <a:t> Generelt: Medarbejdersiden &amp; Joan/Anne Mette</a:t>
            </a:r>
          </a:p>
          <a:p>
            <a:pPr marL="285750" indent="-285750">
              <a:buFont typeface="Arial" panose="020B0604020202020204" pitchFamily="34" charset="0"/>
              <a:buChar char="•"/>
            </a:pPr>
            <a:endParaRPr lang="da-DK"/>
          </a:p>
        </p:txBody>
      </p:sp>
    </p:spTree>
    <p:extLst>
      <p:ext uri="{BB962C8B-B14F-4D97-AF65-F5344CB8AC3E}">
        <p14:creationId xmlns:p14="http://schemas.microsoft.com/office/powerpoint/2010/main" val="3604100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577</TotalTime>
  <Words>1274</Words>
  <Application>Microsoft Office PowerPoint</Application>
  <PresentationFormat>Skærmshow (4:3)</PresentationFormat>
  <Paragraphs>103</Paragraphs>
  <Slides>5</Slides>
  <Notes>5</Notes>
  <HiddenSlides>0</HiddenSlides>
  <MMClips>0</MMClips>
  <ScaleCrop>false</ScaleCrop>
  <HeadingPairs>
    <vt:vector size="4" baseType="variant">
      <vt:variant>
        <vt:lpstr>Tema</vt:lpstr>
      </vt:variant>
      <vt:variant>
        <vt:i4>1</vt:i4>
      </vt:variant>
      <vt:variant>
        <vt:lpstr>Diastitler</vt:lpstr>
      </vt:variant>
      <vt:variant>
        <vt:i4>5</vt:i4>
      </vt:variant>
    </vt:vector>
  </HeadingPairs>
  <TitlesOfParts>
    <vt:vector size="6" baseType="lpstr">
      <vt:lpstr>Kontortema</vt:lpstr>
      <vt:lpstr>Trivsels- og APV måling 2015</vt:lpstr>
      <vt:lpstr>Spørgeskemaet </vt:lpstr>
      <vt:lpstr>Processen</vt:lpstr>
      <vt:lpstr>PowerPoint-præsentation</vt:lpstr>
      <vt:lpstr>Hjælp og støtte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Trivsels- og APV måling 2015</dc:title>
  <dc:creator>Windows User</dc:creator>
  <cp:lastModifiedBy>Windows User</cp:lastModifiedBy>
  <cp:revision>40</cp:revision>
  <cp:lastPrinted>2015-02-04T13:05:11Z</cp:lastPrinted>
  <dcterms:created xsi:type="dcterms:W3CDTF">2015-02-02T09:40:42Z</dcterms:created>
  <dcterms:modified xsi:type="dcterms:W3CDTF">2015-02-06T09:19:55Z</dcterms:modified>
</cp:coreProperties>
</file>