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1"/>
  </p:notesMasterIdLst>
  <p:sldIdLst>
    <p:sldId id="258" r:id="rId2"/>
    <p:sldId id="260" r:id="rId3"/>
    <p:sldId id="261" r:id="rId4"/>
    <p:sldId id="262" r:id="rId5"/>
    <p:sldId id="263" r:id="rId6"/>
    <p:sldId id="264" r:id="rId7"/>
    <p:sldId id="265" r:id="rId8"/>
    <p:sldId id="266" r:id="rId9"/>
    <p:sldId id="267" r:id="rId10"/>
  </p:sldIdLst>
  <p:sldSz cx="9144000" cy="6858000" type="screen4x3"/>
  <p:notesSz cx="6858000" cy="9144000"/>
  <p:embeddedFontLst>
    <p:embeddedFont>
      <p:font typeface="Georgia" panose="02040502050405020303" pitchFamily="18" charset="0"/>
      <p:regular r:id="rId12"/>
      <p:bold r:id="rId13"/>
      <p:italic r:id="rId14"/>
      <p:boldItalic r:id="rId15"/>
    </p:embeddedFont>
    <p:embeddedFont>
      <p:font typeface="FoundryMonoline-Light" panose="02000503000000020004" pitchFamily="2" charset="0"/>
      <p:regular r:id="rId16"/>
    </p:embeddedFont>
    <p:embeddedFont>
      <p:font typeface="Arial Unicode MS" panose="020B0604020202020204" pitchFamily="34" charset="-128"/>
      <p:regular r:id="rId17"/>
    </p:embeddedFont>
    <p:embeddedFont>
      <p:font typeface="Calibri" panose="020F0502020204030204" pitchFamily="34" charset="0"/>
      <p:regular r:id="rId18"/>
      <p:bold r:id="rId19"/>
      <p:italic r:id="rId20"/>
      <p:boldItalic r:id="rId21"/>
    </p:embeddedFont>
  </p:embeddedFont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C"/>
    <a:srgbClr val="7F7F7F"/>
    <a:srgbClr val="FFDD00"/>
    <a:srgbClr val="BF1F24"/>
    <a:srgbClr val="F7931C"/>
    <a:srgbClr val="7AC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B4B98B0-60AC-42C2-AFA5-B58CD77FA1E5}">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56" autoAdjust="0"/>
    <p:restoredTop sz="65486" autoAdjust="0"/>
  </p:normalViewPr>
  <p:slideViewPr>
    <p:cSldViewPr showGuides="1">
      <p:cViewPr varScale="1">
        <p:scale>
          <a:sx n="75" d="100"/>
          <a:sy n="75" d="100"/>
        </p:scale>
        <p:origin x="-2664" y="-96"/>
      </p:cViewPr>
      <p:guideLst>
        <p:guide orient="horz" pos="1071"/>
        <p:guide orient="horz" pos="3929"/>
        <p:guide orient="horz" pos="368"/>
        <p:guide orient="horz" pos="2560"/>
        <p:guide orient="horz" pos="2441"/>
        <p:guide orient="horz" pos="96"/>
        <p:guide orient="horz" pos="4133"/>
        <p:guide orient="horz" pos="38"/>
        <p:guide pos="317"/>
        <p:guide pos="5443"/>
        <p:guide pos="2821"/>
        <p:guide pos="2939"/>
        <p:guide pos="105"/>
        <p:guide pos="565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a-DK"/>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a-DK"/>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a-DK"/>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775D998-57E5-48B9-8D5D-41860F536BB6}" type="slidenum">
              <a:rPr lang="da-DK"/>
              <a:pPr/>
              <a:t>‹nr.›</a:t>
            </a:fld>
            <a:endParaRPr lang="da-DK"/>
          </a:p>
        </p:txBody>
      </p:sp>
    </p:spTree>
    <p:extLst>
      <p:ext uri="{BB962C8B-B14F-4D97-AF65-F5344CB8AC3E}">
        <p14:creationId xmlns:p14="http://schemas.microsoft.com/office/powerpoint/2010/main" val="492011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mtClean="0"/>
              <a:t>Er der nogle af jer, som har eksempler</a:t>
            </a:r>
          </a:p>
          <a:p>
            <a:endParaRPr lang="da-DK" smtClean="0"/>
          </a:p>
          <a:p>
            <a:r>
              <a:rPr lang="da-DK" smtClean="0"/>
              <a:t>Citatet</a:t>
            </a:r>
            <a:r>
              <a:rPr lang="da-DK" baseline="0" smtClean="0"/>
              <a:t> er fra rapporten: en kur mod sygefravær - professor i offentlig</a:t>
            </a:r>
          </a:p>
          <a:p>
            <a:r>
              <a:rPr lang="da-DK" baseline="0" smtClean="0"/>
              <a:t>styring, Lotte Bøgh Andersen.</a:t>
            </a:r>
          </a:p>
          <a:p>
            <a:endParaRPr lang="da-DK" baseline="0" smtClean="0"/>
          </a:p>
          <a:p>
            <a:endParaRPr lang="da-DK"/>
          </a:p>
        </p:txBody>
      </p:sp>
      <p:sp>
        <p:nvSpPr>
          <p:cNvPr id="4" name="Pladsholder til diasnummer 3"/>
          <p:cNvSpPr>
            <a:spLocks noGrp="1"/>
          </p:cNvSpPr>
          <p:nvPr>
            <p:ph type="sldNum" sz="quarter" idx="10"/>
          </p:nvPr>
        </p:nvSpPr>
        <p:spPr/>
        <p:txBody>
          <a:bodyPr/>
          <a:lstStyle/>
          <a:p>
            <a:fld id="{3775D998-57E5-48B9-8D5D-41860F536BB6}" type="slidenum">
              <a:rPr lang="da-DK" smtClean="0"/>
              <a:pPr/>
              <a:t>3</a:t>
            </a:fld>
            <a:endParaRPr lang="da-DK"/>
          </a:p>
        </p:txBody>
      </p:sp>
    </p:spTree>
    <p:extLst>
      <p:ext uri="{BB962C8B-B14F-4D97-AF65-F5344CB8AC3E}">
        <p14:creationId xmlns:p14="http://schemas.microsoft.com/office/powerpoint/2010/main" val="158207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smtClean="0">
                <a:effectLst/>
              </a:rPr>
              <a:t>Som diagrammet viser, er der flere varianter af at være nærværende eller fraværende. Umiddelbart tænker man måske, at enten er man rask og på arbejde eller syg og fraværende, men så enkel ser virkeligheden ikke ud. Tænk også på citatet omkring </a:t>
            </a:r>
            <a:r>
              <a:rPr lang="da-DK" sz="1200" b="1" i="1" smtClean="0"/>
              <a:t>”Hvis man brækker sig i en spand, går man ikke på arbejde, og hvis man er frisk som en havørn, kommer man”.</a:t>
            </a:r>
          </a:p>
          <a:p>
            <a:pPr marL="0" marR="0" indent="0" algn="l" defTabSz="914400" rtl="0" eaLnBrk="1" fontAlgn="base" latinLnBrk="0" hangingPunct="1">
              <a:lnSpc>
                <a:spcPct val="100000"/>
              </a:lnSpc>
              <a:spcBef>
                <a:spcPct val="30000"/>
              </a:spcBef>
              <a:spcAft>
                <a:spcPct val="0"/>
              </a:spcAft>
              <a:buClrTx/>
              <a:buSzTx/>
              <a:buFontTx/>
              <a:buNone/>
              <a:tabLst/>
              <a:defRPr/>
            </a:pPr>
            <a:r>
              <a:rPr lang="da-DK" smtClean="0">
                <a:effectLst/>
              </a:rPr>
              <a:t/>
            </a:r>
            <a:br>
              <a:rPr lang="da-DK" smtClean="0">
                <a:effectLst/>
              </a:rPr>
            </a:br>
            <a:r>
              <a:rPr lang="da-DK" smtClean="0">
                <a:effectLst/>
              </a:rPr>
              <a:t>H</a:t>
            </a:r>
            <a:r>
              <a:rPr lang="da-DK" sz="1200" smtClean="0"/>
              <a:t>vor syg skal man være for at melde sig syg? Hvad skal man fejle for at være syg? Skal man blive hjemme, når man er forkølet?</a:t>
            </a:r>
          </a:p>
          <a:p>
            <a:endParaRPr lang="da-DK" smtClean="0">
              <a:effectLst/>
            </a:endParaRPr>
          </a:p>
          <a:p>
            <a:r>
              <a:rPr lang="da-DK" smtClean="0">
                <a:effectLst/>
              </a:rPr>
              <a:t>Ind imellem går man på arbejde, selv om man er syg, fx fordi ens ansvarsfølelse er i overkanten, der er uopsættelige opgaver, det går ud over kollegerne, eller… </a:t>
            </a:r>
            <a:br>
              <a:rPr lang="da-DK" smtClean="0">
                <a:effectLst/>
              </a:rPr>
            </a:br>
            <a:r>
              <a:rPr lang="da-DK" smtClean="0">
                <a:effectLst/>
              </a:rPr>
              <a:t/>
            </a:r>
            <a:br>
              <a:rPr lang="da-DK" smtClean="0">
                <a:effectLst/>
              </a:rPr>
            </a:br>
            <a:r>
              <a:rPr lang="da-DK" smtClean="0">
                <a:effectLst/>
              </a:rPr>
              <a:t>Ind imellem bliver man hjemme, selv om man ikke er syg, fx fordi man trænger til en dag, har fortjent det, er træt af sit arbejde, har konflikter, eller… </a:t>
            </a:r>
          </a:p>
          <a:p>
            <a:endParaRPr lang="da-DK" smtClean="0">
              <a:effectLst/>
            </a:endParaRPr>
          </a:p>
          <a:p>
            <a:endParaRPr lang="da-DK" smtClean="0">
              <a:effectLst/>
            </a:endParaRPr>
          </a:p>
          <a:p>
            <a:endParaRPr lang="da-DK" smtClean="0">
              <a:effectLst/>
            </a:endParaRPr>
          </a:p>
          <a:p>
            <a:endParaRPr lang="da-DK" smtClean="0">
              <a:effectLst/>
            </a:endParaRPr>
          </a:p>
        </p:txBody>
      </p:sp>
      <p:sp>
        <p:nvSpPr>
          <p:cNvPr id="4" name="Pladsholder til diasnummer 3"/>
          <p:cNvSpPr>
            <a:spLocks noGrp="1"/>
          </p:cNvSpPr>
          <p:nvPr>
            <p:ph type="sldNum" sz="quarter" idx="10"/>
          </p:nvPr>
        </p:nvSpPr>
        <p:spPr/>
        <p:txBody>
          <a:bodyPr/>
          <a:lstStyle/>
          <a:p>
            <a:fld id="{3775D998-57E5-48B9-8D5D-41860F536BB6}" type="slidenum">
              <a:rPr lang="da-DK" smtClean="0"/>
              <a:pPr/>
              <a:t>4</a:t>
            </a:fld>
            <a:endParaRPr lang="da-DK"/>
          </a:p>
        </p:txBody>
      </p:sp>
    </p:spTree>
    <p:extLst>
      <p:ext uri="{BB962C8B-B14F-4D97-AF65-F5344CB8AC3E}">
        <p14:creationId xmlns:p14="http://schemas.microsoft.com/office/powerpoint/2010/main" val="244426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sz="1200" smtClean="0"/>
              <a:t>Brug denne øvelse til at på arbejdspladsen. Når I kender udgangspunktet, kan I bedre sætte ord på den forandring, I ønsker at skabe.</a:t>
            </a:r>
          </a:p>
          <a:p>
            <a:pPr marL="0" marR="0" indent="0" algn="l" defTabSz="914400" rtl="0" eaLnBrk="1" fontAlgn="base" latinLnBrk="0" hangingPunct="1">
              <a:lnSpc>
                <a:spcPct val="100000"/>
              </a:lnSpc>
              <a:spcBef>
                <a:spcPct val="30000"/>
              </a:spcBef>
              <a:spcAft>
                <a:spcPct val="0"/>
              </a:spcAft>
              <a:buClrTx/>
              <a:buSzTx/>
              <a:buFontTx/>
              <a:buNone/>
              <a:tabLst/>
              <a:defRPr/>
            </a:pPr>
            <a:endParaRPr lang="da-DK" sz="1200" smtClean="0"/>
          </a:p>
          <a:p>
            <a:pPr marL="0" indent="0">
              <a:buNone/>
            </a:pPr>
            <a:r>
              <a:rPr lang="da-DK" sz="1200" smtClean="0"/>
              <a:t>Sådan gør du:</a:t>
            </a:r>
          </a:p>
          <a:p>
            <a:r>
              <a:rPr lang="da-DK" sz="1200" smtClean="0"/>
              <a:t>Inddel medarbejderne i mindre grupper med 3-5 deltagere</a:t>
            </a:r>
          </a:p>
          <a:p>
            <a:pPr marL="0" marR="0" indent="0" algn="l" defTabSz="914400" rtl="0" eaLnBrk="1" fontAlgn="base" latinLnBrk="0" hangingPunct="1">
              <a:lnSpc>
                <a:spcPct val="100000"/>
              </a:lnSpc>
              <a:spcBef>
                <a:spcPct val="30000"/>
              </a:spcBef>
              <a:spcAft>
                <a:spcPct val="0"/>
              </a:spcAft>
              <a:buClrTx/>
              <a:buSzTx/>
              <a:buFontTx/>
              <a:buNone/>
              <a:tabLst/>
              <a:defRPr/>
            </a:pPr>
            <a:r>
              <a:rPr lang="da-DK" sz="1200" smtClean="0"/>
              <a:t>Grupperne skal nu forholde sig til, hvordan det er at være i hver af de fire matrix-felter og drøfte</a:t>
            </a:r>
            <a:r>
              <a:rPr lang="da-DK" sz="1200" baseline="0" smtClean="0"/>
              <a:t> evt. ud fra de </a:t>
            </a:r>
            <a:endParaRPr lang="da-DK" sz="1200" smtClean="0"/>
          </a:p>
          <a:p>
            <a:pPr marL="0" marR="0" indent="0" algn="l" defTabSz="914400" rtl="0" eaLnBrk="1" fontAlgn="base" latinLnBrk="0" hangingPunct="1">
              <a:lnSpc>
                <a:spcPct val="100000"/>
              </a:lnSpc>
              <a:spcBef>
                <a:spcPct val="30000"/>
              </a:spcBef>
              <a:spcAft>
                <a:spcPct val="0"/>
              </a:spcAft>
              <a:buClrTx/>
              <a:buSzTx/>
              <a:buFontTx/>
              <a:buNone/>
              <a:tabLst/>
              <a:defRPr/>
            </a:pPr>
            <a:r>
              <a:rPr lang="da-DK" sz="1200" smtClean="0"/>
              <a:t>Øvelsen tager ca. 15-20 minutter. Herefter</a:t>
            </a:r>
            <a:r>
              <a:rPr lang="da-DK" sz="1200" baseline="0" smtClean="0"/>
              <a:t> opsamling i plenum</a:t>
            </a:r>
            <a:endParaRPr lang="da-DK" sz="1200" smtClean="0"/>
          </a:p>
          <a:p>
            <a:endParaRPr lang="da-DK" sz="1200" smtClean="0"/>
          </a:p>
          <a:p>
            <a:endParaRPr lang="da-DK"/>
          </a:p>
        </p:txBody>
      </p:sp>
      <p:sp>
        <p:nvSpPr>
          <p:cNvPr id="4" name="Pladsholder til diasnummer 3"/>
          <p:cNvSpPr>
            <a:spLocks noGrp="1"/>
          </p:cNvSpPr>
          <p:nvPr>
            <p:ph type="sldNum" sz="quarter" idx="10"/>
          </p:nvPr>
        </p:nvSpPr>
        <p:spPr/>
        <p:txBody>
          <a:bodyPr/>
          <a:lstStyle/>
          <a:p>
            <a:fld id="{3775D998-57E5-48B9-8D5D-41860F536BB6}" type="slidenum">
              <a:rPr lang="da-DK" smtClean="0"/>
              <a:pPr/>
              <a:t>5</a:t>
            </a:fld>
            <a:endParaRPr lang="da-DK"/>
          </a:p>
        </p:txBody>
      </p:sp>
    </p:spTree>
    <p:extLst>
      <p:ext uri="{BB962C8B-B14F-4D97-AF65-F5344CB8AC3E}">
        <p14:creationId xmlns:p14="http://schemas.microsoft.com/office/powerpoint/2010/main" val="4235886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3775D998-57E5-48B9-8D5D-41860F536BB6}" type="slidenum">
              <a:rPr lang="da-DK" smtClean="0"/>
              <a:pPr/>
              <a:t>9</a:t>
            </a:fld>
            <a:endParaRPr lang="da-DK"/>
          </a:p>
        </p:txBody>
      </p:sp>
    </p:spTree>
    <p:extLst>
      <p:ext uri="{BB962C8B-B14F-4D97-AF65-F5344CB8AC3E}">
        <p14:creationId xmlns:p14="http://schemas.microsoft.com/office/powerpoint/2010/main" val="2425142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8" name="Rektangel 7"/>
          <p:cNvSpPr/>
          <p:nvPr userDrawn="1"/>
        </p:nvSpPr>
        <p:spPr>
          <a:xfrm>
            <a:off x="0" y="0"/>
            <a:ext cx="9144000" cy="190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solidFill>
                <a:schemeClr val="tx1"/>
              </a:solidFill>
            </a:endParaRPr>
          </a:p>
        </p:txBody>
      </p:sp>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rgbClr val="7F7F7F"/>
                </a:solidFill>
              </a:defRPr>
            </a:lvl1pPr>
          </a:lstStyle>
          <a:p>
            <a:pPr lvl="0"/>
            <a:r>
              <a:rPr lang="da-DK" noProof="0" dirty="0" smtClean="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rgbClr val="7F7F7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smtClean="0"/>
              <a:t>Klik, og tilføj underoverskrift</a:t>
            </a:r>
            <a:endParaRPr lang="da-DK" noProof="0" dirty="0"/>
          </a:p>
        </p:txBody>
      </p:sp>
      <p:sp>
        <p:nvSpPr>
          <p:cNvPr id="5" name="Pladsholder til dato 4"/>
          <p:cNvSpPr>
            <a:spLocks noGrp="1"/>
          </p:cNvSpPr>
          <p:nvPr>
            <p:ph type="dt" sz="half" idx="10"/>
          </p:nvPr>
        </p:nvSpPr>
        <p:spPr/>
        <p:txBody>
          <a:bodyPr/>
          <a:lstStyle/>
          <a:p>
            <a:fld id="{5888027E-75D8-4E45-9E8E-1595773F0041}" type="datetime2">
              <a:rPr lang="da-DK" smtClean="0"/>
              <a:pPr/>
              <a:t>13. november 2015</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B6C57A29-F2F5-41C9-9D61-59DDDBBF376E}" type="slidenum">
              <a:rPr lang="da-DK" smtClean="0"/>
              <a:pPr/>
              <a:t>‹nr.›</a:t>
            </a:fld>
            <a:endParaRPr lang="da-DK" dirty="0"/>
          </a:p>
        </p:txBody>
      </p:sp>
      <p:pic>
        <p:nvPicPr>
          <p:cNvPr id="2" name="Billede 1"/>
          <p:cNvPicPr>
            <a:picLocks noChangeAspect="1"/>
          </p:cNvPicPr>
          <p:nvPr userDrawn="1"/>
        </p:nvPicPr>
        <p:blipFill rotWithShape="1">
          <a:blip r:embed="rId2">
            <a:extLst>
              <a:ext uri="{28A0092B-C50C-407E-A947-70E740481C1C}">
                <a14:useLocalDpi xmlns:a14="http://schemas.microsoft.com/office/drawing/2010/main" val="0"/>
              </a:ext>
            </a:extLst>
          </a:blip>
          <a:srcRect l="1" r="196" b="42997"/>
          <a:stretch/>
        </p:blipFill>
        <p:spPr>
          <a:xfrm>
            <a:off x="0" y="156244"/>
            <a:ext cx="9144000" cy="17965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7" y="584201"/>
            <a:ext cx="8137525" cy="5653112"/>
          </a:xfrm>
        </p:spPr>
        <p:txBody>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13. november 2015</a:t>
            </a:fld>
            <a:endParaRPr lang="da-DK" noProof="0"/>
          </a:p>
        </p:txBody>
      </p:sp>
      <p:sp>
        <p:nvSpPr>
          <p:cNvPr id="5" name="Footer Placeholder 4"/>
          <p:cNvSpPr>
            <a:spLocks noGrp="1"/>
          </p:cNvSpPr>
          <p:nvPr>
            <p:ph type="ftr" sz="quarter" idx="11"/>
          </p:nvPr>
        </p:nvSpPr>
        <p:spPr/>
        <p:txBody>
          <a:bodyPr/>
          <a:lstStyle>
            <a:lvl1pPr>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a:p>
        </p:txBody>
      </p:sp>
    </p:spTree>
    <p:extLst>
      <p:ext uri="{BB962C8B-B14F-4D97-AF65-F5344CB8AC3E}">
        <p14:creationId xmlns:p14="http://schemas.microsoft.com/office/powerpoint/2010/main" val="38268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solidFill>
                <a:schemeClr val="tx1"/>
              </a:solidFill>
            </a:endParaRPr>
          </a:p>
        </p:txBody>
      </p:sp>
      <p:pic>
        <p:nvPicPr>
          <p:cNvPr id="7" name="Billede 6"/>
          <p:cNvPicPr>
            <a:picLocks noChangeAspect="1"/>
          </p:cNvPicPr>
          <p:nvPr userDrawn="1"/>
        </p:nvPicPr>
        <p:blipFill rotWithShape="1">
          <a:blip r:embed="rId2">
            <a:extLst>
              <a:ext uri="{28A0092B-C50C-407E-A947-70E740481C1C}">
                <a14:useLocalDpi xmlns:a14="http://schemas.microsoft.com/office/drawing/2010/main" val="0"/>
              </a:ext>
            </a:extLst>
          </a:blip>
          <a:srcRect l="1" r="196" b="13762"/>
          <a:stretch/>
        </p:blipFill>
        <p:spPr>
          <a:xfrm>
            <a:off x="0" y="4139979"/>
            <a:ext cx="9144000" cy="2718021"/>
          </a:xfrm>
          <a:prstGeom prst="rect">
            <a:avLst/>
          </a:prstGeom>
        </p:spPr>
      </p:pic>
      <p:sp>
        <p:nvSpPr>
          <p:cNvPr id="2" name="Title 1"/>
          <p:cNvSpPr>
            <a:spLocks noGrp="1"/>
          </p:cNvSpPr>
          <p:nvPr>
            <p:ph type="ctrTitle" hasCustomPrompt="1"/>
          </p:nvPr>
        </p:nvSpPr>
        <p:spPr>
          <a:xfrm>
            <a:off x="449975" y="584200"/>
            <a:ext cx="8202991" cy="2519931"/>
          </a:xfrm>
        </p:spPr>
        <p:txBody>
          <a:bodyPr anchor="b" anchorCtr="0"/>
          <a:lstStyle>
            <a:lvl1pPr>
              <a:defRPr sz="6000">
                <a:solidFill>
                  <a:schemeClr val="bg1"/>
                </a:solidFill>
              </a:defRPr>
            </a:lvl1pPr>
          </a:lstStyle>
          <a:p>
            <a:r>
              <a:rPr lang="da-DK" noProof="0" dirty="0" smtClean="0"/>
              <a:t>Klik, og tilføj titel</a:t>
            </a:r>
            <a:endParaRPr lang="da-DK" noProof="0" dirty="0"/>
          </a:p>
        </p:txBody>
      </p:sp>
      <p:sp>
        <p:nvSpPr>
          <p:cNvPr id="3" name="Subtitle 2"/>
          <p:cNvSpPr>
            <a:spLocks noGrp="1"/>
          </p:cNvSpPr>
          <p:nvPr>
            <p:ph type="subTitle" idx="1" hasCustomPrompt="1"/>
          </p:nvPr>
        </p:nvSpPr>
        <p:spPr>
          <a:xfrm>
            <a:off x="503237" y="3360904"/>
            <a:ext cx="8137525" cy="703096"/>
          </a:xfr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smtClean="0"/>
              <a:t>Klik, og tilføj underoverskrift</a:t>
            </a:r>
            <a:endParaRPr lang="da-DK" noProof="0" dirty="0"/>
          </a:p>
        </p:txBody>
      </p:sp>
      <p:sp>
        <p:nvSpPr>
          <p:cNvPr id="4" name="Date Placeholder 3"/>
          <p:cNvSpPr>
            <a:spLocks noGrp="1"/>
          </p:cNvSpPr>
          <p:nvPr>
            <p:ph type="dt" sz="half" idx="10"/>
          </p:nvPr>
        </p:nvSpPr>
        <p:spPr/>
        <p:txBody>
          <a:bodyPr/>
          <a:lstStyle>
            <a:lvl1pPr>
              <a:defRPr>
                <a:solidFill>
                  <a:schemeClr val="bg1"/>
                </a:solidFill>
              </a:defRPr>
            </a:lvl1pPr>
          </a:lstStyle>
          <a:p>
            <a:fld id="{D27C61A6-647D-4B2B-8346-C503198F10DB}" type="datetime2">
              <a:rPr lang="da-DK" noProof="0" smtClean="0"/>
              <a:pPr/>
              <a:t>13. november 2015</a:t>
            </a:fld>
            <a:endParaRPr lang="da-DK"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135CA7DE-EF32-49F9-A743-135778064C71}" type="slidenum">
              <a:rPr lang="da-DK" noProof="0"/>
              <a:pPr/>
              <a:t>‹nr.›</a:t>
            </a:fld>
            <a:endParaRPr lang="da-DK" noProof="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cxnSp>
        <p:nvCxnSpPr>
          <p:cNvPr id="12" name="Lige forbindelse 11"/>
          <p:cNvCxnSpPr/>
          <p:nvPr userDrawn="1"/>
        </p:nvCxnSpPr>
        <p:spPr>
          <a:xfrm>
            <a:off x="503238" y="-459432"/>
            <a:ext cx="0" cy="4212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19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dirty="0"/>
          </a:p>
        </p:txBody>
      </p:sp>
      <p:sp>
        <p:nvSpPr>
          <p:cNvPr id="3" name="Date Placeholder 2"/>
          <p:cNvSpPr>
            <a:spLocks noGrp="1"/>
          </p:cNvSpPr>
          <p:nvPr>
            <p:ph type="dt" sz="half" idx="10"/>
          </p:nvPr>
        </p:nvSpPr>
        <p:spPr/>
        <p:txBody>
          <a:bodyPr/>
          <a:lstStyle>
            <a:lvl1pPr>
              <a:defRPr/>
            </a:lvl1pPr>
          </a:lstStyle>
          <a:p>
            <a:fld id="{C6CF30C1-C16D-433C-A96A-D83E69CDD0AF}" type="datetime2">
              <a:rPr lang="da-DK" noProof="0"/>
              <a:pPr/>
              <a:t>13. november 2015</a:t>
            </a:fld>
            <a:endParaRPr lang="da-DK" noProof="0"/>
          </a:p>
        </p:txBody>
      </p:sp>
      <p:sp>
        <p:nvSpPr>
          <p:cNvPr id="4" name="Footer Placeholder 3"/>
          <p:cNvSpPr>
            <a:spLocks noGrp="1"/>
          </p:cNvSpPr>
          <p:nvPr>
            <p:ph type="ftr" sz="quarter" idx="11"/>
          </p:nvPr>
        </p:nvSpPr>
        <p:spPr/>
        <p:txBody>
          <a:bodyPr/>
          <a:lstStyle>
            <a:lvl1pPr>
              <a:defRPr/>
            </a:lvl1pPr>
          </a:lstStyle>
          <a:p>
            <a:endParaRPr lang="da-DK" noProof="0"/>
          </a:p>
        </p:txBody>
      </p:sp>
      <p:sp>
        <p:nvSpPr>
          <p:cNvPr id="5" name="Slide Number Placeholder 4"/>
          <p:cNvSpPr>
            <a:spLocks noGrp="1"/>
          </p:cNvSpPr>
          <p:nvPr>
            <p:ph type="sldNum" sz="quarter" idx="12"/>
          </p:nvPr>
        </p:nvSpPr>
        <p:spPr/>
        <p:txBody>
          <a:bodyPr/>
          <a:lstStyle>
            <a:lvl1pPr>
              <a:defRPr/>
            </a:lvl1pPr>
          </a:lstStyle>
          <a:p>
            <a:fld id="{6346643C-3FBF-4A6C-AE6E-30C03FEB2E00}" type="slidenum">
              <a:rPr lang="da-DK" noProof="0"/>
              <a:pPr/>
              <a:t>‹nr.›</a:t>
            </a:fld>
            <a:endParaRPr lang="da-DK" noProof="0"/>
          </a:p>
        </p:txBody>
      </p:sp>
    </p:spTree>
    <p:extLst>
      <p:ext uri="{BB962C8B-B14F-4D97-AF65-F5344CB8AC3E}">
        <p14:creationId xmlns:p14="http://schemas.microsoft.com/office/powerpoint/2010/main" val="2194160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6E8D41-AB85-4137-B54C-08EAF5DD5794}" type="datetime2">
              <a:rPr lang="da-DK"/>
              <a:pPr/>
              <a:t>13. november 2015</a:t>
            </a:fld>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fld id="{27F77152-ABBE-41DA-A982-CA0A10BA369D}" type="slidenum">
              <a:rPr lang="da-DK"/>
              <a:pPr/>
              <a:t>‹nr.›</a:t>
            </a:fld>
            <a:endParaRPr lang="da-DK"/>
          </a:p>
        </p:txBody>
      </p:sp>
    </p:spTree>
    <p:extLst>
      <p:ext uri="{BB962C8B-B14F-4D97-AF65-F5344CB8AC3E}">
        <p14:creationId xmlns:p14="http://schemas.microsoft.com/office/powerpoint/2010/main" val="30260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tekst 2"/>
          <p:cNvSpPr>
            <a:spLocks noGrp="1"/>
          </p:cNvSpPr>
          <p:nvPr>
            <p:ph type="body"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888027E-75D8-4E45-9E8E-1595773F0041}" type="datetime2">
              <a:rPr lang="da-DK" smtClean="0"/>
              <a:pPr/>
              <a:t>13. november 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C57A29-F2F5-41C9-9D61-59DDDBBF376E}" type="slidenum">
              <a:rPr lang="da-DK" smtClean="0"/>
              <a:pPr/>
              <a:t>‹nr.›</a:t>
            </a:fld>
            <a:endParaRPr lang="da-DK"/>
          </a:p>
        </p:txBody>
      </p:sp>
    </p:spTree>
    <p:extLst>
      <p:ext uri="{BB962C8B-B14F-4D97-AF65-F5344CB8AC3E}">
        <p14:creationId xmlns:p14="http://schemas.microsoft.com/office/powerpoint/2010/main" val="137952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dirty="0"/>
          </a:p>
        </p:txBody>
      </p:sp>
      <p:sp>
        <p:nvSpPr>
          <p:cNvPr id="3" name="Content Placeholder 2"/>
          <p:cNvSpPr>
            <a:spLocks noGrp="1"/>
          </p:cNvSpPr>
          <p:nvPr>
            <p:ph idx="1"/>
          </p:nvPr>
        </p:nvSpPr>
        <p:spPr/>
        <p:txBody>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Date Placeholder 3"/>
          <p:cNvSpPr>
            <a:spLocks noGrp="1"/>
          </p:cNvSpPr>
          <p:nvPr>
            <p:ph type="dt" sz="half" idx="10"/>
          </p:nvPr>
        </p:nvSpPr>
        <p:spPr/>
        <p:txBody>
          <a:bodyPr/>
          <a:lstStyle>
            <a:lvl1pPr>
              <a:defRPr/>
            </a:lvl1pPr>
          </a:lstStyle>
          <a:p>
            <a:fld id="{E81BCECD-DF0F-4558-8209-8405D1F1D426}" type="datetime2">
              <a:rPr lang="da-DK" noProof="0"/>
              <a:pPr/>
              <a:t>13. november 2015</a:t>
            </a:fld>
            <a:endParaRPr lang="da-DK" noProof="0"/>
          </a:p>
        </p:txBody>
      </p:sp>
      <p:sp>
        <p:nvSpPr>
          <p:cNvPr id="5" name="Footer Placeholder 4"/>
          <p:cNvSpPr>
            <a:spLocks noGrp="1"/>
          </p:cNvSpPr>
          <p:nvPr>
            <p:ph type="ftr" sz="quarter" idx="11"/>
          </p:nvPr>
        </p:nvSpPr>
        <p:spPr/>
        <p:txBody>
          <a:bodyPr/>
          <a:lstStyle>
            <a:lvl1pPr>
              <a:defRPr/>
            </a:lvl1pPr>
          </a:lstStyle>
          <a:p>
            <a:endParaRPr lang="da-DK" noProof="0"/>
          </a:p>
        </p:txBody>
      </p:sp>
      <p:sp>
        <p:nvSpPr>
          <p:cNvPr id="6" name="Slide Number Placeholder 5"/>
          <p:cNvSpPr>
            <a:spLocks noGrp="1"/>
          </p:cNvSpPr>
          <p:nvPr>
            <p:ph type="sldNum" sz="quarter" idx="12"/>
          </p:nvPr>
        </p:nvSpPr>
        <p:spPr/>
        <p:txBody>
          <a:bodyPr/>
          <a:lstStyle>
            <a:lvl1pPr>
              <a:defRPr/>
            </a:lvl1pPr>
          </a:lstStyle>
          <a:p>
            <a:fld id="{63F35900-392D-46F4-8341-366E91CBDAA0}" type="slidenum">
              <a:rPr lang="da-DK" noProof="0"/>
              <a:pPr/>
              <a:t>‹nr.›</a:t>
            </a:fld>
            <a:endParaRPr lang="da-DK" noProof="0"/>
          </a:p>
        </p:txBody>
      </p:sp>
    </p:spTree>
    <p:extLst>
      <p:ext uri="{BB962C8B-B14F-4D97-AF65-F5344CB8AC3E}">
        <p14:creationId xmlns:p14="http://schemas.microsoft.com/office/powerpoint/2010/main" val="220859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Content Placeholder 2"/>
          <p:cNvSpPr>
            <a:spLocks noGrp="1"/>
          </p:cNvSpPr>
          <p:nvPr>
            <p:ph sz="half" idx="1"/>
          </p:nvPr>
        </p:nvSpPr>
        <p:spPr>
          <a:xfrm>
            <a:off x="503238"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Content Placeholder 3"/>
          <p:cNvSpPr>
            <a:spLocks noGrp="1"/>
          </p:cNvSpPr>
          <p:nvPr>
            <p:ph sz="half" idx="2"/>
          </p:nvPr>
        </p:nvSpPr>
        <p:spPr>
          <a:xfrm>
            <a:off x="4665663"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13. november 2015</a:t>
            </a:fld>
            <a:endParaRPr lang="da-DK" noProof="0"/>
          </a:p>
        </p:txBody>
      </p:sp>
      <p:sp>
        <p:nvSpPr>
          <p:cNvPr id="6" name="Footer Placeholder 5"/>
          <p:cNvSpPr>
            <a:spLocks noGrp="1"/>
          </p:cNvSpPr>
          <p:nvPr>
            <p:ph type="ftr" sz="quarter" idx="11"/>
          </p:nvPr>
        </p:nvSpPr>
        <p:spPr/>
        <p:txBody>
          <a:bodyPr/>
          <a:lstStyle>
            <a:lvl1pPr>
              <a:defRPr/>
            </a:lvl1pPr>
          </a:lstStyle>
          <a:p>
            <a:endParaRPr lang="da-DK" noProof="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a:p>
        </p:txBody>
      </p:sp>
    </p:spTree>
    <p:extLst>
      <p:ext uri="{BB962C8B-B14F-4D97-AF65-F5344CB8AC3E}">
        <p14:creationId xmlns:p14="http://schemas.microsoft.com/office/powerpoint/2010/main" val="20161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skrift og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Content Placeholder 2"/>
          <p:cNvSpPr>
            <a:spLocks noGrp="1"/>
          </p:cNvSpPr>
          <p:nvPr>
            <p:ph sz="half" idx="1"/>
          </p:nvPr>
        </p:nvSpPr>
        <p:spPr>
          <a:xfrm>
            <a:off x="503238" y="1700213"/>
            <a:ext cx="3975099"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Content Placeholder 3"/>
          <p:cNvSpPr>
            <a:spLocks noGrp="1"/>
          </p:cNvSpPr>
          <p:nvPr>
            <p:ph sz="half" idx="2"/>
          </p:nvPr>
        </p:nvSpPr>
        <p:spPr>
          <a:xfrm>
            <a:off x="4665663" y="1700213"/>
            <a:ext cx="3975100" cy="21748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Date Placeholder 4"/>
          <p:cNvSpPr>
            <a:spLocks noGrp="1"/>
          </p:cNvSpPr>
          <p:nvPr>
            <p:ph type="dt" sz="half" idx="10"/>
          </p:nvPr>
        </p:nvSpPr>
        <p:spPr/>
        <p:txBody>
          <a:bodyPr/>
          <a:lstStyle>
            <a:lvl1pPr>
              <a:defRPr/>
            </a:lvl1pPr>
          </a:lstStyle>
          <a:p>
            <a:fld id="{AE575FBE-562C-41D5-8814-F60D350A2B2D}" type="datetime2">
              <a:rPr lang="da-DK" noProof="0"/>
              <a:pPr/>
              <a:t>13. november 2015</a:t>
            </a:fld>
            <a:endParaRPr lang="da-DK" noProof="0"/>
          </a:p>
        </p:txBody>
      </p:sp>
      <p:sp>
        <p:nvSpPr>
          <p:cNvPr id="6" name="Footer Placeholder 5"/>
          <p:cNvSpPr>
            <a:spLocks noGrp="1"/>
          </p:cNvSpPr>
          <p:nvPr>
            <p:ph type="ftr" sz="quarter" idx="11"/>
          </p:nvPr>
        </p:nvSpPr>
        <p:spPr/>
        <p:txBody>
          <a:bodyPr/>
          <a:lstStyle>
            <a:lvl1pPr>
              <a:defRPr/>
            </a:lvl1pPr>
          </a:lstStyle>
          <a:p>
            <a:endParaRPr lang="da-DK" noProof="0"/>
          </a:p>
        </p:txBody>
      </p:sp>
      <p:sp>
        <p:nvSpPr>
          <p:cNvPr id="7" name="Slide Number Placeholder 6"/>
          <p:cNvSpPr>
            <a:spLocks noGrp="1"/>
          </p:cNvSpPr>
          <p:nvPr>
            <p:ph type="sldNum" sz="quarter" idx="12"/>
          </p:nvPr>
        </p:nvSpPr>
        <p:spPr/>
        <p:txBody>
          <a:bodyPr/>
          <a:lstStyle>
            <a:lvl1pPr>
              <a:defRPr/>
            </a:lvl1pPr>
          </a:lstStyle>
          <a:p>
            <a:fld id="{11CFF931-D198-4569-94B6-C4CEBA5B3359}" type="slidenum">
              <a:rPr lang="da-DK" noProof="0"/>
              <a:pPr/>
              <a:t>‹nr.›</a:t>
            </a:fld>
            <a:endParaRPr lang="da-DK" noProof="0"/>
          </a:p>
        </p:txBody>
      </p:sp>
      <p:sp>
        <p:nvSpPr>
          <p:cNvPr id="10" name="Content Placeholder 9"/>
          <p:cNvSpPr>
            <a:spLocks noGrp="1"/>
          </p:cNvSpPr>
          <p:nvPr>
            <p:ph sz="quarter" idx="13"/>
          </p:nvPr>
        </p:nvSpPr>
        <p:spPr>
          <a:xfrm>
            <a:off x="4665662" y="4064000"/>
            <a:ext cx="3975100" cy="2173288"/>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Tree>
    <p:extLst>
      <p:ext uri="{BB962C8B-B14F-4D97-AF65-F5344CB8AC3E}">
        <p14:creationId xmlns:p14="http://schemas.microsoft.com/office/powerpoint/2010/main" val="7920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iv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Date Placeholder 2"/>
          <p:cNvSpPr>
            <a:spLocks noGrp="1"/>
          </p:cNvSpPr>
          <p:nvPr>
            <p:ph type="dt" sz="half" idx="10"/>
          </p:nvPr>
        </p:nvSpPr>
        <p:spPr/>
        <p:txBody>
          <a:bodyPr/>
          <a:lstStyle/>
          <a:p>
            <a:fld id="{5888027E-75D8-4E45-9E8E-1595773F0041}" type="datetime2">
              <a:rPr lang="da-DK" noProof="0" smtClean="0"/>
              <a:pPr/>
              <a:t>13. november 2015</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9" name="Content Placeholder 8"/>
          <p:cNvSpPr>
            <a:spLocks noGrp="1"/>
          </p:cNvSpPr>
          <p:nvPr>
            <p:ph sz="quarter" idx="14"/>
          </p:nvPr>
        </p:nvSpPr>
        <p:spPr>
          <a:xfrm>
            <a:off x="503238" y="4064000"/>
            <a:ext cx="3975099" cy="2173287"/>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11" name="Content Placeholder 10"/>
          <p:cNvSpPr>
            <a:spLocks noGrp="1"/>
          </p:cNvSpPr>
          <p:nvPr>
            <p:ph sz="quarter" idx="15"/>
          </p:nvPr>
        </p:nvSpPr>
        <p:spPr>
          <a:xfrm>
            <a:off x="4665662" y="1700213"/>
            <a:ext cx="3975101" cy="4537075"/>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Tree>
    <p:extLst>
      <p:ext uri="{BB962C8B-B14F-4D97-AF65-F5344CB8AC3E}">
        <p14:creationId xmlns:p14="http://schemas.microsoft.com/office/powerpoint/2010/main" val="330296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fi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a:p>
        </p:txBody>
      </p:sp>
      <p:sp>
        <p:nvSpPr>
          <p:cNvPr id="3" name="Date Placeholder 2"/>
          <p:cNvSpPr>
            <a:spLocks noGrp="1"/>
          </p:cNvSpPr>
          <p:nvPr>
            <p:ph type="dt" sz="half" idx="10"/>
          </p:nvPr>
        </p:nvSpPr>
        <p:spPr/>
        <p:txBody>
          <a:bodyPr/>
          <a:lstStyle/>
          <a:p>
            <a:fld id="{5888027E-75D8-4E45-9E8E-1595773F0041}" type="datetime2">
              <a:rPr lang="da-DK" noProof="0" smtClean="0"/>
              <a:pPr/>
              <a:t>13. november 2015</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9" name="Content Placeholder 8"/>
          <p:cNvSpPr>
            <a:spLocks noGrp="1"/>
          </p:cNvSpPr>
          <p:nvPr>
            <p:ph sz="quarter" idx="14"/>
          </p:nvPr>
        </p:nvSpPr>
        <p:spPr>
          <a:xfrm>
            <a:off x="503238" y="4064000"/>
            <a:ext cx="3975099" cy="2173288"/>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11" name="Content Placeholder 10"/>
          <p:cNvSpPr>
            <a:spLocks noGrp="1"/>
          </p:cNvSpPr>
          <p:nvPr>
            <p:ph sz="quarter" idx="15"/>
          </p:nvPr>
        </p:nvSpPr>
        <p:spPr>
          <a:xfrm>
            <a:off x="4665662" y="1700213"/>
            <a:ext cx="3975101" cy="2174875"/>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8" name="Content Placeholder 7"/>
          <p:cNvSpPr>
            <a:spLocks noGrp="1"/>
          </p:cNvSpPr>
          <p:nvPr>
            <p:ph sz="quarter" idx="16"/>
          </p:nvPr>
        </p:nvSpPr>
        <p:spPr>
          <a:xfrm>
            <a:off x="4665662" y="4064000"/>
            <a:ext cx="3975101" cy="2173288"/>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Tree>
    <p:extLst>
      <p:ext uri="{BB962C8B-B14F-4D97-AF65-F5344CB8AC3E}">
        <p14:creationId xmlns:p14="http://schemas.microsoft.com/office/powerpoint/2010/main" val="236843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152400"/>
            <a:ext cx="9144000" cy="6084888"/>
          </a:xfrm>
          <a:solidFill>
            <a:schemeClr val="bg1"/>
          </a:solidFill>
        </p:spPr>
        <p:txBody>
          <a:bodyPr tIns="684000" anchor="ctr" anchorCtr="0"/>
          <a:lstStyle>
            <a:lvl1pPr marL="0" indent="0" algn="ctr">
              <a:buNone/>
              <a:defRPr sz="1800"/>
            </a:lvl1pPr>
          </a:lstStyle>
          <a:p>
            <a:r>
              <a:rPr lang="da-DK" noProof="0" smtClean="0"/>
              <a:t>Klik på ikonet for at tilføje et billede</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13. november 2015</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Tree>
    <p:extLst>
      <p:ext uri="{BB962C8B-B14F-4D97-AF65-F5344CB8AC3E}">
        <p14:creationId xmlns:p14="http://schemas.microsoft.com/office/powerpoint/2010/main" val="14910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13. november 2015</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Text Placeholder 6"/>
          <p:cNvSpPr>
            <a:spLocks noGrp="1"/>
          </p:cNvSpPr>
          <p:nvPr>
            <p:ph type="body" sz="quarter" idx="13"/>
          </p:nvPr>
        </p:nvSpPr>
        <p:spPr>
          <a:xfrm>
            <a:off x="503238" y="1700214"/>
            <a:ext cx="3975100" cy="4537074"/>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9" name="Picture Placeholder 8"/>
          <p:cNvSpPr>
            <a:spLocks noGrp="1"/>
          </p:cNvSpPr>
          <p:nvPr>
            <p:ph type="pic" sz="quarter" idx="14"/>
          </p:nvPr>
        </p:nvSpPr>
        <p:spPr>
          <a:xfrm>
            <a:off x="4665662" y="1700214"/>
            <a:ext cx="3975101" cy="4537074"/>
          </a:xfrm>
          <a:solidFill>
            <a:schemeClr val="bg1"/>
          </a:solidFill>
        </p:spPr>
        <p:txBody>
          <a:bodyPr tIns="684000" anchor="ctr" anchorCtr="0"/>
          <a:lstStyle>
            <a:lvl1pPr marL="0" indent="0" algn="ctr">
              <a:buNone/>
              <a:defRPr sz="1800"/>
            </a:lvl1pPr>
          </a:lstStyle>
          <a:p>
            <a:r>
              <a:rPr lang="da-DK" noProof="0" smtClean="0"/>
              <a:t>Klik på ikonet for at tilføje et billede</a:t>
            </a:r>
            <a:endParaRPr lang="da-DK" noProof="0" dirty="0"/>
          </a:p>
        </p:txBody>
      </p:sp>
    </p:spTree>
    <p:extLst>
      <p:ext uri="{BB962C8B-B14F-4D97-AF65-F5344CB8AC3E}">
        <p14:creationId xmlns:p14="http://schemas.microsoft.com/office/powerpoint/2010/main" val="16800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lede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i master</a:t>
            </a:r>
            <a:endParaRPr lang="da-DK" noProof="0" dirty="0"/>
          </a:p>
        </p:txBody>
      </p:sp>
      <p:sp>
        <p:nvSpPr>
          <p:cNvPr id="3" name="Date Placeholder 2"/>
          <p:cNvSpPr>
            <a:spLocks noGrp="1"/>
          </p:cNvSpPr>
          <p:nvPr>
            <p:ph type="dt" sz="half" idx="10"/>
          </p:nvPr>
        </p:nvSpPr>
        <p:spPr/>
        <p:txBody>
          <a:bodyPr/>
          <a:lstStyle/>
          <a:p>
            <a:fld id="{5888027E-75D8-4E45-9E8E-1595773F0041}" type="datetime2">
              <a:rPr lang="da-DK" noProof="0" smtClean="0"/>
              <a:pPr/>
              <a:t>13. november 2015</a:t>
            </a:fld>
            <a:endParaRPr lang="da-DK" noProof="0"/>
          </a:p>
        </p:txBody>
      </p:sp>
      <p:sp>
        <p:nvSpPr>
          <p:cNvPr id="4" name="Footer Placeholder 3"/>
          <p:cNvSpPr>
            <a:spLocks noGrp="1"/>
          </p:cNvSpPr>
          <p:nvPr>
            <p:ph type="ftr" sz="quarter" idx="11"/>
          </p:nvPr>
        </p:nvSpPr>
        <p:spPr/>
        <p:txBody>
          <a:bodyPr/>
          <a:lstStyle/>
          <a:p>
            <a:endParaRPr lang="da-DK" noProof="0"/>
          </a:p>
        </p:txBody>
      </p:sp>
      <p:sp>
        <p:nvSpPr>
          <p:cNvPr id="5" name="Slide Number Placeholder 4"/>
          <p:cNvSpPr>
            <a:spLocks noGrp="1"/>
          </p:cNvSpPr>
          <p:nvPr>
            <p:ph type="sldNum" sz="quarter" idx="12"/>
          </p:nvPr>
        </p:nvSpPr>
        <p:spPr/>
        <p:txBody>
          <a:bodyPr/>
          <a:lstStyle/>
          <a:p>
            <a:fld id="{B6C57A29-F2F5-41C9-9D61-59DDDBBF376E}" type="slidenum">
              <a:rPr lang="da-DK" noProof="0" smtClean="0"/>
              <a:pPr/>
              <a:t>‹nr.›</a:t>
            </a:fld>
            <a:endParaRPr lang="da-DK" noProof="0"/>
          </a:p>
        </p:txBody>
      </p:sp>
      <p:sp>
        <p:nvSpPr>
          <p:cNvPr id="7" name="Picture Placeholder 6"/>
          <p:cNvSpPr>
            <a:spLocks noGrp="1"/>
          </p:cNvSpPr>
          <p:nvPr>
            <p:ph type="pic" sz="quarter" idx="13"/>
          </p:nvPr>
        </p:nvSpPr>
        <p:spPr>
          <a:xfrm>
            <a:off x="503238" y="1700214"/>
            <a:ext cx="3975100" cy="4537074"/>
          </a:xfrm>
          <a:solidFill>
            <a:schemeClr val="bg1"/>
          </a:solidFill>
        </p:spPr>
        <p:txBody>
          <a:bodyPr tIns="684000" anchor="ctr" anchorCtr="0"/>
          <a:lstStyle>
            <a:lvl1pPr marL="0" indent="0" algn="ctr">
              <a:buNone/>
              <a:defRPr sz="1800"/>
            </a:lvl1pPr>
          </a:lstStyle>
          <a:p>
            <a:r>
              <a:rPr lang="da-DK" noProof="0" smtClean="0"/>
              <a:t>Klik på ikonet for at tilføje et billede</a:t>
            </a:r>
            <a:endParaRPr lang="da-DK" noProof="0" dirty="0"/>
          </a:p>
        </p:txBody>
      </p:sp>
      <p:sp>
        <p:nvSpPr>
          <p:cNvPr id="9" name="Text Placeholder 8"/>
          <p:cNvSpPr>
            <a:spLocks noGrp="1"/>
          </p:cNvSpPr>
          <p:nvPr>
            <p:ph type="body" sz="quarter" idx="14"/>
          </p:nvPr>
        </p:nvSpPr>
        <p:spPr>
          <a:xfrm>
            <a:off x="4665662" y="1700214"/>
            <a:ext cx="3975101" cy="4537074"/>
          </a:xfrm>
        </p:spPr>
        <p:txBody>
          <a:bodyPr/>
          <a:lstStyle>
            <a:lvl1pPr>
              <a:defRPr sz="2000"/>
            </a:lvl1pPr>
            <a:lvl2pPr>
              <a:defRPr sz="1800"/>
            </a:lvl2pPr>
            <a:lvl3pPr>
              <a:defRPr sz="1600"/>
            </a:lvl3pPr>
            <a:lvl4pPr>
              <a:defRPr sz="1400"/>
            </a:lvl4pPr>
            <a:lvl5pPr>
              <a:defRPr sz="1200"/>
            </a:lvl5p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Tree>
    <p:extLst>
      <p:ext uri="{BB962C8B-B14F-4D97-AF65-F5344CB8AC3E}">
        <p14:creationId xmlns:p14="http://schemas.microsoft.com/office/powerpoint/2010/main" val="403719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ktangel 11"/>
          <p:cNvSpPr/>
          <p:nvPr/>
        </p:nvSpPr>
        <p:spPr>
          <a:xfrm>
            <a:off x="0" y="0"/>
            <a:ext cx="9144000" cy="1524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solidFill>
                <a:schemeClr val="tx1"/>
              </a:solidFill>
            </a:endParaRPr>
          </a:p>
        </p:txBody>
      </p:sp>
      <p:pic>
        <p:nvPicPr>
          <p:cNvPr id="10" name="Billede 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63035" y="6382131"/>
            <a:ext cx="1459770" cy="287646"/>
          </a:xfrm>
          <a:prstGeom prst="rect">
            <a:avLst/>
          </a:prstGeom>
        </p:spPr>
      </p:pic>
      <p:pic>
        <p:nvPicPr>
          <p:cNvPr id="11" name="Billede 1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321579" y="6300230"/>
            <a:ext cx="662774" cy="450983"/>
          </a:xfrm>
          <a:prstGeom prst="rect">
            <a:avLst/>
          </a:prstGeom>
        </p:spPr>
      </p:pic>
      <p:sp>
        <p:nvSpPr>
          <p:cNvPr id="1026" name="Rectangle 2"/>
          <p:cNvSpPr>
            <a:spLocks noGrp="1" noChangeArrowheads="1"/>
          </p:cNvSpPr>
          <p:nvPr>
            <p:ph type="title"/>
          </p:nvPr>
        </p:nvSpPr>
        <p:spPr bwMode="auto">
          <a:xfrm>
            <a:off x="464326" y="584201"/>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Klik for at redigere i master</a:t>
            </a:r>
            <a:endParaRPr lang="da-DK" dirty="0" smtClean="0"/>
          </a:p>
        </p:txBody>
      </p:sp>
      <p:sp>
        <p:nvSpPr>
          <p:cNvPr id="1027" name="Rectangle 3"/>
          <p:cNvSpPr>
            <a:spLocks noGrp="1" noChangeArrowheads="1"/>
          </p:cNvSpPr>
          <p:nvPr>
            <p:ph type="body" idx="1"/>
          </p:nvPr>
        </p:nvSpPr>
        <p:spPr bwMode="auto">
          <a:xfrm>
            <a:off x="503238" y="1700213"/>
            <a:ext cx="81375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1028" name="Rectangle 4"/>
          <p:cNvSpPr>
            <a:spLocks noGrp="1" noChangeArrowheads="1"/>
          </p:cNvSpPr>
          <p:nvPr>
            <p:ph type="dt" sz="half" idx="2"/>
          </p:nvPr>
        </p:nvSpPr>
        <p:spPr bwMode="auto">
          <a:xfrm>
            <a:off x="503238" y="0"/>
            <a:ext cx="111956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cap="none" baseline="0">
                <a:solidFill>
                  <a:schemeClr val="bg1"/>
                </a:solidFill>
                <a:latin typeface="+mj-lt"/>
              </a:defRPr>
            </a:lvl1pPr>
          </a:lstStyle>
          <a:p>
            <a:fld id="{5888027E-75D8-4E45-9E8E-1595773F0041}" type="datetime2">
              <a:rPr lang="da-DK" smtClean="0"/>
              <a:pPr/>
              <a:t>13. november 2015</a:t>
            </a:fld>
            <a:endParaRPr lang="da-DK" dirty="0"/>
          </a:p>
        </p:txBody>
      </p:sp>
      <p:sp>
        <p:nvSpPr>
          <p:cNvPr id="1029" name="Rectangle 5"/>
          <p:cNvSpPr>
            <a:spLocks noGrp="1" noChangeArrowheads="1"/>
          </p:cNvSpPr>
          <p:nvPr>
            <p:ph type="ftr" sz="quarter" idx="3"/>
          </p:nvPr>
        </p:nvSpPr>
        <p:spPr bwMode="auto">
          <a:xfrm>
            <a:off x="1619672" y="0"/>
            <a:ext cx="666074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700">
                <a:solidFill>
                  <a:schemeClr val="bg1"/>
                </a:solidFill>
                <a:latin typeface="+mj-lt"/>
              </a:defRPr>
            </a:lvl1pPr>
          </a:lstStyle>
          <a:p>
            <a:endParaRPr lang="da-DK" dirty="0"/>
          </a:p>
        </p:txBody>
      </p:sp>
      <p:sp>
        <p:nvSpPr>
          <p:cNvPr id="1030" name="Rectangle 6"/>
          <p:cNvSpPr>
            <a:spLocks noGrp="1" noChangeArrowheads="1"/>
          </p:cNvSpPr>
          <p:nvPr>
            <p:ph type="sldNum" sz="quarter" idx="4"/>
          </p:nvPr>
        </p:nvSpPr>
        <p:spPr bwMode="auto">
          <a:xfrm>
            <a:off x="8321579" y="0"/>
            <a:ext cx="311766"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700">
                <a:solidFill>
                  <a:schemeClr val="bg1"/>
                </a:solidFill>
                <a:latin typeface="+mj-lt"/>
              </a:defRPr>
            </a:lvl1pPr>
          </a:lstStyle>
          <a:p>
            <a:fld id="{B6C57A29-F2F5-41C9-9D61-59DDDBBF376E}"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781" r:id="rId4"/>
    <p:sldLayoutId id="2147483782" r:id="rId5"/>
    <p:sldLayoutId id="2147483783" r:id="rId6"/>
    <p:sldLayoutId id="2147483784" r:id="rId7"/>
    <p:sldLayoutId id="2147483785" r:id="rId8"/>
    <p:sldLayoutId id="2147483786" r:id="rId9"/>
    <p:sldLayoutId id="2147483780" r:id="rId10"/>
    <p:sldLayoutId id="2147483787" r:id="rId11"/>
    <p:sldLayoutId id="2147483664" r:id="rId12"/>
    <p:sldLayoutId id="2147483665" r:id="rId13"/>
    <p:sldLayoutId id="2147483788" r:id="rId14"/>
  </p:sldLayoutIdLst>
  <p:txStyles>
    <p:titleStyle>
      <a:lvl1pPr algn="l" rtl="0" eaLnBrk="1" fontAlgn="base" hangingPunct="1">
        <a:lnSpc>
          <a:spcPct val="83000"/>
        </a:lnSpc>
        <a:spcBef>
          <a:spcPct val="0"/>
        </a:spcBef>
        <a:spcAft>
          <a:spcPct val="0"/>
        </a:spcAft>
        <a:defRPr sz="360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p:titleStyle>
    <p:body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2514600" indent="-228600" algn="l" rtl="0" eaLnBrk="1" fontAlgn="base" hangingPunct="1">
        <a:spcBef>
          <a:spcPct val="20000"/>
        </a:spcBef>
        <a:spcAft>
          <a:spcPct val="0"/>
        </a:spcAft>
        <a:buChar char="•"/>
        <a:defRPr>
          <a:solidFill>
            <a:srgbClr val="214DA2"/>
          </a:solidFill>
          <a:latin typeface="+mn-lt"/>
        </a:defRPr>
      </a:lvl6pPr>
      <a:lvl7pPr marL="2971800" indent="-228600" algn="l" rtl="0" eaLnBrk="1" fontAlgn="base" hangingPunct="1">
        <a:spcBef>
          <a:spcPct val="20000"/>
        </a:spcBef>
        <a:spcAft>
          <a:spcPct val="0"/>
        </a:spcAft>
        <a:buChar char="•"/>
        <a:defRPr>
          <a:solidFill>
            <a:srgbClr val="214DA2"/>
          </a:solidFill>
          <a:latin typeface="+mn-lt"/>
        </a:defRPr>
      </a:lvl7pPr>
      <a:lvl8pPr marL="3429000" indent="-228600" algn="l" rtl="0" eaLnBrk="1" fontAlgn="base" hangingPunct="1">
        <a:spcBef>
          <a:spcPct val="20000"/>
        </a:spcBef>
        <a:spcAft>
          <a:spcPct val="0"/>
        </a:spcAft>
        <a:buChar char="•"/>
        <a:defRPr>
          <a:solidFill>
            <a:srgbClr val="214DA2"/>
          </a:solidFill>
          <a:latin typeface="+mn-lt"/>
        </a:defRPr>
      </a:lvl8pPr>
      <a:lvl9pPr marL="3886200" indent="-228600" algn="l" rtl="0" eaLnBrk="1" fontAlgn="base" hangingPunct="1">
        <a:spcBef>
          <a:spcPct val="20000"/>
        </a:spcBef>
        <a:spcAft>
          <a:spcPct val="0"/>
        </a:spcAft>
        <a:buChar char="•"/>
        <a:defRPr>
          <a:solidFill>
            <a:srgbClr val="214DA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88304" y="2674382"/>
            <a:ext cx="7589610" cy="1618714"/>
          </a:xfrm>
        </p:spPr>
        <p:txBody>
          <a:bodyPr/>
          <a:lstStyle/>
          <a:p>
            <a:r>
              <a:rPr lang="da-DK" smtClean="0"/>
              <a:t>Sygefravær/nærvær</a:t>
            </a:r>
            <a:br>
              <a:rPr lang="da-DK" smtClean="0"/>
            </a:br>
            <a:r>
              <a:rPr lang="da-DK" smtClean="0"/>
              <a:t>- </a:t>
            </a:r>
            <a:r>
              <a:rPr lang="da-DK" sz="4000" smtClean="0"/>
              <a:t>kultur, viden og holdninger</a:t>
            </a:r>
            <a:endParaRPr lang="da-DK" sz="4000"/>
          </a:p>
        </p:txBody>
      </p:sp>
    </p:spTree>
    <p:extLst>
      <p:ext uri="{BB962C8B-B14F-4D97-AF65-F5344CB8AC3E}">
        <p14:creationId xmlns:p14="http://schemas.microsoft.com/office/powerpoint/2010/main" val="308104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3400" y="1025860"/>
            <a:ext cx="7197725" cy="1143000"/>
          </a:xfrm>
        </p:spPr>
        <p:txBody>
          <a:bodyPr/>
          <a:lstStyle/>
          <a:p>
            <a:r>
              <a:rPr lang="da-DK" b="1" smtClean="0"/>
              <a:t>Hvorfor </a:t>
            </a:r>
            <a:r>
              <a:rPr lang="da-DK" b="1" smtClean="0"/>
              <a:t>tale om sygefraværskultur</a:t>
            </a:r>
            <a:endParaRPr lang="da-DK" b="1"/>
          </a:p>
        </p:txBody>
      </p:sp>
      <p:sp>
        <p:nvSpPr>
          <p:cNvPr id="3" name="Pladsholder til indhold 2"/>
          <p:cNvSpPr>
            <a:spLocks noGrp="1"/>
          </p:cNvSpPr>
          <p:nvPr>
            <p:ph idx="1"/>
          </p:nvPr>
        </p:nvSpPr>
        <p:spPr/>
        <p:txBody>
          <a:bodyPr/>
          <a:lstStyle/>
          <a:p>
            <a:pPr marL="0" indent="0" eaLnBrk="1" hangingPunct="1">
              <a:buNone/>
            </a:pPr>
            <a:r>
              <a:rPr lang="da-DK" sz="2400" b="1" smtClean="0"/>
              <a:t>Sygefraværskulturen </a:t>
            </a:r>
            <a:r>
              <a:rPr lang="da-DK" altLang="da-DK" sz="2400" smtClean="0"/>
              <a:t>har stor betydning for, hvornår vi kommer på arbejde eller bliver hjemme.</a:t>
            </a:r>
          </a:p>
          <a:p>
            <a:pPr marL="0" indent="0" eaLnBrk="1" hangingPunct="1">
              <a:buNone/>
            </a:pPr>
            <a:r>
              <a:rPr lang="da-DK" altLang="da-DK" sz="2400" smtClean="0"/>
              <a:t>Som led i vores sygefraværsindsats </a:t>
            </a:r>
            <a:r>
              <a:rPr lang="da-DK" altLang="da-DK" sz="2400" b="1" smtClean="0"/>
              <a:t>‘knæk sygefraværet’ </a:t>
            </a:r>
            <a:r>
              <a:rPr lang="da-DK" altLang="da-DK" sz="2400" smtClean="0"/>
              <a:t>er det vigtigt at vi </a:t>
            </a:r>
            <a:r>
              <a:rPr lang="da-DK" altLang="da-DK" sz="2400" smtClean="0"/>
              <a:t>tale</a:t>
            </a:r>
            <a:r>
              <a:rPr lang="da-DK" altLang="da-DK" sz="2400" smtClean="0"/>
              <a:t>r </a:t>
            </a:r>
            <a:r>
              <a:rPr lang="da-DK" altLang="da-DK" sz="2400" smtClean="0"/>
              <a:t>om kulturen/normerne omkring sygefravær - men det kan også være svært.</a:t>
            </a:r>
          </a:p>
          <a:p>
            <a:pPr marL="0" indent="0" eaLnBrk="1" hangingPunct="1">
              <a:buNone/>
            </a:pPr>
            <a:endParaRPr lang="da-DK" altLang="da-DK" sz="2400"/>
          </a:p>
          <a:p>
            <a:pPr marL="0" indent="0" eaLnBrk="1" hangingPunct="1">
              <a:buNone/>
            </a:pPr>
            <a:r>
              <a:rPr lang="da-DK" altLang="da-DK" sz="2400" smtClean="0"/>
              <a:t>Vi skal i dag sætte fokus på  sygefraværs/  nærværskulturen hos jer</a:t>
            </a:r>
          </a:p>
          <a:p>
            <a:endParaRPr lang="da-DK"/>
          </a:p>
        </p:txBody>
      </p:sp>
    </p:spTree>
    <p:extLst>
      <p:ext uri="{BB962C8B-B14F-4D97-AF65-F5344CB8AC3E}">
        <p14:creationId xmlns:p14="http://schemas.microsoft.com/office/powerpoint/2010/main" val="10598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088740"/>
            <a:ext cx="7197725" cy="1143000"/>
          </a:xfrm>
        </p:spPr>
        <p:txBody>
          <a:bodyPr/>
          <a:lstStyle/>
          <a:p>
            <a:r>
              <a:rPr lang="da-DK" smtClean="0"/>
              <a:t>Snak om normer omkring sygefravær</a:t>
            </a:r>
            <a:endParaRPr lang="da-DK"/>
          </a:p>
        </p:txBody>
      </p:sp>
      <p:sp>
        <p:nvSpPr>
          <p:cNvPr id="3" name="Pladsholder til tekst 2"/>
          <p:cNvSpPr>
            <a:spLocks noGrp="1"/>
          </p:cNvSpPr>
          <p:nvPr>
            <p:ph type="body" idx="1"/>
          </p:nvPr>
        </p:nvSpPr>
        <p:spPr>
          <a:xfrm>
            <a:off x="467544" y="2320925"/>
            <a:ext cx="8137525" cy="4537075"/>
          </a:xfrm>
        </p:spPr>
        <p:txBody>
          <a:bodyPr/>
          <a:lstStyle/>
          <a:p>
            <a:r>
              <a:rPr lang="da-DK" sz="2000" b="1" i="1"/>
              <a:t>”Hvis man brækker sig i en spand, går man ikke på </a:t>
            </a:r>
            <a:r>
              <a:rPr lang="da-DK" sz="2000" b="1" i="1" smtClean="0"/>
              <a:t>arbejde, og </a:t>
            </a:r>
            <a:r>
              <a:rPr lang="da-DK" sz="2000" b="1" i="1"/>
              <a:t>hvis man er frisk som en havørn, kommer man”.</a:t>
            </a:r>
          </a:p>
          <a:p>
            <a:r>
              <a:rPr lang="da-DK" sz="2000"/>
              <a:t>Derimellem er en stor </a:t>
            </a:r>
            <a:r>
              <a:rPr lang="da-DK" sz="2000" smtClean="0"/>
              <a:t>gråzone. Hvad </a:t>
            </a:r>
            <a:r>
              <a:rPr lang="da-DK" sz="2000"/>
              <a:t>hvis man </a:t>
            </a:r>
            <a:r>
              <a:rPr lang="da-DK" sz="2000" smtClean="0"/>
              <a:t>føler </a:t>
            </a:r>
            <a:r>
              <a:rPr lang="da-DK" sz="2000"/>
              <a:t>sig halvskidt tilpas? Hvis man er sløj og </a:t>
            </a:r>
            <a:r>
              <a:rPr lang="da-DK" sz="2000" smtClean="0"/>
              <a:t>kan risikere </a:t>
            </a:r>
            <a:r>
              <a:rPr lang="da-DK" sz="2000"/>
              <a:t>at smitte de andre?  Eller hvis man ikke </a:t>
            </a:r>
            <a:r>
              <a:rPr lang="da-DK" sz="2000" smtClean="0"/>
              <a:t>regner med </a:t>
            </a:r>
            <a:r>
              <a:rPr lang="da-DK" sz="2000"/>
              <a:t>at kunne få fri til et familiearrangement, som </a:t>
            </a:r>
            <a:r>
              <a:rPr lang="da-DK" sz="2000" smtClean="0"/>
              <a:t>man </a:t>
            </a:r>
            <a:r>
              <a:rPr lang="da-DK" sz="2000"/>
              <a:t>gerne vil deltage i? Eller børnene er syge mere </a:t>
            </a:r>
            <a:r>
              <a:rPr lang="da-DK" sz="2000" smtClean="0"/>
              <a:t>end en/to dag(e)? </a:t>
            </a:r>
            <a:endParaRPr lang="da-DK"/>
          </a:p>
        </p:txBody>
      </p:sp>
    </p:spTree>
    <p:extLst>
      <p:ext uri="{BB962C8B-B14F-4D97-AF65-F5344CB8AC3E}">
        <p14:creationId xmlns:p14="http://schemas.microsoft.com/office/powerpoint/2010/main" val="1720716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197725" cy="1143000"/>
          </a:xfrm>
        </p:spPr>
        <p:txBody>
          <a:bodyPr/>
          <a:lstStyle/>
          <a:p>
            <a:r>
              <a:rPr lang="da-DK" smtClean="0"/>
              <a:t>At </a:t>
            </a:r>
            <a:r>
              <a:rPr lang="da-DK"/>
              <a:t>være </a:t>
            </a:r>
            <a:r>
              <a:rPr lang="da-DK" smtClean="0"/>
              <a:t>fraværende eller</a:t>
            </a:r>
            <a:r>
              <a:rPr lang="da-DK"/>
              <a:t/>
            </a:r>
            <a:br>
              <a:rPr lang="da-DK"/>
            </a:br>
            <a:r>
              <a:rPr lang="da-DK" smtClean="0"/>
              <a:t>nærværende</a:t>
            </a:r>
            <a:endParaRPr lang="da-DK"/>
          </a:p>
        </p:txBody>
      </p:sp>
      <p:sp>
        <p:nvSpPr>
          <p:cNvPr id="5" name="Pladsholder til indhold 4"/>
          <p:cNvSpPr>
            <a:spLocks noGrp="1"/>
          </p:cNvSpPr>
          <p:nvPr>
            <p:ph idx="1"/>
          </p:nvPr>
        </p:nvSpPr>
        <p:spPr>
          <a:xfrm>
            <a:off x="503548" y="2096852"/>
            <a:ext cx="7194550" cy="4138637"/>
          </a:xfrm>
        </p:spPr>
        <p:txBody>
          <a:bodyPr/>
          <a:lstStyle/>
          <a:p>
            <a:endParaRPr lang="da-DK" smtClean="0"/>
          </a:p>
          <a:p>
            <a:endParaRPr lang="da-DK"/>
          </a:p>
        </p:txBody>
      </p:sp>
      <p:pic>
        <p:nvPicPr>
          <p:cNvPr id="16" name="Billede 15" descr="undefined"/>
          <p:cNvPicPr/>
          <p:nvPr/>
        </p:nvPicPr>
        <p:blipFill>
          <a:blip r:embed="rId3">
            <a:extLst>
              <a:ext uri="{28A0092B-C50C-407E-A947-70E740481C1C}">
                <a14:useLocalDpi xmlns:a14="http://schemas.microsoft.com/office/drawing/2010/main" val="0"/>
              </a:ext>
            </a:extLst>
          </a:blip>
          <a:srcRect/>
          <a:stretch>
            <a:fillRect/>
          </a:stretch>
        </p:blipFill>
        <p:spPr bwMode="auto">
          <a:xfrm>
            <a:off x="1259633" y="1770122"/>
            <a:ext cx="6271150" cy="4107150"/>
          </a:xfrm>
          <a:prstGeom prst="rect">
            <a:avLst/>
          </a:prstGeom>
          <a:noFill/>
          <a:ln>
            <a:noFill/>
          </a:ln>
        </p:spPr>
      </p:pic>
    </p:spTree>
    <p:extLst>
      <p:ext uri="{BB962C8B-B14F-4D97-AF65-F5344CB8AC3E}">
        <p14:creationId xmlns:p14="http://schemas.microsoft.com/office/powerpoint/2010/main" val="4136561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Øvelse: Start en </a:t>
            </a:r>
            <a:r>
              <a:rPr lang="da-DK"/>
              <a:t>dialog om fraværs- og </a:t>
            </a:r>
            <a:r>
              <a:rPr lang="da-DK" smtClean="0"/>
              <a:t>nærværskulturen hos jer ud fra </a:t>
            </a:r>
            <a:r>
              <a:rPr lang="da-DK"/>
              <a:t>fravær- </a:t>
            </a:r>
            <a:r>
              <a:rPr lang="da-DK" smtClean="0"/>
              <a:t>nærværs diagrammet </a:t>
            </a:r>
            <a:endParaRPr lang="da-DK"/>
          </a:p>
        </p:txBody>
      </p:sp>
      <p:sp>
        <p:nvSpPr>
          <p:cNvPr id="3" name="Pladsholder til tekst 2"/>
          <p:cNvSpPr>
            <a:spLocks noGrp="1"/>
          </p:cNvSpPr>
          <p:nvPr>
            <p:ph type="body" idx="1"/>
          </p:nvPr>
        </p:nvSpPr>
        <p:spPr>
          <a:xfrm>
            <a:off x="534988" y="1988840"/>
            <a:ext cx="7194550" cy="4138637"/>
          </a:xfrm>
        </p:spPr>
        <p:txBody>
          <a:bodyPr/>
          <a:lstStyle/>
          <a:p>
            <a:pPr marL="0" indent="0">
              <a:buNone/>
            </a:pPr>
            <a:endParaRPr lang="da-DK" sz="1800" smtClean="0"/>
          </a:p>
          <a:p>
            <a:pPr marL="0" indent="0">
              <a:buNone/>
            </a:pPr>
            <a:r>
              <a:rPr lang="da-DK" sz="1800" smtClean="0"/>
              <a:t>I grupper  på 3-5 skal I forholde jer </a:t>
            </a:r>
            <a:r>
              <a:rPr lang="da-DK" sz="1800"/>
              <a:t>til, hvordan det er at være i hver af de fire matrix-felter og </a:t>
            </a:r>
            <a:r>
              <a:rPr lang="da-DK" sz="1800" smtClean="0"/>
              <a:t>drøfte eksempelvis:</a:t>
            </a:r>
            <a:endParaRPr lang="da-DK" sz="1800"/>
          </a:p>
          <a:p>
            <a:endParaRPr lang="da-DK" sz="1050"/>
          </a:p>
          <a:p>
            <a:r>
              <a:rPr lang="da-DK" sz="1800" smtClean="0"/>
              <a:t>Har I </a:t>
            </a:r>
            <a:r>
              <a:rPr lang="da-DK" sz="1800"/>
              <a:t>eller andre befundet </a:t>
            </a:r>
            <a:r>
              <a:rPr lang="da-DK" sz="1800" smtClean="0"/>
              <a:t>jer </a:t>
            </a:r>
            <a:r>
              <a:rPr lang="da-DK" sz="1800"/>
              <a:t>i feltet?</a:t>
            </a:r>
          </a:p>
          <a:p>
            <a:r>
              <a:rPr lang="da-DK" sz="1800"/>
              <a:t>Hvad skal der til før I</a:t>
            </a:r>
            <a:r>
              <a:rPr lang="da-DK" sz="1800" smtClean="0"/>
              <a:t> </a:t>
            </a:r>
            <a:r>
              <a:rPr lang="da-DK" sz="1800"/>
              <a:t>bevæger </a:t>
            </a:r>
            <a:r>
              <a:rPr lang="da-DK" sz="1800" smtClean="0"/>
              <a:t>jer </a:t>
            </a:r>
            <a:r>
              <a:rPr lang="da-DK" sz="1800"/>
              <a:t>ind i de enkelte felter? </a:t>
            </a:r>
            <a:endParaRPr lang="da-DK" sz="1800" smtClean="0"/>
          </a:p>
          <a:p>
            <a:r>
              <a:rPr lang="da-DK" sz="1800" smtClean="0"/>
              <a:t>Hvilke </a:t>
            </a:r>
            <a:r>
              <a:rPr lang="da-DK" sz="1800"/>
              <a:t>væsentlige punkter skal vi samlet drøfte for at skabe den positive forandring</a:t>
            </a:r>
            <a:r>
              <a:rPr lang="da-DK" sz="1800" smtClean="0"/>
              <a:t>?</a:t>
            </a:r>
          </a:p>
          <a:p>
            <a:endParaRPr lang="da-DK" sz="1800"/>
          </a:p>
          <a:p>
            <a:pPr marL="0" indent="0">
              <a:buNone/>
            </a:pPr>
            <a:r>
              <a:rPr lang="da-DK" sz="1800" smtClean="0"/>
              <a:t>Derefter opsamling i plenum </a:t>
            </a:r>
            <a:r>
              <a:rPr lang="da-DK" sz="1800"/>
              <a:t>på de mest centrale </a:t>
            </a:r>
            <a:r>
              <a:rPr lang="da-DK" sz="1800" smtClean="0"/>
              <a:t>punkter</a:t>
            </a:r>
            <a:endParaRPr lang="da-DK" sz="1600"/>
          </a:p>
        </p:txBody>
      </p:sp>
    </p:spTree>
    <p:extLst>
      <p:ext uri="{BB962C8B-B14F-4D97-AF65-F5344CB8AC3E}">
        <p14:creationId xmlns:p14="http://schemas.microsoft.com/office/powerpoint/2010/main" val="12654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3400" y="1061864"/>
            <a:ext cx="7197725" cy="1143000"/>
          </a:xfrm>
        </p:spPr>
        <p:txBody>
          <a:bodyPr/>
          <a:lstStyle/>
          <a:p>
            <a:r>
              <a:rPr lang="da-DK" smtClean="0"/>
              <a:t>Fravær- nærværsdilemmaer</a:t>
            </a:r>
            <a:endParaRPr lang="da-DK"/>
          </a:p>
        </p:txBody>
      </p:sp>
      <p:sp>
        <p:nvSpPr>
          <p:cNvPr id="3" name="Pladsholder til tekst 2"/>
          <p:cNvSpPr>
            <a:spLocks noGrp="1"/>
          </p:cNvSpPr>
          <p:nvPr>
            <p:ph type="body" idx="1"/>
          </p:nvPr>
        </p:nvSpPr>
        <p:spPr>
          <a:xfrm>
            <a:off x="503238" y="2060277"/>
            <a:ext cx="8137525" cy="4537075"/>
          </a:xfrm>
        </p:spPr>
        <p:txBody>
          <a:bodyPr/>
          <a:lstStyle/>
          <a:p>
            <a:pPr marL="533400" indent="-533400" eaLnBrk="1" hangingPunct="1">
              <a:buFont typeface="Wingdings" pitchFamily="2" charset="2"/>
              <a:buAutoNum type="arabicPeriod"/>
            </a:pPr>
            <a:r>
              <a:rPr lang="da-DK" altLang="da-DK" sz="2400"/>
              <a:t>Hver enkelt </a:t>
            </a:r>
            <a:r>
              <a:rPr lang="da-DK" altLang="da-DK" sz="2400" smtClean="0"/>
              <a:t>medarbejder udfylder </a:t>
            </a:r>
            <a:r>
              <a:rPr lang="da-DK" altLang="da-DK" sz="2400"/>
              <a:t>dilemmaerne på næste side</a:t>
            </a:r>
          </a:p>
          <a:p>
            <a:pPr marL="533400" indent="-533400" eaLnBrk="1" hangingPunct="1">
              <a:buFont typeface="Wingdings" pitchFamily="2" charset="2"/>
              <a:buAutoNum type="arabicPeriod"/>
            </a:pPr>
            <a:r>
              <a:rPr lang="da-DK" altLang="da-DK" sz="2400"/>
              <a:t>Diskuter i </a:t>
            </a:r>
            <a:r>
              <a:rPr lang="da-DK" altLang="da-DK" sz="2400" smtClean="0"/>
              <a:t>grupper: </a:t>
            </a:r>
            <a:endParaRPr lang="da-DK" altLang="da-DK" sz="2400"/>
          </a:p>
          <a:p>
            <a:pPr marL="914400" lvl="1" indent="-457200" eaLnBrk="1" hangingPunct="1"/>
            <a:r>
              <a:rPr lang="da-DK" altLang="da-DK" sz="2000"/>
              <a:t>Har </a:t>
            </a:r>
            <a:r>
              <a:rPr lang="da-DK" altLang="da-DK" sz="2000" smtClean="0"/>
              <a:t>vi </a:t>
            </a:r>
            <a:r>
              <a:rPr lang="da-DK" altLang="da-DK" sz="2000"/>
              <a:t>ens vurderinger?</a:t>
            </a:r>
          </a:p>
          <a:p>
            <a:pPr marL="914400" lvl="1" indent="-457200" eaLnBrk="1" hangingPunct="1"/>
            <a:r>
              <a:rPr lang="da-DK" altLang="da-DK" sz="2000"/>
              <a:t>Hvorfor er de forskellige? </a:t>
            </a:r>
            <a:endParaRPr lang="da-DK" altLang="da-DK" sz="2000" smtClean="0"/>
          </a:p>
          <a:p>
            <a:pPr marL="914400" lvl="1" indent="-457200" eaLnBrk="1" hangingPunct="1"/>
            <a:r>
              <a:rPr lang="da-DK" altLang="da-DK" sz="2000" smtClean="0"/>
              <a:t>Er der nogen dilemmmaer, I var i tvivl om og hvorfor?</a:t>
            </a:r>
            <a:endParaRPr lang="da-DK" altLang="da-DK" sz="2000"/>
          </a:p>
          <a:p>
            <a:pPr marL="914400" lvl="1" indent="-457200" eaLnBrk="1" hangingPunct="1"/>
            <a:r>
              <a:rPr lang="da-DK" altLang="da-DK" sz="2000"/>
              <a:t>Kan arbejdspladsen gøre noget for at få </a:t>
            </a:r>
            <a:r>
              <a:rPr lang="da-DK" altLang="da-DK" sz="2000" smtClean="0"/>
              <a:t>jer </a:t>
            </a:r>
            <a:r>
              <a:rPr lang="da-DK" altLang="da-DK" sz="2000"/>
              <a:t>til at </a:t>
            </a:r>
            <a:r>
              <a:rPr lang="da-DK" altLang="da-DK" sz="2000" smtClean="0"/>
              <a:t>komme på arbejde </a:t>
            </a:r>
            <a:r>
              <a:rPr lang="da-DK" altLang="da-DK" sz="2000"/>
              <a:t>i </a:t>
            </a:r>
            <a:r>
              <a:rPr lang="da-DK" altLang="da-DK" sz="2000" smtClean="0"/>
              <a:t>situationer</a:t>
            </a:r>
            <a:r>
              <a:rPr lang="da-DK" altLang="da-DK" sz="2000"/>
              <a:t>, hvor </a:t>
            </a:r>
            <a:r>
              <a:rPr lang="da-DK" altLang="da-DK" sz="2000" smtClean="0"/>
              <a:t>I </a:t>
            </a:r>
            <a:r>
              <a:rPr lang="da-DK" altLang="da-DK" sz="2000"/>
              <a:t>vælger </a:t>
            </a:r>
            <a:r>
              <a:rPr lang="da-DK" altLang="da-DK" sz="2000" smtClean="0"/>
              <a:t>at gå på arbejde frem for at sygemelde jer??</a:t>
            </a:r>
            <a:endParaRPr lang="da-DK" altLang="da-DK" sz="2000"/>
          </a:p>
          <a:p>
            <a:endParaRPr lang="da-DK"/>
          </a:p>
        </p:txBody>
      </p:sp>
    </p:spTree>
    <p:extLst>
      <p:ext uri="{BB962C8B-B14F-4D97-AF65-F5344CB8AC3E}">
        <p14:creationId xmlns:p14="http://schemas.microsoft.com/office/powerpoint/2010/main" val="342948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Fravær eller arbejde</a:t>
            </a:r>
            <a:endParaRPr lang="da-DK"/>
          </a:p>
        </p:txBody>
      </p:sp>
      <p:sp>
        <p:nvSpPr>
          <p:cNvPr id="3" name="Pladsholder til tekst 2"/>
          <p:cNvSpPr>
            <a:spLocks noGrp="1"/>
          </p:cNvSpPr>
          <p:nvPr>
            <p:ph type="body" idx="1"/>
          </p:nvPr>
        </p:nvSpPr>
        <p:spPr/>
        <p:txBody>
          <a:bodyPr/>
          <a:lstStyle/>
          <a:p>
            <a:endParaRPr lang="da-DK"/>
          </a:p>
        </p:txBody>
      </p:sp>
      <p:graphicFrame>
        <p:nvGraphicFramePr>
          <p:cNvPr id="5" name="Tabel 4"/>
          <p:cNvGraphicFramePr>
            <a:graphicFrameLocks noGrp="1"/>
          </p:cNvGraphicFramePr>
          <p:nvPr>
            <p:extLst>
              <p:ext uri="{D42A27DB-BD31-4B8C-83A1-F6EECF244321}">
                <p14:modId xmlns:p14="http://schemas.microsoft.com/office/powerpoint/2010/main" val="1803091669"/>
              </p:ext>
            </p:extLst>
          </p:nvPr>
        </p:nvGraphicFramePr>
        <p:xfrm>
          <a:off x="503548" y="2132859"/>
          <a:ext cx="7222301" cy="3409905"/>
        </p:xfrm>
        <a:graphic>
          <a:graphicData uri="http://schemas.openxmlformats.org/drawingml/2006/table">
            <a:tbl>
              <a:tblPr firstRow="1" firstCol="1" bandRow="1">
                <a:tableStyleId>{5C22544A-7EE6-4342-B048-85BDC9FD1C3A}</a:tableStyleId>
              </a:tblPr>
              <a:tblGrid>
                <a:gridCol w="5494714"/>
                <a:gridCol w="910049"/>
                <a:gridCol w="817538"/>
              </a:tblGrid>
              <a:tr h="286307">
                <a:tc>
                  <a:txBody>
                    <a:bodyPr/>
                    <a:lstStyle/>
                    <a:p>
                      <a:pPr>
                        <a:lnSpc>
                          <a:spcPct val="115000"/>
                        </a:lnSpc>
                        <a:spcAft>
                          <a:spcPts val="0"/>
                        </a:spcAft>
                      </a:pPr>
                      <a:r>
                        <a:rPr lang="da-DK" sz="1100">
                          <a:effectLst/>
                        </a:rPr>
                        <a:t> </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r>
                        <a:rPr lang="da-DK" sz="1100">
                          <a:effectLst/>
                        </a:rPr>
                        <a:t>Fravær </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r>
                        <a:rPr lang="da-DK" sz="1100">
                          <a:effectLst/>
                        </a:rPr>
                        <a:t>Arbejde</a:t>
                      </a:r>
                      <a:endParaRPr lang="da-DK" sz="1100">
                        <a:effectLst/>
                        <a:latin typeface="Calibri"/>
                        <a:ea typeface="Calibri"/>
                        <a:cs typeface="Times New Roman"/>
                      </a:endParaRPr>
                    </a:p>
                  </a:txBody>
                  <a:tcPr marL="68580" marR="68580" marT="0" marB="0"/>
                </a:tc>
              </a:tr>
              <a:tr h="397766">
                <a:tc>
                  <a:txBody>
                    <a:bodyPr/>
                    <a:lstStyle/>
                    <a:p>
                      <a:pPr marL="0" lvl="0" indent="0">
                        <a:lnSpc>
                          <a:spcPct val="115000"/>
                        </a:lnSpc>
                        <a:spcAft>
                          <a:spcPts val="0"/>
                        </a:spcAft>
                        <a:buFontTx/>
                        <a:buNone/>
                        <a:tabLst>
                          <a:tab pos="228600" algn="l"/>
                        </a:tabLst>
                      </a:pPr>
                      <a:r>
                        <a:rPr lang="da-DK" sz="1100">
                          <a:effectLst/>
                        </a:rPr>
                        <a:t>Du har dundrende hovedpine og kvalme ( tømmermænd)</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60040">
                <a:tc>
                  <a:txBody>
                    <a:bodyPr/>
                    <a:lstStyle/>
                    <a:p>
                      <a:pPr marL="0" lvl="0" indent="0">
                        <a:lnSpc>
                          <a:spcPct val="115000"/>
                        </a:lnSpc>
                        <a:spcAft>
                          <a:spcPts val="0"/>
                        </a:spcAft>
                        <a:buFontTx/>
                        <a:buNone/>
                        <a:tabLst>
                          <a:tab pos="228600" algn="l"/>
                        </a:tabLst>
                      </a:pPr>
                      <a:r>
                        <a:rPr lang="da-DK" sz="1100">
                          <a:effectLst/>
                        </a:rPr>
                        <a:t>Efter 2 timers søvn. Der er et vigtigt møde på arbejdet.</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60040">
                <a:tc>
                  <a:txBody>
                    <a:bodyPr/>
                    <a:lstStyle/>
                    <a:p>
                      <a:pPr marL="0" lvl="0" indent="0">
                        <a:lnSpc>
                          <a:spcPct val="115000"/>
                        </a:lnSpc>
                        <a:spcAft>
                          <a:spcPts val="0"/>
                        </a:spcAft>
                        <a:buFontTx/>
                        <a:buNone/>
                        <a:tabLst>
                          <a:tab pos="228600" algn="l"/>
                        </a:tabLst>
                      </a:pPr>
                      <a:r>
                        <a:rPr lang="da-DK" sz="1100">
                          <a:effectLst/>
                        </a:rPr>
                        <a:t>Dit 7-årige barn har fået feber, men kan passes af naboen</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591514">
                <a:tc>
                  <a:txBody>
                    <a:bodyPr/>
                    <a:lstStyle/>
                    <a:p>
                      <a:pPr marL="0" lvl="0" indent="0">
                        <a:lnSpc>
                          <a:spcPct val="115000"/>
                        </a:lnSpc>
                        <a:spcAft>
                          <a:spcPts val="0"/>
                        </a:spcAft>
                        <a:buFontTx/>
                        <a:buNone/>
                        <a:tabLst>
                          <a:tab pos="228600" algn="l"/>
                        </a:tabLst>
                      </a:pPr>
                      <a:r>
                        <a:rPr lang="da-DK" sz="1100">
                          <a:effectLst/>
                        </a:rPr>
                        <a:t>Det føles som om du er ved at få influenza. Du </a:t>
                      </a:r>
                      <a:r>
                        <a:rPr lang="da-DK" sz="1100" smtClean="0">
                          <a:effectLst/>
                        </a:rPr>
                        <a:t>ved, </a:t>
                      </a:r>
                      <a:r>
                        <a:rPr lang="da-DK" sz="1100">
                          <a:effectLst/>
                        </a:rPr>
                        <a:t>at der allerede er for få til at klare arbejdet på din arbejdsplads.	</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44590">
                <a:tc>
                  <a:txBody>
                    <a:bodyPr/>
                    <a:lstStyle/>
                    <a:p>
                      <a:pPr marL="0" lvl="0" indent="0">
                        <a:lnSpc>
                          <a:spcPct val="115000"/>
                        </a:lnSpc>
                        <a:spcAft>
                          <a:spcPts val="0"/>
                        </a:spcAft>
                        <a:buFontTx/>
                        <a:buNone/>
                        <a:tabLst>
                          <a:tab pos="228600" algn="l"/>
                        </a:tabLst>
                      </a:pPr>
                      <a:r>
                        <a:rPr lang="da-DK" sz="1100" smtClean="0">
                          <a:effectLst/>
                        </a:rPr>
                        <a:t>Du har private problemer og føler dig udbrændt</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60040">
                <a:tc>
                  <a:txBody>
                    <a:bodyPr/>
                    <a:lstStyle/>
                    <a:p>
                      <a:pPr marL="0" lvl="0" indent="0">
                        <a:lnSpc>
                          <a:spcPct val="115000"/>
                        </a:lnSpc>
                        <a:spcAft>
                          <a:spcPts val="0"/>
                        </a:spcAft>
                        <a:buFontTx/>
                        <a:buNone/>
                        <a:tabLst>
                          <a:tab pos="228600" algn="l"/>
                        </a:tabLst>
                      </a:pPr>
                      <a:r>
                        <a:rPr lang="da-DK" sz="1100" smtClean="0">
                          <a:effectLst/>
                        </a:rPr>
                        <a:t>Du går til undersøgelse/behandling mod barnløshed</a:t>
                      </a: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54937">
                <a:tc>
                  <a:txBody>
                    <a:bodyPr/>
                    <a:lstStyle/>
                    <a:p>
                      <a:pPr marL="0" lvl="0" indent="0">
                        <a:lnSpc>
                          <a:spcPct val="115000"/>
                        </a:lnSpc>
                        <a:spcAft>
                          <a:spcPts val="0"/>
                        </a:spcAft>
                        <a:buFontTx/>
                        <a:buNone/>
                        <a:tabLst>
                          <a:tab pos="228600" algn="l"/>
                        </a:tabLst>
                      </a:pPr>
                      <a:r>
                        <a:rPr lang="da-DK" sz="1100">
                          <a:effectLst/>
                        </a:rPr>
                        <a:t>Du har haft diarre til kl. 3 om natten men det føles som om det er drevet over</a:t>
                      </a: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r h="324036">
                <a:tc>
                  <a:txBody>
                    <a:bodyPr/>
                    <a:lstStyle/>
                    <a:p>
                      <a:pPr marL="0" lvl="0" indent="0">
                        <a:lnSpc>
                          <a:spcPct val="115000"/>
                        </a:lnSpc>
                        <a:spcAft>
                          <a:spcPts val="0"/>
                        </a:spcAft>
                        <a:buFontTx/>
                        <a:buNone/>
                        <a:tabLst>
                          <a:tab pos="228600" algn="l"/>
                        </a:tabLst>
                      </a:pPr>
                      <a:r>
                        <a:rPr lang="da-DK" sz="1100" b="1" kern="1200" smtClean="0">
                          <a:solidFill>
                            <a:schemeClr val="lt1"/>
                          </a:solidFill>
                          <a:effectLst/>
                          <a:latin typeface="+mn-lt"/>
                          <a:ea typeface="+mn-ea"/>
                          <a:cs typeface="+mn-cs"/>
                        </a:rPr>
                        <a:t>Du har brækket en</a:t>
                      </a:r>
                      <a:r>
                        <a:rPr lang="da-DK" sz="1100" b="1" kern="1200" baseline="0" smtClean="0">
                          <a:solidFill>
                            <a:schemeClr val="lt1"/>
                          </a:solidFill>
                          <a:effectLst/>
                          <a:latin typeface="+mn-lt"/>
                          <a:ea typeface="+mn-ea"/>
                          <a:cs typeface="+mn-cs"/>
                        </a:rPr>
                        <a:t> </a:t>
                      </a:r>
                      <a:r>
                        <a:rPr lang="da-DK" sz="1100" b="1" kern="1200" smtClean="0">
                          <a:solidFill>
                            <a:schemeClr val="lt1"/>
                          </a:solidFill>
                          <a:effectLst/>
                          <a:latin typeface="+mn-lt"/>
                          <a:ea typeface="+mn-ea"/>
                          <a:cs typeface="+mn-cs"/>
                        </a:rPr>
                        <a:t>arm / en tå</a:t>
                      </a:r>
                      <a:endParaRPr lang="da-DK" sz="1100" b="1" kern="1200">
                        <a:solidFill>
                          <a:schemeClr val="lt1"/>
                        </a:solidFill>
                        <a:effectLst/>
                        <a:latin typeface="+mn-lt"/>
                        <a:ea typeface="+mn-ea"/>
                        <a:cs typeface="+mn-cs"/>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c>
                  <a:txBody>
                    <a:bodyPr/>
                    <a:lstStyle/>
                    <a:p>
                      <a:pPr>
                        <a:lnSpc>
                          <a:spcPct val="115000"/>
                        </a:lnSpc>
                        <a:spcAft>
                          <a:spcPts val="0"/>
                        </a:spcAft>
                      </a:pPr>
                      <a:endParaRPr lang="da-DK" sz="11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54029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7197725" cy="1143000"/>
          </a:xfrm>
        </p:spPr>
        <p:txBody>
          <a:bodyPr/>
          <a:lstStyle/>
          <a:p>
            <a:r>
              <a:rPr lang="da-DK" smtClean="0"/>
              <a:t>Gør trivsel en forskel?</a:t>
            </a:r>
            <a:endParaRPr lang="da-DK"/>
          </a:p>
        </p:txBody>
      </p:sp>
      <p:sp>
        <p:nvSpPr>
          <p:cNvPr id="3" name="Pladsholder til tekst 2"/>
          <p:cNvSpPr>
            <a:spLocks noGrp="1"/>
          </p:cNvSpPr>
          <p:nvPr>
            <p:ph type="body" idx="1"/>
          </p:nvPr>
        </p:nvSpPr>
        <p:spPr/>
        <p:txBody>
          <a:bodyPr/>
          <a:lstStyle/>
          <a:p>
            <a:pPr marL="0" indent="0">
              <a:buNone/>
            </a:pPr>
            <a:endParaRPr lang="da-DK" sz="1600" smtClean="0"/>
          </a:p>
          <a:p>
            <a:pPr marL="0" indent="0">
              <a:buNone/>
            </a:pPr>
            <a:r>
              <a:rPr lang="da-DK" altLang="da-DK" sz="2400"/>
              <a:t>Diskuter i grupper: </a:t>
            </a:r>
          </a:p>
          <a:p>
            <a:r>
              <a:rPr lang="da-DK" sz="1600" smtClean="0"/>
              <a:t>Forestil jer </a:t>
            </a:r>
            <a:r>
              <a:rPr lang="da-DK" sz="1600"/>
              <a:t>nu, at I</a:t>
            </a:r>
            <a:r>
              <a:rPr lang="da-DK" sz="1600" smtClean="0"/>
              <a:t> </a:t>
            </a:r>
            <a:r>
              <a:rPr lang="da-DK" sz="1600"/>
              <a:t>skal besvare dilemmaerne igen. Dagen før har I</a:t>
            </a:r>
            <a:r>
              <a:rPr lang="da-DK" sz="1600" smtClean="0"/>
              <a:t> haft en </a:t>
            </a:r>
            <a:r>
              <a:rPr lang="da-DK" sz="1600"/>
              <a:t>rigtig dejlig oplevelse med </a:t>
            </a:r>
            <a:r>
              <a:rPr lang="da-DK" sz="1600" smtClean="0"/>
              <a:t>nogle borgere</a:t>
            </a:r>
            <a:r>
              <a:rPr lang="da-DK" sz="1600"/>
              <a:t>. I</a:t>
            </a:r>
            <a:r>
              <a:rPr lang="da-DK" sz="1600" smtClean="0"/>
              <a:t> </a:t>
            </a:r>
            <a:r>
              <a:rPr lang="da-DK" sz="1600"/>
              <a:t>har fået ros af </a:t>
            </a:r>
            <a:r>
              <a:rPr lang="da-DK" sz="1600" smtClean="0"/>
              <a:t>jeres leder</a:t>
            </a:r>
            <a:r>
              <a:rPr lang="da-DK" sz="1600"/>
              <a:t>, </a:t>
            </a:r>
            <a:r>
              <a:rPr lang="da-DK" sz="1600" smtClean="0"/>
              <a:t>og har </a:t>
            </a:r>
            <a:r>
              <a:rPr lang="da-DK" sz="1600"/>
              <a:t>haft det sjovt med </a:t>
            </a:r>
            <a:r>
              <a:rPr lang="da-DK" sz="1600" smtClean="0"/>
              <a:t>kollegaerne. </a:t>
            </a:r>
            <a:r>
              <a:rPr lang="da-DK" sz="1600"/>
              <a:t>Desuden har </a:t>
            </a:r>
            <a:r>
              <a:rPr lang="da-DK" sz="1600" smtClean="0"/>
              <a:t>I </a:t>
            </a:r>
            <a:r>
              <a:rPr lang="da-DK" sz="1600"/>
              <a:t>arbejdsopgaver </a:t>
            </a:r>
            <a:r>
              <a:rPr lang="da-DK" sz="1600" smtClean="0"/>
              <a:t>som er </a:t>
            </a:r>
            <a:r>
              <a:rPr lang="da-DK" sz="1600"/>
              <a:t>spændende og vigtige. Ændrer det på </a:t>
            </a:r>
            <a:r>
              <a:rPr lang="da-DK" sz="1600" smtClean="0"/>
              <a:t>svarene? </a:t>
            </a:r>
            <a:endParaRPr lang="da-DK" sz="1600"/>
          </a:p>
          <a:p>
            <a:endParaRPr lang="da-DK" sz="1600"/>
          </a:p>
          <a:p>
            <a:pPr marL="0" indent="0">
              <a:buNone/>
            </a:pPr>
            <a:r>
              <a:rPr lang="da-DK" sz="1600" b="1"/>
              <a:t>Eller:</a:t>
            </a:r>
          </a:p>
          <a:p>
            <a:r>
              <a:rPr lang="da-DK" sz="1600" smtClean="0"/>
              <a:t>Forestil jer, at I dagen inden </a:t>
            </a:r>
            <a:r>
              <a:rPr lang="da-DK" sz="1600"/>
              <a:t>har haft en rigtig dårlig arbejdsdag. </a:t>
            </a:r>
            <a:r>
              <a:rPr lang="da-DK" sz="1600" smtClean="0"/>
              <a:t>Lederen har skældt ud</a:t>
            </a:r>
            <a:r>
              <a:rPr lang="da-DK" sz="1600"/>
              <a:t>. </a:t>
            </a:r>
            <a:r>
              <a:rPr lang="da-DK" sz="1600" smtClean="0"/>
              <a:t>Og I </a:t>
            </a:r>
            <a:r>
              <a:rPr lang="da-DK" sz="1600"/>
              <a:t>kan ikke få lov til at udføre </a:t>
            </a:r>
            <a:r>
              <a:rPr lang="da-DK" sz="1600" smtClean="0"/>
              <a:t>jeres arbejde, </a:t>
            </a:r>
            <a:r>
              <a:rPr lang="da-DK" sz="1600"/>
              <a:t>så I</a:t>
            </a:r>
            <a:r>
              <a:rPr lang="da-DK" sz="1600" smtClean="0"/>
              <a:t> </a:t>
            </a:r>
            <a:r>
              <a:rPr lang="da-DK" sz="1600"/>
              <a:t>synes det </a:t>
            </a:r>
            <a:r>
              <a:rPr lang="da-DK" sz="1600" smtClean="0"/>
              <a:t>er ordentligt</a:t>
            </a:r>
            <a:r>
              <a:rPr lang="da-DK" sz="1600"/>
              <a:t>. </a:t>
            </a:r>
            <a:r>
              <a:rPr lang="da-DK" sz="1600" smtClean="0"/>
              <a:t>Kollegaerne </a:t>
            </a:r>
            <a:r>
              <a:rPr lang="da-DK" sz="1600"/>
              <a:t>er sure. Ændrer </a:t>
            </a:r>
            <a:r>
              <a:rPr lang="da-DK" sz="1600" smtClean="0"/>
              <a:t>det på svarene? </a:t>
            </a:r>
            <a:endParaRPr lang="da-DK" sz="1600"/>
          </a:p>
          <a:p>
            <a:endParaRPr lang="da-DK" sz="1600"/>
          </a:p>
          <a:p>
            <a:pPr marL="0" indent="0">
              <a:buNone/>
            </a:pPr>
            <a:r>
              <a:rPr lang="da-DK" sz="1600"/>
              <a:t>Giver det nogle ideer til, hvad I kan gøre for at få mindre </a:t>
            </a:r>
            <a:r>
              <a:rPr lang="da-DK" sz="1600" smtClean="0"/>
              <a:t>fravær?</a:t>
            </a:r>
            <a:endParaRPr lang="da-DK" sz="1600"/>
          </a:p>
        </p:txBody>
      </p:sp>
    </p:spTree>
    <p:extLst>
      <p:ext uri="{BB962C8B-B14F-4D97-AF65-F5344CB8AC3E}">
        <p14:creationId xmlns:p14="http://schemas.microsoft.com/office/powerpoint/2010/main" val="1287028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Afsluttende </a:t>
            </a:r>
            <a:endParaRPr lang="da-DK"/>
          </a:p>
        </p:txBody>
      </p:sp>
      <p:sp>
        <p:nvSpPr>
          <p:cNvPr id="3" name="Pladsholder til tekst 2"/>
          <p:cNvSpPr>
            <a:spLocks noGrp="1"/>
          </p:cNvSpPr>
          <p:nvPr>
            <p:ph type="body" idx="1"/>
          </p:nvPr>
        </p:nvSpPr>
        <p:spPr/>
        <p:txBody>
          <a:bodyPr/>
          <a:lstStyle/>
          <a:p>
            <a:pPr lvl="0"/>
            <a:r>
              <a:rPr lang="da-DK" sz="2400" smtClean="0"/>
              <a:t>Overvej:</a:t>
            </a:r>
          </a:p>
          <a:p>
            <a:pPr lvl="0"/>
            <a:r>
              <a:rPr lang="da-DK" smtClean="0"/>
              <a:t>Er </a:t>
            </a:r>
            <a:r>
              <a:rPr lang="da-DK"/>
              <a:t>der noget af det, som </a:t>
            </a:r>
            <a:r>
              <a:rPr lang="da-DK" smtClean="0"/>
              <a:t>vi talte om</a:t>
            </a:r>
            <a:r>
              <a:rPr lang="da-DK"/>
              <a:t>, der kan inspirere os i forhold til en fælles holdning til </a:t>
            </a:r>
            <a:r>
              <a:rPr lang="da-DK" smtClean="0"/>
              <a:t>sygefravær?</a:t>
            </a:r>
          </a:p>
          <a:p>
            <a:pPr lvl="0"/>
            <a:endParaRPr lang="da-DK"/>
          </a:p>
          <a:p>
            <a:pPr lvl="0"/>
            <a:endParaRPr lang="da-DK"/>
          </a:p>
          <a:p>
            <a:pPr marL="0" lvl="0" indent="0">
              <a:buNone/>
            </a:pPr>
            <a:r>
              <a:rPr lang="da-DK" sz="2400" smtClean="0"/>
              <a:t>Eventuelle aftaler:</a:t>
            </a:r>
          </a:p>
          <a:p>
            <a:pPr lvl="0"/>
            <a:r>
              <a:rPr lang="da-DK"/>
              <a:t>E</a:t>
            </a:r>
            <a:r>
              <a:rPr lang="da-DK" smtClean="0"/>
              <a:t>r der noget vi </a:t>
            </a:r>
            <a:r>
              <a:rPr lang="da-DK"/>
              <a:t>skal gå videre med – og hvordan</a:t>
            </a:r>
            <a:r>
              <a:rPr lang="da-DK" smtClean="0"/>
              <a:t>?</a:t>
            </a:r>
            <a:endParaRPr lang="da-DK"/>
          </a:p>
        </p:txBody>
      </p:sp>
    </p:spTree>
    <p:extLst>
      <p:ext uri="{BB962C8B-B14F-4D97-AF65-F5344CB8AC3E}">
        <p14:creationId xmlns:p14="http://schemas.microsoft.com/office/powerpoint/2010/main" val="2475313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4 Albertslund Kultur">
  <a:themeElements>
    <a:clrScheme name="4 Albertslund Kultur">
      <a:dk1>
        <a:srgbClr val="7F7F7F"/>
      </a:dk1>
      <a:lt1>
        <a:srgbClr val="FFFFFF"/>
      </a:lt1>
      <a:dk2>
        <a:srgbClr val="000000"/>
      </a:dk2>
      <a:lt2>
        <a:srgbClr val="034EA2"/>
      </a:lt2>
      <a:accent1>
        <a:srgbClr val="782B90"/>
      </a:accent1>
      <a:accent2>
        <a:srgbClr val="AE80BC"/>
      </a:accent2>
      <a:accent3>
        <a:srgbClr val="5A206C"/>
      </a:accent3>
      <a:accent4>
        <a:srgbClr val="9355A6"/>
      </a:accent4>
      <a:accent5>
        <a:srgbClr val="C9AAD3"/>
      </a:accent5>
      <a:accent6>
        <a:srgbClr val="E4D5E9"/>
      </a:accent6>
      <a:hlink>
        <a:srgbClr val="9355A6"/>
      </a:hlink>
      <a:folHlink>
        <a:srgbClr val="AE80BC"/>
      </a:folHlink>
    </a:clrScheme>
    <a:fontScheme name="FoundryMonoline-Georgia">
      <a:majorFont>
        <a:latin typeface="FoundryMonoline-Light"/>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i="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i="1"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 Albertslund Kultur</Template>
  <TotalTime>396</TotalTime>
  <Words>763</Words>
  <Application>Microsoft Office PowerPoint</Application>
  <PresentationFormat>Skærmshow (4:3)</PresentationFormat>
  <Paragraphs>74</Paragraphs>
  <Slides>9</Slides>
  <Notes>4</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Diastitler</vt:lpstr>
      </vt:variant>
      <vt:variant>
        <vt:i4>9</vt:i4>
      </vt:variant>
    </vt:vector>
  </HeadingPairs>
  <TitlesOfParts>
    <vt:vector size="17" baseType="lpstr">
      <vt:lpstr>Arial</vt:lpstr>
      <vt:lpstr>Georgia</vt:lpstr>
      <vt:lpstr>Wingdings</vt:lpstr>
      <vt:lpstr>Times New Roman</vt:lpstr>
      <vt:lpstr>FoundryMonoline-Light</vt:lpstr>
      <vt:lpstr>Arial Unicode MS</vt:lpstr>
      <vt:lpstr>Calibri</vt:lpstr>
      <vt:lpstr>4 Albertslund Kultur</vt:lpstr>
      <vt:lpstr>Sygefravær/nærvær - kultur, viden og holdninger</vt:lpstr>
      <vt:lpstr>Hvorfor tale om sygefraværskultur</vt:lpstr>
      <vt:lpstr>Snak om normer omkring sygefravær</vt:lpstr>
      <vt:lpstr>At være fraværende eller nærværende</vt:lpstr>
      <vt:lpstr>Øvelse: Start en dialog om fraværs- og nærværskulturen hos jer ud fra fravær- nærværs diagrammet </vt:lpstr>
      <vt:lpstr>Fravær- nærværsdilemmaer</vt:lpstr>
      <vt:lpstr>Fravær eller arbejde</vt:lpstr>
      <vt:lpstr>Gør trivsel en forskel?</vt:lpstr>
      <vt:lpstr>Afsluttende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Fravær / nærvær - viden og holdninger</dc:title>
  <dc:creator>Ingelise Hermund</dc:creator>
  <cp:lastModifiedBy>Ingelise Hermund</cp:lastModifiedBy>
  <cp:revision>9</cp:revision>
  <dcterms:created xsi:type="dcterms:W3CDTF">2015-11-09T09:06:50Z</dcterms:created>
  <dcterms:modified xsi:type="dcterms:W3CDTF">2015-11-13T07:48:44Z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