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797675" cy="9926638"/>
  <p:embeddedFontLs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Arial Unicode MS" panose="020B0604020202020204" pitchFamily="34" charset="-128"/>
      <p:regular r:id="rId31"/>
    </p:embeddedFont>
  </p:embeddedFont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orient="horz" pos="368">
          <p15:clr>
            <a:srgbClr val="A4A3A4"/>
          </p15:clr>
        </p15:guide>
        <p15:guide id="4" orient="horz" pos="2560">
          <p15:clr>
            <a:srgbClr val="A4A3A4"/>
          </p15:clr>
        </p15:guide>
        <p15:guide id="5" orient="horz" pos="2441">
          <p15:clr>
            <a:srgbClr val="A4A3A4"/>
          </p15:clr>
        </p15:guide>
        <p15:guide id="6" orient="horz" pos="96">
          <p15:clr>
            <a:srgbClr val="A4A3A4"/>
          </p15:clr>
        </p15:guide>
        <p15:guide id="7" orient="horz" pos="4133">
          <p15:clr>
            <a:srgbClr val="A4A3A4"/>
          </p15:clr>
        </p15:guide>
        <p15:guide id="8" orient="horz" pos="38">
          <p15:clr>
            <a:srgbClr val="A4A3A4"/>
          </p15:clr>
        </p15:guide>
        <p15:guide id="9" pos="317">
          <p15:clr>
            <a:srgbClr val="A4A3A4"/>
          </p15:clr>
        </p15:guide>
        <p15:guide id="10" pos="5443">
          <p15:clr>
            <a:srgbClr val="A4A3A4"/>
          </p15:clr>
        </p15:guide>
        <p15:guide id="11" pos="2821">
          <p15:clr>
            <a:srgbClr val="A4A3A4"/>
          </p15:clr>
        </p15:guide>
        <p15:guide id="12" pos="2939">
          <p15:clr>
            <a:srgbClr val="A4A3A4"/>
          </p15:clr>
        </p15:guide>
        <p15:guide id="13" pos="105">
          <p15:clr>
            <a:srgbClr val="A4A3A4"/>
          </p15:clr>
        </p15:guide>
        <p15:guide id="14" pos="56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08C"/>
    <a:srgbClr val="7F7F7F"/>
    <a:srgbClr val="FFDD00"/>
    <a:srgbClr val="BF1F24"/>
    <a:srgbClr val="F7931C"/>
    <a:srgbClr val="7A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6356" autoAdjust="0"/>
    <p:restoredTop sz="69298" autoAdjust="0"/>
  </p:normalViewPr>
  <p:slideViewPr>
    <p:cSldViewPr showGuides="1">
      <p:cViewPr varScale="1">
        <p:scale>
          <a:sx n="74" d="100"/>
          <a:sy n="74" d="100"/>
        </p:scale>
        <p:origin x="2238" y="60"/>
      </p:cViewPr>
      <p:guideLst>
        <p:guide orient="horz" pos="1071"/>
        <p:guide orient="horz" pos="3929"/>
        <p:guide orient="horz" pos="368"/>
        <p:guide orient="horz" pos="2560"/>
        <p:guide orient="horz" pos="2441"/>
        <p:guide orient="horz" pos="96"/>
        <p:guide orient="horz" pos="4133"/>
        <p:guide orient="horz" pos="38"/>
        <p:guide pos="317"/>
        <p:guide pos="5443"/>
        <p:guide pos="2821"/>
        <p:guide pos="2939"/>
        <p:guide pos="105"/>
        <p:guide pos="56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4014" y="46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75D998-57E5-48B9-8D5D-41860F536BB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2011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9402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Kopi fra Center for stress</a:t>
            </a:r>
          </a:p>
          <a:p>
            <a:endParaRPr lang="da-DK"/>
          </a:p>
          <a:p>
            <a:r>
              <a:rPr lang="da-DK"/>
              <a:t>Hvad tænker I når jeg siger ressourcer+ </a:t>
            </a:r>
          </a:p>
          <a:p>
            <a:r>
              <a:rPr lang="da-DK"/>
              <a:t>Krav i arbejdet: kvalitet og kvantitative, følelsesmæssige, manglende mening i arbejdet</a:t>
            </a:r>
          </a:p>
          <a:p>
            <a:r>
              <a:rPr lang="da-DK"/>
              <a:t>Ressourcer: tid, kompetencer, ledelse, social støtte, fællesskab, indflydelse og mening</a:t>
            </a: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3779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5806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6753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4371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2619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9231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5108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1330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4974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Opsamling ved nedslag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785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1597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5577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00" b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9160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3323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2747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238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5494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4258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5D998-57E5-48B9-8D5D-41860F536BB6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585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19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88304" y="1908000"/>
            <a:ext cx="7589610" cy="1618714"/>
          </a:xfrm>
        </p:spPr>
        <p:txBody>
          <a:bodyPr anchor="b" anchorCtr="0"/>
          <a:lstStyle>
            <a:lvl1pPr>
              <a:lnSpc>
                <a:spcPct val="83000"/>
              </a:lnSpc>
              <a:defRPr sz="60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da-DK" noProof="0" dirty="0"/>
              <a:t>Klik, og tilføj titel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0184" y="3814166"/>
            <a:ext cx="7439598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>
                <a:solidFill>
                  <a:srgbClr val="7F7F7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 dirty="0"/>
              <a:t>Klik, og tilføj underoverskrift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smtClean="0"/>
              <a:pPr/>
              <a:t>16. juni 2017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6" b="42997"/>
          <a:stretch/>
        </p:blipFill>
        <p:spPr>
          <a:xfrm>
            <a:off x="0" y="156244"/>
            <a:ext cx="9144000" cy="1796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7" y="584201"/>
            <a:ext cx="8137525" cy="5653112"/>
          </a:xfrm>
        </p:spPr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BCECD-DF0F-4558-8209-8405D1F1D426}" type="datetime2">
              <a:rPr lang="da-DK" noProof="0"/>
              <a:pPr/>
              <a:t>16. juni 2017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5900-392D-46F4-8341-366E91CBDAA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82682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6" b="13762"/>
          <a:stretch/>
        </p:blipFill>
        <p:spPr>
          <a:xfrm>
            <a:off x="0" y="4139979"/>
            <a:ext cx="9144000" cy="27180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9975" y="584200"/>
            <a:ext cx="8202991" cy="2519931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Klik,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237" y="3360904"/>
            <a:ext cx="8137525" cy="703096"/>
          </a:xfrm>
        </p:spPr>
        <p:txBody>
          <a:bodyPr/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 dirty="0"/>
              <a:t>Klik, og tilføj 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7C61A6-647D-4B2B-8346-C503198F10DB}" type="datetime2">
              <a:rPr lang="da-DK" noProof="0" smtClean="0"/>
              <a:pPr/>
              <a:t>16. juni 2017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A7DE-EF32-49F9-A743-135778064C71}" type="slidenum">
              <a:rPr lang="da-DK" noProof="0"/>
              <a:pPr/>
              <a:t>‹nr.›</a:t>
            </a:fld>
            <a:endParaRPr lang="da-DK" noProof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" y="6382131"/>
            <a:ext cx="1459770" cy="28764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79" y="6300230"/>
            <a:ext cx="662774" cy="4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9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F30C1-C16D-433C-A96A-D83E69CDD0AF}" type="datetime2">
              <a:rPr lang="da-DK" noProof="0"/>
              <a:pPr/>
              <a:t>16. juni 2017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6643C-3FBF-4A6C-AE6E-30C03FEB2E0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94160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E8D41-AB85-4137-B54C-08EAF5DD5794}" type="datetime2">
              <a:rPr lang="da-DK"/>
              <a:pPr/>
              <a:t>16. juni 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77152-ABBE-41DA-A982-CA0A10BA369D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6004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smtClean="0"/>
              <a:pPr/>
              <a:t>16. juni 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292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BCECD-DF0F-4558-8209-8405D1F1D426}" type="datetime2">
              <a:rPr lang="da-DK" noProof="0"/>
              <a:pPr/>
              <a:t>16. juni 2017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5900-392D-46F4-8341-366E91CBDAA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20859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verskrift og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00213"/>
            <a:ext cx="3975100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700213"/>
            <a:ext cx="3975100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75FBE-562C-41D5-8814-F60D350A2B2D}" type="datetime2">
              <a:rPr lang="da-DK" noProof="0"/>
              <a:pPr/>
              <a:t>16. juni 2017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F931-D198-4569-94B6-C4CEBA5B3359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01616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00213"/>
            <a:ext cx="3975099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700213"/>
            <a:ext cx="3975100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75FBE-562C-41D5-8814-F60D350A2B2D}" type="datetime2">
              <a:rPr lang="da-DK" noProof="0"/>
              <a:pPr/>
              <a:t>16. juni 2017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F931-D198-4569-94B6-C4CEBA5B3359}" type="slidenum">
              <a:rPr lang="da-DK" noProof="0"/>
              <a:pPr/>
              <a:t>‹nr.›</a:t>
            </a:fld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65662" y="4064000"/>
            <a:ext cx="3975100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79206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16. juni 2017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03238" y="1700213"/>
            <a:ext cx="3975100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03238" y="4064000"/>
            <a:ext cx="3975099" cy="21732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665662" y="1700213"/>
            <a:ext cx="3975101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0296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16. juni 2017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03238" y="1700213"/>
            <a:ext cx="3975100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03238" y="4064000"/>
            <a:ext cx="3975099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665662" y="1700213"/>
            <a:ext cx="3975101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665662" y="4064000"/>
            <a:ext cx="3975101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36843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52400"/>
            <a:ext cx="9144000" cy="6084888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16. juni 2017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4910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16. juni 2017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3238" y="1700214"/>
            <a:ext cx="3975100" cy="45370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65662" y="1700214"/>
            <a:ext cx="3975101" cy="4537074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6800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16. juni 2017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3238" y="1700214"/>
            <a:ext cx="3975100" cy="4537074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65662" y="1700214"/>
            <a:ext cx="3975101" cy="45370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03719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5" y="6382131"/>
            <a:ext cx="1459770" cy="28764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79" y="6300230"/>
            <a:ext cx="662774" cy="45098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326" y="584201"/>
            <a:ext cx="8176437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00213"/>
            <a:ext cx="813752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0"/>
            <a:ext cx="111956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7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888027E-75D8-4E45-9E8E-1595773F0041}" type="datetime2">
              <a:rPr lang="da-DK" smtClean="0"/>
              <a:pPr/>
              <a:t>16. juni 2017</a:t>
            </a:fld>
            <a:endParaRPr lang="da-DK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672" y="0"/>
            <a:ext cx="666074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1579" y="0"/>
            <a:ext cx="311766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B6C57A29-F2F5-41C9-9D61-59DDDBBF376E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0" r:id="rId10"/>
    <p:sldLayoutId id="2147483787" r:id="rId11"/>
    <p:sldLayoutId id="2147483664" r:id="rId12"/>
    <p:sldLayoutId id="2147483665" r:id="rId13"/>
    <p:sldLayoutId id="2147483788" r:id="rId14"/>
  </p:sldLayoutIdLst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9pPr>
    </p:titleStyle>
    <p:bodyStyle>
      <a:lvl1pPr marL="324000" indent="-324000" algn="l" rtl="0" eaLnBrk="1" fontAlgn="base" hangingPunct="1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  <a:ea typeface="+mn-ea"/>
          <a:cs typeface="+mn-cs"/>
        </a:defRPr>
      </a:lvl1pPr>
      <a:lvl2pPr marL="640800" indent="-284400" algn="l" rtl="0" eaLnBrk="1" fontAlgn="base" hangingPunct="1">
        <a:spcBef>
          <a:spcPct val="20000"/>
        </a:spcBef>
        <a:spcAft>
          <a:spcPct val="0"/>
        </a:spcAft>
        <a:buChar char="–"/>
        <a:defRPr sz="1800" i="1">
          <a:solidFill>
            <a:schemeClr val="tx1"/>
          </a:solidFill>
          <a:latin typeface="+mn-lt"/>
        </a:defRPr>
      </a:lvl2pPr>
      <a:lvl3pPr marL="871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i="1">
          <a:solidFill>
            <a:schemeClr val="tx1"/>
          </a:solidFill>
          <a:latin typeface="+mn-lt"/>
        </a:defRPr>
      </a:lvl3pPr>
      <a:lvl4pPr marL="1126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i="1">
          <a:solidFill>
            <a:schemeClr val="tx1"/>
          </a:solidFill>
          <a:latin typeface="+mn-lt"/>
        </a:defRPr>
      </a:lvl4pPr>
      <a:lvl5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5pPr>
      <a:lvl6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6pPr>
      <a:lvl7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7pPr>
      <a:lvl8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8pPr>
      <a:lvl9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edarbejdersiden.albertslund.dk/vejledning-og-support/trivsel-sundhed-og-arbejdsmiljoe/stress/identificering-af-stres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8304" y="1908000"/>
            <a:ext cx="7589610" cy="1376984"/>
          </a:xfrm>
        </p:spPr>
        <p:txBody>
          <a:bodyPr/>
          <a:lstStyle/>
          <a:p>
            <a:r>
              <a:rPr lang="nb-NO"/>
              <a:t>Workshop om Stress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Retningslinje for identificering, forebyggelse og håndtering af arbejdsrelateret stress i Albertslund Kommune.</a:t>
            </a:r>
          </a:p>
          <a:p>
            <a:endParaRPr lang="nb-NO"/>
          </a:p>
          <a:p>
            <a:r>
              <a:rPr lang="nb-NO"/>
              <a:t>Workshop juni 2017</a:t>
            </a:r>
          </a:p>
          <a:p>
            <a:endParaRPr lang="nb-N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5D161D0-C146-408A-BBE5-40CA400E5E89}"/>
              </a:ext>
            </a:extLst>
          </p:cNvPr>
          <p:cNvSpPr txBox="1"/>
          <p:nvPr/>
        </p:nvSpPr>
        <p:spPr>
          <a:xfrm>
            <a:off x="1475656" y="764704"/>
            <a:ext cx="3600400" cy="5040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da-DK" sz="2000" i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9609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Eksperternes gode råd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03238" y="1700213"/>
            <a:ext cx="8137525" cy="1723549"/>
          </a:xfrm>
        </p:spPr>
        <p:txBody>
          <a:bodyPr wrap="square">
            <a:spAutoFit/>
          </a:bodyPr>
          <a:lstStyle/>
          <a:p>
            <a:r>
              <a:rPr lang="da-DK" b="1"/>
              <a:t>Videoklip om</a:t>
            </a:r>
          </a:p>
          <a:p>
            <a:r>
              <a:rPr lang="da-DK"/>
              <a:t>Spot og håndter stress hos din medarbejder med Malene Friis Andersen. </a:t>
            </a:r>
          </a:p>
          <a:p>
            <a:pPr marL="0" indent="0">
              <a:buNone/>
            </a:pPr>
            <a:endParaRPr lang="da-DK"/>
          </a:p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413" y="3356992"/>
            <a:ext cx="3242610" cy="2376264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503238" y="3429000"/>
            <a:ext cx="349269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24000" indent="-324000">
              <a:spcBef>
                <a:spcPct val="20000"/>
              </a:spcBef>
              <a:buChar char="•"/>
            </a:pPr>
            <a:r>
              <a:rPr lang="da-DK" sz="2000" i="1">
                <a:latin typeface="+mn-lt"/>
              </a:rPr>
              <a:t>Relevant for både ledere og medarbejdere– selvom der refereres til lederen</a:t>
            </a:r>
          </a:p>
        </p:txBody>
      </p:sp>
    </p:spTree>
    <p:extLst>
      <p:ext uri="{BB962C8B-B14F-4D97-AF65-F5344CB8AC3E}">
        <p14:creationId xmlns:p14="http://schemas.microsoft.com/office/powerpoint/2010/main" val="4213501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Stress trappen</a:t>
            </a:r>
            <a:br>
              <a:rPr lang="da-DK"/>
            </a:br>
            <a:r>
              <a:rPr lang="da-DK"/>
              <a:t> 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299" y="1519237"/>
            <a:ext cx="9307811" cy="4574059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11560" y="1700213"/>
            <a:ext cx="8136904" cy="3745011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2173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Den kommunale retningslinje og jeres handleplan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03238" y="1988840"/>
            <a:ext cx="8137525" cy="4248448"/>
          </a:xfrm>
        </p:spPr>
        <p:txBody>
          <a:bodyPr/>
          <a:lstStyle/>
          <a:p>
            <a:r>
              <a:rPr lang="da-DK"/>
              <a:t>Retningslinjen er for kommunen – I skal lave en lokal handleplan for, hvordan I gør hos jer ifht identificering, forebyggelse og håndtering </a:t>
            </a:r>
            <a:r>
              <a:rPr lang="da-DK" b="1"/>
              <a:t>af arbejdsrelateret stress</a:t>
            </a:r>
          </a:p>
          <a:p>
            <a:endParaRPr lang="da-DK"/>
          </a:p>
          <a:p>
            <a:r>
              <a:rPr lang="da-DK"/>
              <a:t>Jeg vil derfor præsentere jer for retningslinjen og handleplanen på hjemmesiden</a:t>
            </a:r>
          </a:p>
          <a:p>
            <a:pPr marL="0" indent="0"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207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IGLO modellen</a:t>
            </a:r>
            <a:br>
              <a:rPr lang="da-DK"/>
            </a:br>
            <a:br>
              <a:rPr lang="da-DK"/>
            </a:b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IGLO handler om: Fælles ansvar og en række opgaver i fht stress.</a:t>
            </a:r>
          </a:p>
          <a:p>
            <a:endParaRPr lang="da-DK"/>
          </a:p>
          <a:p>
            <a:r>
              <a:rPr lang="da-DK"/>
              <a:t>IGLO står for: </a:t>
            </a:r>
          </a:p>
          <a:p>
            <a:r>
              <a:rPr lang="da-DK"/>
              <a:t>Individet - Den enkelte medarbejder</a:t>
            </a:r>
          </a:p>
          <a:p>
            <a:r>
              <a:rPr lang="da-DK"/>
              <a:t>Gruppen - Teamet/afdelingen</a:t>
            </a:r>
          </a:p>
          <a:p>
            <a:r>
              <a:rPr lang="da-DK"/>
              <a:t>Ledelsen - Mellemledelsen</a:t>
            </a:r>
          </a:p>
          <a:p>
            <a:r>
              <a:rPr lang="da-DK"/>
              <a:t>Organisationen - Det øverste ledelsesniveau</a:t>
            </a:r>
          </a:p>
          <a:p>
            <a:endParaRPr lang="da-DK"/>
          </a:p>
          <a:p>
            <a:r>
              <a:rPr lang="da-DK"/>
              <a:t>IGLO er et værktøj I skal bruge i arbejdet med handleplan for identificering, forebyggelse og håndtering af arbejdsrelateret stress</a:t>
            </a:r>
          </a:p>
          <a:p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48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Brug af IGLO modellen</a:t>
            </a:r>
            <a:br>
              <a:rPr lang="da-DK"/>
            </a:b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Vi har lavet skemaer til forebyggelse og håndtering på IGLO-niveauerne og et tomt skema til identificering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794769"/>
            <a:ext cx="5972818" cy="399136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79330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011" y="584201"/>
            <a:ext cx="8176437" cy="1116012"/>
          </a:xfrm>
        </p:spPr>
        <p:txBody>
          <a:bodyPr/>
          <a:lstStyle/>
          <a:p>
            <a:r>
              <a:rPr lang="da-DK"/>
              <a:t>Identifikation af stress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4326" y="1644197"/>
            <a:ext cx="8137525" cy="4537075"/>
          </a:xfrm>
        </p:spPr>
        <p:txBody>
          <a:bodyPr/>
          <a:lstStyle/>
          <a:p>
            <a:r>
              <a:rPr lang="da-DK"/>
              <a:t> Vi kan også kalde det symptomer på stress- hvad er det vi kan se på en medarbejder, som har stress?</a:t>
            </a:r>
          </a:p>
          <a:p>
            <a:endParaRPr lang="da-DK">
              <a:highlight>
                <a:srgbClr val="FFFF00"/>
              </a:highlight>
            </a:endParaRPr>
          </a:p>
          <a:p>
            <a:r>
              <a:rPr lang="da-DK"/>
              <a:t>Fysiske tegn på stress</a:t>
            </a:r>
          </a:p>
          <a:p>
            <a:r>
              <a:rPr lang="da-DK"/>
              <a:t>Psykiske tegn på stress</a:t>
            </a:r>
          </a:p>
          <a:p>
            <a:r>
              <a:rPr lang="da-DK"/>
              <a:t>Adfærdsmæssige tegn på stress</a:t>
            </a:r>
            <a:endParaRPr lang="da-DK">
              <a:highlight>
                <a:srgbClr val="FFFF00"/>
              </a:highlight>
            </a:endParaRPr>
          </a:p>
          <a:p>
            <a:endParaRPr lang="da-DK">
              <a:hlinkClick r:id="rId3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158275"/>
            <a:ext cx="3443461" cy="31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53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84201"/>
            <a:ext cx="8176437" cy="1116012"/>
          </a:xfrm>
        </p:spPr>
        <p:txBody>
          <a:bodyPr/>
          <a:lstStyle/>
          <a:p>
            <a:r>
              <a:rPr lang="da-DK"/>
              <a:t>I grupper: Identifikation af stress hos jer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Dialog i grupper – helst fra samme arbejdsplads:</a:t>
            </a:r>
          </a:p>
          <a:p>
            <a:r>
              <a:rPr lang="da-DK"/>
              <a:t>Hvordan vil I identificere stress hos jer – og hvem skal gøre hvad? Med udgangspunkt i IGLO skema</a:t>
            </a:r>
          </a:p>
          <a:p>
            <a:endParaRPr lang="da-DK"/>
          </a:p>
          <a:p>
            <a:r>
              <a:rPr lang="da-DK"/>
              <a:t>I får nu 15 min. I skal notere på det skema, vi har uddelt. På skemaet er der allerede sat tekst ind om ansvar og opgaver på organisationsniveau</a:t>
            </a:r>
          </a:p>
        </p:txBody>
      </p:sp>
    </p:spTree>
    <p:extLst>
      <p:ext uri="{BB962C8B-B14F-4D97-AF65-F5344CB8AC3E}">
        <p14:creationId xmlns:p14="http://schemas.microsoft.com/office/powerpoint/2010/main" val="3451333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3781" y="645888"/>
            <a:ext cx="8176437" cy="1116012"/>
          </a:xfrm>
        </p:spPr>
        <p:txBody>
          <a:bodyPr/>
          <a:lstStyle/>
          <a:p>
            <a:r>
              <a:rPr lang="da-DK"/>
              <a:t>Opsamling identifikation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Opsamling i plenum ved nedslag,</a:t>
            </a:r>
          </a:p>
          <a:p>
            <a:r>
              <a:rPr lang="da-DK"/>
              <a:t>Her skrives jeres bidrag til identifikation af stress ind i IGLO-skema i fællesskab</a:t>
            </a:r>
          </a:p>
          <a:p>
            <a:endParaRPr lang="da-DK">
              <a:highlight>
                <a:srgbClr val="FFFF00"/>
              </a:highlight>
            </a:endParaRPr>
          </a:p>
          <a:p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1644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Handleplan hos jer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Dialog om identifikation fører over i at lave egen handleplan og punkter om forebyggelse og håndtering</a:t>
            </a:r>
          </a:p>
          <a:p>
            <a:r>
              <a:rPr lang="da-DK"/>
              <a:t>15 min. dialog i grupper</a:t>
            </a:r>
          </a:p>
          <a:p>
            <a:endParaRPr lang="da-DK"/>
          </a:p>
          <a:p>
            <a:endParaRPr lang="da-DK"/>
          </a:p>
          <a:p>
            <a:r>
              <a:rPr lang="da-DK"/>
              <a:t>Efter dette møde skal I arbejde videre i jeres MED-udvalg og formidle retningslinjen og handleplanen til resten af personalegruppen</a:t>
            </a:r>
          </a:p>
        </p:txBody>
      </p:sp>
    </p:spTree>
    <p:extLst>
      <p:ext uri="{BB962C8B-B14F-4D97-AF65-F5344CB8AC3E}">
        <p14:creationId xmlns:p14="http://schemas.microsoft.com/office/powerpoint/2010/main" val="292409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Program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685113"/>
              </p:ext>
            </p:extLst>
          </p:nvPr>
        </p:nvGraphicFramePr>
        <p:xfrm>
          <a:off x="683568" y="1340768"/>
          <a:ext cx="7848872" cy="4770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1202">
                  <a:extLst>
                    <a:ext uri="{9D8B030D-6E8A-4147-A177-3AD203B41FA5}">
                      <a16:colId xmlns:a16="http://schemas.microsoft.com/office/drawing/2014/main" val="3209706326"/>
                    </a:ext>
                  </a:extLst>
                </a:gridCol>
                <a:gridCol w="5167430">
                  <a:extLst>
                    <a:ext uri="{9D8B030D-6E8A-4147-A177-3AD203B41FA5}">
                      <a16:colId xmlns:a16="http://schemas.microsoft.com/office/drawing/2014/main" val="416158492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668293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Indhold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Konsulent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785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Velkommen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Joan Bendiksen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267545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da-DK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Præsentation af retningslinjen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Formål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Roller og ansvar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Deadline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Ingelise Hermund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9137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da-DK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Præsentation af ”stress-sitet”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Definition på stress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Stress symptomer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Handlingsplan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79774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da-DK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Hvad betyder IGLO?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Introduktion til metoden og en øvelse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4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Dialog om handlingsplanen i eget MED-udvalg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3175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da-DK"/>
                        <a:t>6.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Præsentation af værktøjskasse – Links  og artikler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/>
                        <a:t>Joan Bendiksen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555072"/>
                  </a:ext>
                </a:extLst>
              </a:tr>
            </a:tbl>
          </a:graphicData>
        </a:graphic>
      </p:graphicFrame>
      <p:sp>
        <p:nvSpPr>
          <p:cNvPr id="5" name="Tekstfelt 4"/>
          <p:cNvSpPr txBox="1"/>
          <p:nvPr/>
        </p:nvSpPr>
        <p:spPr>
          <a:xfrm>
            <a:off x="1979712" y="6165304"/>
            <a:ext cx="49685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>
                <a:latin typeface="+mn-lt"/>
              </a:rPr>
              <a:t>Der vil være pause undervejs</a:t>
            </a:r>
            <a:endParaRPr lang="da-DK" dirty="0" err="1">
              <a:latin typeface="+mn-lt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7274">
            <a:off x="4491774" y="508637"/>
            <a:ext cx="1401985" cy="137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20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BFB79-44CF-47D0-AFFD-D313CDFC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Tjek værktøjskassen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6BA39DD-079B-4AE9-96B1-938E71647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556792"/>
            <a:ext cx="4791050" cy="47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6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196752"/>
            <a:ext cx="8137525" cy="4537075"/>
          </a:xfrm>
        </p:spPr>
        <p:txBody>
          <a:bodyPr/>
          <a:lstStyle/>
          <a:p>
            <a:pPr marL="0" indent="0">
              <a:buNone/>
            </a:pPr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26" y="1052736"/>
            <a:ext cx="6078369" cy="497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14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skal vi så nu?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800"/>
              <a:t>Formålet med i dag er, at:</a:t>
            </a:r>
            <a:br>
              <a:rPr lang="da-DK" sz="2800"/>
            </a:br>
            <a:endParaRPr lang="da-DK" sz="2800"/>
          </a:p>
          <a:p>
            <a:r>
              <a:rPr lang="da-DK" sz="2400"/>
              <a:t>Fortælle jer om den nye retningslinje</a:t>
            </a:r>
          </a:p>
          <a:p>
            <a:r>
              <a:rPr lang="da-DK" sz="2400"/>
              <a:t>Fortælle jer hvad KommuneMED forventer af jer</a:t>
            </a:r>
          </a:p>
          <a:p>
            <a:r>
              <a:rPr lang="da-DK" sz="2400"/>
              <a:t>Hjælpe jer til at kunne lave en lokal handlingsplan for arbejdsrelateret stress i jeres egen enhed/institution</a:t>
            </a:r>
          </a:p>
        </p:txBody>
      </p:sp>
    </p:spTree>
    <p:extLst>
      <p:ext uri="{BB962C8B-B14F-4D97-AF65-F5344CB8AC3E}">
        <p14:creationId xmlns:p14="http://schemas.microsoft.com/office/powerpoint/2010/main" val="69921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31850" y="1916856"/>
            <a:ext cx="8100590" cy="35283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i="1" dirty="0" err="1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Den overordnede retningslinje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9552" y="1988864"/>
            <a:ext cx="8065517" cy="4176440"/>
          </a:xfrm>
        </p:spPr>
        <p:txBody>
          <a:bodyPr/>
          <a:lstStyle/>
          <a:p>
            <a:pPr marL="0" indent="0">
              <a:buNone/>
            </a:pPr>
            <a:r>
              <a:rPr lang="da-DK" sz="2400" b="1">
                <a:solidFill>
                  <a:schemeClr val="accent6">
                    <a:lumMod val="25000"/>
                  </a:schemeClr>
                </a:solidFill>
              </a:rPr>
              <a:t>Albertslund Kommunes arbejde med forebyggelse og håndtering af stress baserer sig på en vedvarende indsats, hvor der er fokus på identificering, forebyggelse og håndtering af stress. </a:t>
            </a:r>
          </a:p>
          <a:p>
            <a:pPr marL="0" indent="0">
              <a:buNone/>
            </a:pPr>
            <a:r>
              <a:rPr lang="da-DK" sz="2400" b="1">
                <a:solidFill>
                  <a:schemeClr val="accent6">
                    <a:lumMod val="25000"/>
                  </a:schemeClr>
                </a:solidFill>
              </a:rPr>
              <a:t>Indsatsen er en del af kommunens fokus på et sundt psykisk arbejdsmiljø med høj trivsel. I indsatsen arbejdes på alle niveauer i organisationen.</a:t>
            </a:r>
          </a:p>
        </p:txBody>
      </p:sp>
    </p:spTree>
    <p:extLst>
      <p:ext uri="{BB962C8B-B14F-4D97-AF65-F5344CB8AC3E}">
        <p14:creationId xmlns:p14="http://schemas.microsoft.com/office/powerpoint/2010/main" val="263355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Den lokale handleplan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2200"/>
              <a:t>Skal ramme lige i plet hos jer</a:t>
            </a:r>
            <a:br>
              <a:rPr lang="da-DK" sz="2200"/>
            </a:br>
            <a:endParaRPr lang="da-DK" sz="2200"/>
          </a:p>
          <a:p>
            <a:r>
              <a:rPr lang="da-DK" sz="2200"/>
              <a:t>Afspejle jeres måde at </a:t>
            </a:r>
            <a:br>
              <a:rPr lang="da-DK" sz="2200"/>
            </a:br>
            <a:r>
              <a:rPr lang="da-DK" sz="2200"/>
              <a:t>samarbejde på og være </a:t>
            </a:r>
            <a:br>
              <a:rPr lang="da-DK" sz="2200"/>
            </a:br>
            <a:r>
              <a:rPr lang="da-DK" sz="2200"/>
              <a:t>gode kolleger på</a:t>
            </a:r>
            <a:br>
              <a:rPr lang="da-DK" sz="2200"/>
            </a:br>
            <a:endParaRPr lang="da-DK" sz="2200"/>
          </a:p>
          <a:p>
            <a:r>
              <a:rPr lang="da-DK" sz="2200"/>
              <a:t>Indeholde aftaler om, </a:t>
            </a:r>
            <a:br>
              <a:rPr lang="da-DK" sz="2200"/>
            </a:br>
            <a:r>
              <a:rPr lang="da-DK" sz="2200"/>
              <a:t>hvordan I vil sikre, at I kan</a:t>
            </a:r>
            <a:br>
              <a:rPr lang="da-DK" sz="2200"/>
            </a:br>
            <a:r>
              <a:rPr lang="da-DK" sz="2200"/>
              <a:t>identificere, forebygge og</a:t>
            </a:r>
            <a:br>
              <a:rPr lang="da-DK" sz="2200"/>
            </a:br>
            <a:r>
              <a:rPr lang="da-DK" sz="2200"/>
              <a:t>håndtere arbejdsbetinget </a:t>
            </a:r>
            <a:br>
              <a:rPr lang="da-DK" sz="2200"/>
            </a:br>
            <a:r>
              <a:rPr lang="da-DK" sz="2200"/>
              <a:t>stress hos jer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1" y="1891528"/>
            <a:ext cx="4124672" cy="410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Hjælpeskema til lokal handleplan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8990">
            <a:off x="2789575" y="4040059"/>
            <a:ext cx="1404177" cy="1983400"/>
          </a:xfrm>
          <a:prstGeom prst="rect">
            <a:avLst/>
          </a:prstGeom>
          <a:effectLst>
            <a:outerShdw blurRad="889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4387">
            <a:off x="4624825" y="4348967"/>
            <a:ext cx="1406215" cy="1985245"/>
          </a:xfrm>
          <a:prstGeom prst="rect">
            <a:avLst/>
          </a:prstGeom>
          <a:effectLst>
            <a:outerShdw blurRad="889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5"/>
          <a:srcRect b="13158"/>
          <a:stretch/>
        </p:blipFill>
        <p:spPr>
          <a:xfrm>
            <a:off x="1051209" y="1268760"/>
            <a:ext cx="6301688" cy="23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0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Tidsplan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/>
              <a:t>Den 29. marts 2017 besluttede KommuneMED den nye retningslinje om identificering, forebyggelse og håndtering af arbejdsrelateret stress i Albertslun Kommune.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Samtidig besluttede de, at de </a:t>
            </a:r>
          </a:p>
          <a:p>
            <a:pPr marL="0" indent="0">
              <a:buNone/>
            </a:pPr>
            <a:r>
              <a:rPr lang="da-DK"/>
              <a:t>lokale handlingsplaner skal </a:t>
            </a:r>
          </a:p>
          <a:p>
            <a:pPr marL="0" indent="0">
              <a:buNone/>
            </a:pPr>
            <a:r>
              <a:rPr lang="da-DK"/>
              <a:t>være færdige inden den </a:t>
            </a:r>
          </a:p>
          <a:p>
            <a:pPr marL="0" indent="0">
              <a:buNone/>
            </a:pPr>
            <a:r>
              <a:rPr lang="da-DK"/>
              <a:t>1. oktober 2017.</a:t>
            </a:r>
          </a:p>
          <a:p>
            <a:pPr marL="457200" indent="-457200">
              <a:buAutoNum type="arabicPeriod"/>
            </a:pPr>
            <a:endParaRPr lang="da-DK"/>
          </a:p>
          <a:p>
            <a:pPr marL="0" indent="0">
              <a:buNone/>
            </a:pPr>
            <a:r>
              <a:rPr lang="da-DK"/>
              <a:t>KommuneMED evaluerer </a:t>
            </a:r>
          </a:p>
          <a:p>
            <a:pPr marL="0" indent="0">
              <a:buNone/>
            </a:pPr>
            <a:r>
              <a:rPr lang="da-DK"/>
              <a:t>retningslinjen i efteråret 2018.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995" y="2527615"/>
            <a:ext cx="4453880" cy="370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1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forstår vi ved stress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2400"/>
              <a:t>Stress defineres som relationen mellem forhold i omgivelserne og individet. Typisk taler man om, at kravene fra omgivelserne overstiger individets ressourcer</a:t>
            </a:r>
          </a:p>
          <a:p>
            <a:endParaRPr lang="da-DK"/>
          </a:p>
          <a:p>
            <a:r>
              <a:rPr lang="da-DK"/>
              <a:t>Forskning viser at stress typisk er en kombination af privatrelaterede problemstillinger og arbejdsrelaterede problemstillinger:</a:t>
            </a:r>
          </a:p>
          <a:p>
            <a:r>
              <a:rPr lang="da-DK"/>
              <a:t>Af dem som har stress angiver: </a:t>
            </a:r>
          </a:p>
          <a:p>
            <a:r>
              <a:rPr lang="da-DK"/>
              <a:t>51 procent at det udelukkende er </a:t>
            </a:r>
            <a:r>
              <a:rPr lang="da-DK" b="1"/>
              <a:t>arbejdet</a:t>
            </a:r>
            <a:r>
              <a:rPr lang="da-DK"/>
              <a:t> som er kilde til deres stress, mens 43 procent angiver, at det er en </a:t>
            </a:r>
            <a:r>
              <a:rPr lang="da-DK" b="1"/>
              <a:t>kombination</a:t>
            </a:r>
            <a:r>
              <a:rPr lang="da-DK"/>
              <a:t> af arbejde og private forhold, der har gjort dem stressede. Kun 6 procent angiver </a:t>
            </a:r>
            <a:r>
              <a:rPr lang="da-DK" b="1"/>
              <a:t>privatlivet</a:t>
            </a:r>
            <a:r>
              <a:rPr lang="da-DK"/>
              <a:t> som den vigtigste kilde til stress.</a:t>
            </a:r>
          </a:p>
          <a:p>
            <a:endParaRPr lang="da-DK"/>
          </a:p>
          <a:p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2417174"/>
      </p:ext>
    </p:extLst>
  </p:cSld>
  <p:clrMapOvr>
    <a:masterClrMapping/>
  </p:clrMapOvr>
</p:sld>
</file>

<file path=ppt/theme/theme1.xml><?xml version="1.0" encoding="utf-8"?>
<a:theme xmlns:a="http://schemas.openxmlformats.org/drawingml/2006/main" name="4 Albertslund Kultur">
  <a:themeElements>
    <a:clrScheme name="4 Albertslund Kultur">
      <a:dk1>
        <a:srgbClr val="7F7F7F"/>
      </a:dk1>
      <a:lt1>
        <a:srgbClr val="FFFFFF"/>
      </a:lt1>
      <a:dk2>
        <a:srgbClr val="000000"/>
      </a:dk2>
      <a:lt2>
        <a:srgbClr val="034EA2"/>
      </a:lt2>
      <a:accent1>
        <a:srgbClr val="782B90"/>
      </a:accent1>
      <a:accent2>
        <a:srgbClr val="AE80BC"/>
      </a:accent2>
      <a:accent3>
        <a:srgbClr val="5A206C"/>
      </a:accent3>
      <a:accent4>
        <a:srgbClr val="9355A6"/>
      </a:accent4>
      <a:accent5>
        <a:srgbClr val="C9AAD3"/>
      </a:accent5>
      <a:accent6>
        <a:srgbClr val="E4D5E9"/>
      </a:accent6>
      <a:hlink>
        <a:srgbClr val="9355A6"/>
      </a:hlink>
      <a:folHlink>
        <a:srgbClr val="AE80BC"/>
      </a:folHlink>
    </a:clrScheme>
    <a:fontScheme name="Albertslund">
      <a:majorFont>
        <a:latin typeface="Open San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defRPr i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i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 Albertslund Kultur.potx" id="{011C313A-4FBE-4684-A0ED-02EBF5820D48}" vid="{A3D00BD5-5523-4455-8FAD-7DF4195AD7F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 Albertslund Kultur</Template>
  <TotalTime>1143</TotalTime>
  <Words>712</Words>
  <Application>Microsoft Office PowerPoint</Application>
  <PresentationFormat>Skærmshow (4:3)</PresentationFormat>
  <Paragraphs>129</Paragraphs>
  <Slides>20</Slides>
  <Notes>20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5" baseType="lpstr">
      <vt:lpstr>Georgia</vt:lpstr>
      <vt:lpstr>Open Sans</vt:lpstr>
      <vt:lpstr>Arial</vt:lpstr>
      <vt:lpstr>Arial Unicode MS</vt:lpstr>
      <vt:lpstr>4 Albertslund Kultur</vt:lpstr>
      <vt:lpstr>Workshop om Stress</vt:lpstr>
      <vt:lpstr>Program</vt:lpstr>
      <vt:lpstr>PowerPoint-præsentation</vt:lpstr>
      <vt:lpstr>Hvad skal vi så nu?</vt:lpstr>
      <vt:lpstr>Den overordnede retningslinje</vt:lpstr>
      <vt:lpstr>Den lokale handleplan</vt:lpstr>
      <vt:lpstr>Hjælpeskema til lokal handleplan</vt:lpstr>
      <vt:lpstr>Tidsplan</vt:lpstr>
      <vt:lpstr>Hvad forstår vi ved stress</vt:lpstr>
      <vt:lpstr>PowerPoint-præsentation</vt:lpstr>
      <vt:lpstr>Eksperternes gode råd</vt:lpstr>
      <vt:lpstr>Stress trappen  </vt:lpstr>
      <vt:lpstr>Den kommunale retningslinje og jeres handleplan</vt:lpstr>
      <vt:lpstr>IGLO modellen  </vt:lpstr>
      <vt:lpstr>Brug af IGLO modellen </vt:lpstr>
      <vt:lpstr>Identifikation af stress</vt:lpstr>
      <vt:lpstr>I grupper: Identifikation af stress hos jer</vt:lpstr>
      <vt:lpstr>Opsamling identifikation</vt:lpstr>
      <vt:lpstr>Handleplan hos jer</vt:lpstr>
      <vt:lpstr>Tjek værktøjskassen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Vold og Trusler om vold</dc:title>
  <dc:creator>Windows User</dc:creator>
  <cp:lastModifiedBy>Ingelise Hermund</cp:lastModifiedBy>
  <cp:revision>67</cp:revision>
  <cp:lastPrinted>2017-06-15T09:34:06Z</cp:lastPrinted>
  <dcterms:created xsi:type="dcterms:W3CDTF">2016-07-05T09:29:58Z</dcterms:created>
  <dcterms:modified xsi:type="dcterms:W3CDTF">2017-06-16T10:53:54Z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