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97" r:id="rId21"/>
    <p:sldId id="275" r:id="rId22"/>
    <p:sldId id="276" r:id="rId23"/>
    <p:sldId id="277" r:id="rId24"/>
    <p:sldId id="278" r:id="rId25"/>
    <p:sldId id="280" r:id="rId26"/>
    <p:sldId id="279" r:id="rId27"/>
    <p:sldId id="281" r:id="rId28"/>
    <p:sldId id="291" r:id="rId29"/>
    <p:sldId id="283" r:id="rId30"/>
    <p:sldId id="284" r:id="rId31"/>
    <p:sldId id="285" r:id="rId32"/>
    <p:sldId id="286" r:id="rId33"/>
    <p:sldId id="289" r:id="rId34"/>
    <p:sldId id="287" r:id="rId35"/>
    <p:sldId id="288" r:id="rId36"/>
    <p:sldId id="292" r:id="rId37"/>
    <p:sldId id="293" r:id="rId38"/>
    <p:sldId id="294" r:id="rId39"/>
    <p:sldId id="295" r:id="rId40"/>
    <p:sldId id="296" r:id="rId41"/>
    <p:sldId id="290" r:id="rId42"/>
  </p:sldIdLst>
  <p:sldSz cx="9144000" cy="6858000" type="screen4x3"/>
  <p:notesSz cx="6797675" cy="9926638"/>
  <p:embeddedFontLst>
    <p:embeddedFont>
      <p:font typeface="Arial Unicode MS" panose="020B0604020202020204" charset="-128"/>
      <p:regular r:id="rId44"/>
    </p:embeddedFont>
    <p:embeddedFont>
      <p:font typeface="Calibri" panose="020F0502020204030204" pitchFamily="34" charset="0"/>
      <p:regular r:id="rId45"/>
      <p:bold r:id="rId46"/>
      <p:italic r:id="rId47"/>
      <p:boldItalic r:id="rId48"/>
    </p:embeddedFont>
    <p:embeddedFont>
      <p:font typeface="Georgia" panose="02040502050405020303" pitchFamily="18" charset="0"/>
      <p:regular r:id="rId49"/>
      <p:bold r:id="rId50"/>
      <p:italic r:id="rId51"/>
      <p:boldItalic r:id="rId52"/>
    </p:embeddedFont>
    <p:embeddedFont>
      <p:font typeface="Open Sans" panose="020B0606030504020204" pitchFamily="34" charset="0"/>
      <p:regular r:id="rId53"/>
      <p:bold r:id="rId54"/>
      <p:italic r:id="rId55"/>
      <p:boldItalic r:id="rId56"/>
    </p:embeddedFont>
  </p:embeddedFontLst>
  <p:defaultTex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071">
          <p15:clr>
            <a:srgbClr val="A4A3A4"/>
          </p15:clr>
        </p15:guide>
        <p15:guide id="2" orient="horz" pos="3929">
          <p15:clr>
            <a:srgbClr val="A4A3A4"/>
          </p15:clr>
        </p15:guide>
        <p15:guide id="3" orient="horz" pos="368">
          <p15:clr>
            <a:srgbClr val="A4A3A4"/>
          </p15:clr>
        </p15:guide>
        <p15:guide id="4" orient="horz" pos="2560">
          <p15:clr>
            <a:srgbClr val="A4A3A4"/>
          </p15:clr>
        </p15:guide>
        <p15:guide id="5" orient="horz" pos="2441">
          <p15:clr>
            <a:srgbClr val="A4A3A4"/>
          </p15:clr>
        </p15:guide>
        <p15:guide id="6" orient="horz" pos="96">
          <p15:clr>
            <a:srgbClr val="A4A3A4"/>
          </p15:clr>
        </p15:guide>
        <p15:guide id="7" orient="horz" pos="4133">
          <p15:clr>
            <a:srgbClr val="A4A3A4"/>
          </p15:clr>
        </p15:guide>
        <p15:guide id="8" orient="horz" pos="28" userDrawn="1">
          <p15:clr>
            <a:srgbClr val="A4A3A4"/>
          </p15:clr>
        </p15:guide>
        <p15:guide id="9" pos="317">
          <p15:clr>
            <a:srgbClr val="A4A3A4"/>
          </p15:clr>
        </p15:guide>
        <p15:guide id="10" pos="5443">
          <p15:clr>
            <a:srgbClr val="A4A3A4"/>
          </p15:clr>
        </p15:guide>
        <p15:guide id="11" pos="2821">
          <p15:clr>
            <a:srgbClr val="A4A3A4"/>
          </p15:clr>
        </p15:guide>
        <p15:guide id="12" pos="2939">
          <p15:clr>
            <a:srgbClr val="A4A3A4"/>
          </p15:clr>
        </p15:guide>
        <p15:guide id="13" pos="105">
          <p15:clr>
            <a:srgbClr val="A4A3A4"/>
          </p15:clr>
        </p15:guide>
        <p15:guide id="14" pos="565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CCC8"/>
    <a:srgbClr val="7F7F7F"/>
    <a:srgbClr val="EC008C"/>
    <a:srgbClr val="FFDD00"/>
    <a:srgbClr val="BF1F24"/>
    <a:srgbClr val="F793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til typografi 1 - Markerin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yst layout 1 - Marker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howGuides="1">
      <p:cViewPr varScale="1">
        <p:scale>
          <a:sx n="108" d="100"/>
          <a:sy n="108" d="100"/>
        </p:scale>
        <p:origin x="960" y="102"/>
      </p:cViewPr>
      <p:guideLst>
        <p:guide orient="horz" pos="1071"/>
        <p:guide orient="horz" pos="3929"/>
        <p:guide orient="horz" pos="368"/>
        <p:guide orient="horz" pos="2560"/>
        <p:guide orient="horz" pos="2441"/>
        <p:guide orient="horz" pos="96"/>
        <p:guide orient="horz" pos="4133"/>
        <p:guide orient="horz" pos="28"/>
        <p:guide pos="317"/>
        <p:guide pos="5443"/>
        <p:guide pos="2821"/>
        <p:guide pos="2939"/>
        <p:guide pos="105"/>
        <p:guide pos="565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a-DK"/>
          </a:p>
        </p:txBody>
      </p:sp>
      <p:sp>
        <p:nvSpPr>
          <p:cNvPr id="5123"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a-DK"/>
          </a:p>
        </p:txBody>
      </p:sp>
      <p:sp>
        <p:nvSpPr>
          <p:cNvPr id="512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p>
        </p:txBody>
      </p:sp>
      <p:sp>
        <p:nvSpPr>
          <p:cNvPr id="5126"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a-DK"/>
          </a:p>
        </p:txBody>
      </p:sp>
      <p:sp>
        <p:nvSpPr>
          <p:cNvPr id="5127"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775D998-57E5-48B9-8D5D-41860F536BB6}" type="slidenum">
              <a:rPr lang="da-DK"/>
              <a:pPr/>
              <a:t>‹nr.›</a:t>
            </a:fld>
            <a:endParaRPr lang="da-DK"/>
          </a:p>
        </p:txBody>
      </p:sp>
    </p:spTree>
    <p:extLst>
      <p:ext uri="{BB962C8B-B14F-4D97-AF65-F5344CB8AC3E}">
        <p14:creationId xmlns:p14="http://schemas.microsoft.com/office/powerpoint/2010/main" val="4920115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Regnskabsafslutning: Vi skal vise at </a:t>
            </a:r>
            <a:r>
              <a:rPr lang="da-DK" dirty="0" err="1"/>
              <a:t>at</a:t>
            </a:r>
            <a:r>
              <a:rPr lang="da-DK" dirty="0"/>
              <a:t> vi har brugt midlerne efter de retningslinjer som KB har besluttet ved Budget 202´3. Er midlerne blevet brugt på de aftalte ting og indenfor de aftalte rammer. Dvs. at forbruget er konteret korrekt og det er de korrekte udgifter der er konteret. Og ingen midler er gået til ikke-aftalte formål og svig.</a:t>
            </a:r>
          </a:p>
        </p:txBody>
      </p:sp>
      <p:sp>
        <p:nvSpPr>
          <p:cNvPr id="4" name="Pladsholder til slidenummer 3"/>
          <p:cNvSpPr>
            <a:spLocks noGrp="1"/>
          </p:cNvSpPr>
          <p:nvPr>
            <p:ph type="sldNum" sz="quarter" idx="5"/>
          </p:nvPr>
        </p:nvSpPr>
        <p:spPr/>
        <p:txBody>
          <a:bodyPr/>
          <a:lstStyle/>
          <a:p>
            <a:fld id="{3775D998-57E5-48B9-8D5D-41860F536BB6}" type="slidenum">
              <a:rPr lang="da-DK" smtClean="0"/>
              <a:pPr/>
              <a:t>3</a:t>
            </a:fld>
            <a:endParaRPr lang="da-DK"/>
          </a:p>
        </p:txBody>
      </p:sp>
    </p:spTree>
    <p:extLst>
      <p:ext uri="{BB962C8B-B14F-4D97-AF65-F5344CB8AC3E}">
        <p14:creationId xmlns:p14="http://schemas.microsoft.com/office/powerpoint/2010/main" val="37045556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8" name="Rektangel 7"/>
          <p:cNvSpPr/>
          <p:nvPr userDrawn="1"/>
        </p:nvSpPr>
        <p:spPr>
          <a:xfrm>
            <a:off x="0" y="0"/>
            <a:ext cx="9144000" cy="685800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sp>
        <p:nvSpPr>
          <p:cNvPr id="3075" name="Rectangle 3"/>
          <p:cNvSpPr>
            <a:spLocks noGrp="1" noChangeArrowheads="1"/>
          </p:cNvSpPr>
          <p:nvPr>
            <p:ph type="ctrTitle" hasCustomPrompt="1"/>
          </p:nvPr>
        </p:nvSpPr>
        <p:spPr>
          <a:xfrm>
            <a:off x="788304" y="1908000"/>
            <a:ext cx="7589610" cy="1618714"/>
          </a:xfrm>
        </p:spPr>
        <p:txBody>
          <a:bodyPr anchor="b" anchorCtr="0"/>
          <a:lstStyle>
            <a:lvl1pPr>
              <a:lnSpc>
                <a:spcPct val="83000"/>
              </a:lnSpc>
              <a:defRPr sz="6000" baseline="0">
                <a:solidFill>
                  <a:schemeClr val="bg1"/>
                </a:solidFill>
              </a:defRPr>
            </a:lvl1pPr>
          </a:lstStyle>
          <a:p>
            <a:pPr lvl="0"/>
            <a:r>
              <a:rPr lang="da-DK" noProof="0" dirty="0"/>
              <a:t>Klik, og tilføj titel</a:t>
            </a:r>
          </a:p>
        </p:txBody>
      </p:sp>
      <p:sp>
        <p:nvSpPr>
          <p:cNvPr id="11" name="Subtitle 2"/>
          <p:cNvSpPr>
            <a:spLocks noGrp="1"/>
          </p:cNvSpPr>
          <p:nvPr>
            <p:ph type="subTitle" idx="1" hasCustomPrompt="1"/>
          </p:nvPr>
        </p:nvSpPr>
        <p:spPr>
          <a:xfrm>
            <a:off x="850184" y="3814166"/>
            <a:ext cx="7439598" cy="1752600"/>
          </a:xfrm>
          <a:prstGeom prst="rect">
            <a:avLst/>
          </a:prstGeom>
        </p:spPr>
        <p:txBody>
          <a:bodyPr/>
          <a:lstStyle>
            <a:lvl1pPr marL="0" indent="0" algn="l">
              <a:buNone/>
              <a:defRPr sz="2000" i="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noProof="0" dirty="0"/>
              <a:t>Klik, og tilføj underoverskrift</a:t>
            </a:r>
          </a:p>
        </p:txBody>
      </p:sp>
      <p:sp>
        <p:nvSpPr>
          <p:cNvPr id="5" name="Pladsholder til dato 4"/>
          <p:cNvSpPr>
            <a:spLocks noGrp="1"/>
          </p:cNvSpPr>
          <p:nvPr>
            <p:ph type="dt" sz="half" idx="10"/>
          </p:nvPr>
        </p:nvSpPr>
        <p:spPr/>
        <p:txBody>
          <a:bodyPr/>
          <a:lstStyle/>
          <a:p>
            <a:fld id="{5888027E-75D8-4E45-9E8E-1595773F0041}" type="datetime2">
              <a:rPr lang="da-DK" smtClean="0"/>
              <a:pPr/>
              <a:t>22. november 2023</a:t>
            </a:fld>
            <a:endParaRPr lang="da-DK" dirty="0"/>
          </a:p>
        </p:txBody>
      </p:sp>
      <p:sp>
        <p:nvSpPr>
          <p:cNvPr id="6" name="Pladsholder til sidefod 5"/>
          <p:cNvSpPr>
            <a:spLocks noGrp="1"/>
          </p:cNvSpPr>
          <p:nvPr>
            <p:ph type="ftr" sz="quarter" idx="11"/>
          </p:nvPr>
        </p:nvSpPr>
        <p:spPr>
          <a:xfrm>
            <a:off x="1619672" y="0"/>
            <a:ext cx="6660740" cy="152400"/>
          </a:xfrm>
          <a:prstGeom prst="rect">
            <a:avLst/>
          </a:prstGeom>
        </p:spPr>
        <p:txBody>
          <a:bodyPr/>
          <a:lstStyle/>
          <a:p>
            <a:endParaRPr lang="da-DK" dirty="0"/>
          </a:p>
        </p:txBody>
      </p:sp>
      <p:sp>
        <p:nvSpPr>
          <p:cNvPr id="9" name="Pladsholder til diasnummer 8"/>
          <p:cNvSpPr>
            <a:spLocks noGrp="1"/>
          </p:cNvSpPr>
          <p:nvPr>
            <p:ph type="sldNum" sz="quarter" idx="12"/>
          </p:nvPr>
        </p:nvSpPr>
        <p:spPr/>
        <p:txBody>
          <a:bodyPr/>
          <a:lstStyle/>
          <a:p>
            <a:fld id="{B6C57A29-F2F5-41C9-9D61-59DDDBBF376E}" type="slidenum">
              <a:rPr lang="da-DK" smtClean="0"/>
              <a:pPr/>
              <a:t>‹nr.›</a:t>
            </a:fld>
            <a:endParaRPr lang="da-DK" dirty="0"/>
          </a:p>
        </p:txBody>
      </p:sp>
      <p:pic>
        <p:nvPicPr>
          <p:cNvPr id="3" name="Billede 2" descr="Et billede, der indeholder Font/skrifttype, tekst, sort&#10;&#10;Automatisk genereret beskrivelse">
            <a:extLst>
              <a:ext uri="{FF2B5EF4-FFF2-40B4-BE49-F238E27FC236}">
                <a16:creationId xmlns:a16="http://schemas.microsoft.com/office/drawing/2014/main" id="{D29AF4A2-123A-4D7C-9F56-1DC38B8152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4" y="5653027"/>
            <a:ext cx="6984776" cy="1060957"/>
          </a:xfrm>
          <a:prstGeom prst="rect">
            <a:avLst/>
          </a:prstGeom>
        </p:spPr>
      </p:pic>
      <p:pic>
        <p:nvPicPr>
          <p:cNvPr id="10" name="Billede 9" descr="Et billede, der indeholder tekst, Font/skrifttype, Grafik, logo&#10;&#10;Automatisk genereret beskrivelse">
            <a:extLst>
              <a:ext uri="{FF2B5EF4-FFF2-40B4-BE49-F238E27FC236}">
                <a16:creationId xmlns:a16="http://schemas.microsoft.com/office/drawing/2014/main" id="{932FA2D8-2FD4-25F3-0BE4-15E7F6381A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8304" y="6367258"/>
            <a:ext cx="1546089" cy="30210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237" y="584201"/>
            <a:ext cx="8137525" cy="5653112"/>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Date Placeholder 3"/>
          <p:cNvSpPr>
            <a:spLocks noGrp="1"/>
          </p:cNvSpPr>
          <p:nvPr>
            <p:ph type="dt" sz="half" idx="10"/>
          </p:nvPr>
        </p:nvSpPr>
        <p:spPr/>
        <p:txBody>
          <a:bodyPr/>
          <a:lstStyle>
            <a:lvl1pPr>
              <a:defRPr/>
            </a:lvl1pPr>
          </a:lstStyle>
          <a:p>
            <a:fld id="{E81BCECD-DF0F-4558-8209-8405D1F1D426}" type="datetime2">
              <a:rPr lang="da-DK" noProof="0"/>
              <a:pPr/>
              <a:t>22. november 2023</a:t>
            </a:fld>
            <a:endParaRPr lang="da-DK" noProof="0"/>
          </a:p>
        </p:txBody>
      </p:sp>
      <p:sp>
        <p:nvSpPr>
          <p:cNvPr id="5" name="Footer Placeholder 4"/>
          <p:cNvSpPr>
            <a:spLocks noGrp="1"/>
          </p:cNvSpPr>
          <p:nvPr>
            <p:ph type="ftr" sz="quarter" idx="11"/>
          </p:nvPr>
        </p:nvSpPr>
        <p:spPr>
          <a:xfrm>
            <a:off x="1619672" y="0"/>
            <a:ext cx="6660740" cy="152400"/>
          </a:xfrm>
          <a:prstGeom prst="rect">
            <a:avLst/>
          </a:prstGeom>
        </p:spPr>
        <p:txBody>
          <a:bodyPr/>
          <a:lstStyle>
            <a:lvl1pPr>
              <a:defRPr/>
            </a:lvl1pPr>
          </a:lstStyle>
          <a:p>
            <a:endParaRPr lang="da-DK" noProof="0"/>
          </a:p>
        </p:txBody>
      </p:sp>
      <p:sp>
        <p:nvSpPr>
          <p:cNvPr id="6" name="Slide Number Placeholder 5"/>
          <p:cNvSpPr>
            <a:spLocks noGrp="1"/>
          </p:cNvSpPr>
          <p:nvPr>
            <p:ph type="sldNum" sz="quarter" idx="12"/>
          </p:nvPr>
        </p:nvSpPr>
        <p:spPr/>
        <p:txBody>
          <a:bodyPr/>
          <a:lstStyle>
            <a:lvl1pPr>
              <a:defRPr/>
            </a:lvl1pPr>
          </a:lstStyle>
          <a:p>
            <a:fld id="{63F35900-392D-46F4-8341-366E91CBDAA0}" type="slidenum">
              <a:rPr lang="da-DK" noProof="0"/>
              <a:pPr/>
              <a:t>‹nr.›</a:t>
            </a:fld>
            <a:endParaRPr lang="da-DK" noProof="0"/>
          </a:p>
        </p:txBody>
      </p:sp>
    </p:spTree>
    <p:extLst>
      <p:ext uri="{BB962C8B-B14F-4D97-AF65-F5344CB8AC3E}">
        <p14:creationId xmlns:p14="http://schemas.microsoft.com/office/powerpoint/2010/main" val="3826820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Skilleblad">
    <p:spTree>
      <p:nvGrpSpPr>
        <p:cNvPr id="1" name=""/>
        <p:cNvGrpSpPr/>
        <p:nvPr/>
      </p:nvGrpSpPr>
      <p:grpSpPr>
        <a:xfrm>
          <a:off x="0" y="0"/>
          <a:ext cx="0" cy="0"/>
          <a:chOff x="0" y="0"/>
          <a:chExt cx="0" cy="0"/>
        </a:xfrm>
      </p:grpSpPr>
      <p:sp>
        <p:nvSpPr>
          <p:cNvPr id="8" name="Rektangel 7"/>
          <p:cNvSpPr/>
          <p:nvPr userDrawn="1"/>
        </p:nvSpPr>
        <p:spPr>
          <a:xfrm>
            <a:off x="0" y="0"/>
            <a:ext cx="9144000" cy="70294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sp>
        <p:nvSpPr>
          <p:cNvPr id="2" name="Title 1"/>
          <p:cNvSpPr>
            <a:spLocks noGrp="1"/>
          </p:cNvSpPr>
          <p:nvPr>
            <p:ph type="ctrTitle" hasCustomPrompt="1"/>
          </p:nvPr>
        </p:nvSpPr>
        <p:spPr>
          <a:xfrm>
            <a:off x="449975" y="584200"/>
            <a:ext cx="3761985" cy="2519931"/>
          </a:xfrm>
        </p:spPr>
        <p:txBody>
          <a:bodyPr anchor="b" anchorCtr="0"/>
          <a:lstStyle>
            <a:lvl1pPr>
              <a:defRPr sz="6000">
                <a:solidFill>
                  <a:schemeClr val="bg1"/>
                </a:solidFill>
              </a:defRPr>
            </a:lvl1pPr>
          </a:lstStyle>
          <a:p>
            <a:r>
              <a:rPr lang="da-DK" noProof="0" dirty="0"/>
              <a:t>Klik, og tilføj titel</a:t>
            </a:r>
          </a:p>
        </p:txBody>
      </p:sp>
      <p:sp>
        <p:nvSpPr>
          <p:cNvPr id="3" name="Subtitle 2"/>
          <p:cNvSpPr>
            <a:spLocks noGrp="1"/>
          </p:cNvSpPr>
          <p:nvPr>
            <p:ph type="subTitle" idx="1" hasCustomPrompt="1"/>
          </p:nvPr>
        </p:nvSpPr>
        <p:spPr>
          <a:xfrm>
            <a:off x="503237" y="3360904"/>
            <a:ext cx="3761985" cy="703096"/>
          </a:xfrm>
        </p:spPr>
        <p:txBody>
          <a:bodyPr/>
          <a:lstStyle>
            <a:lvl1pPr marL="0" indent="0" algn="l">
              <a:buNone/>
              <a:defRPr sz="2000" i="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noProof="0" dirty="0"/>
              <a:t>Klik, og tilføj underoverskrift</a:t>
            </a:r>
          </a:p>
        </p:txBody>
      </p:sp>
      <p:sp>
        <p:nvSpPr>
          <p:cNvPr id="4" name="Date Placeholder 3"/>
          <p:cNvSpPr>
            <a:spLocks noGrp="1"/>
          </p:cNvSpPr>
          <p:nvPr>
            <p:ph type="dt" sz="half" idx="10"/>
          </p:nvPr>
        </p:nvSpPr>
        <p:spPr/>
        <p:txBody>
          <a:bodyPr/>
          <a:lstStyle>
            <a:lvl1pPr>
              <a:defRPr>
                <a:solidFill>
                  <a:schemeClr val="bg1"/>
                </a:solidFill>
              </a:defRPr>
            </a:lvl1pPr>
          </a:lstStyle>
          <a:p>
            <a:fld id="{D27C61A6-647D-4B2B-8346-C503198F10DB}" type="datetime2">
              <a:rPr lang="da-DK" noProof="0" smtClean="0"/>
              <a:pPr/>
              <a:t>22. november 2023</a:t>
            </a:fld>
            <a:endParaRPr lang="da-DK" noProof="0"/>
          </a:p>
        </p:txBody>
      </p:sp>
      <p:sp>
        <p:nvSpPr>
          <p:cNvPr id="5" name="Footer Placeholder 4"/>
          <p:cNvSpPr>
            <a:spLocks noGrp="1"/>
          </p:cNvSpPr>
          <p:nvPr>
            <p:ph type="ftr" sz="quarter" idx="11"/>
          </p:nvPr>
        </p:nvSpPr>
        <p:spPr>
          <a:xfrm>
            <a:off x="1619672" y="0"/>
            <a:ext cx="6660740" cy="152400"/>
          </a:xfrm>
          <a:prstGeom prst="rect">
            <a:avLst/>
          </a:prstGeom>
        </p:spPr>
        <p:txBody>
          <a:bodyPr/>
          <a:lstStyle>
            <a:lvl1pPr>
              <a:defRPr>
                <a:solidFill>
                  <a:schemeClr val="bg1"/>
                </a:solidFill>
              </a:defRPr>
            </a:lvl1pPr>
          </a:lstStyle>
          <a:p>
            <a:endParaRPr lang="da-DK" noProof="0"/>
          </a:p>
        </p:txBody>
      </p:sp>
      <p:sp>
        <p:nvSpPr>
          <p:cNvPr id="6" name="Slide Number Placeholder 5"/>
          <p:cNvSpPr>
            <a:spLocks noGrp="1"/>
          </p:cNvSpPr>
          <p:nvPr>
            <p:ph type="sldNum" sz="quarter" idx="12"/>
          </p:nvPr>
        </p:nvSpPr>
        <p:spPr/>
        <p:txBody>
          <a:bodyPr/>
          <a:lstStyle>
            <a:lvl1pPr>
              <a:defRPr/>
            </a:lvl1pPr>
          </a:lstStyle>
          <a:p>
            <a:fld id="{135CA7DE-EF32-49F9-A743-135778064C71}" type="slidenum">
              <a:rPr lang="da-DK" noProof="0"/>
              <a:pPr/>
              <a:t>‹nr.›</a:t>
            </a:fld>
            <a:endParaRPr lang="da-DK" noProof="0"/>
          </a:p>
        </p:txBody>
      </p:sp>
      <p:pic>
        <p:nvPicPr>
          <p:cNvPr id="9" name="Billede 8" descr="Et billede, der indeholder tegning, skitse, clipart, Stregtegning&#10;&#10;Automatisk genereret beskrivelse">
            <a:extLst>
              <a:ext uri="{FF2B5EF4-FFF2-40B4-BE49-F238E27FC236}">
                <a16:creationId xmlns:a16="http://schemas.microsoft.com/office/drawing/2014/main" id="{D88997D3-F0E1-D803-0CDD-0B5370E108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83402" y="700263"/>
            <a:ext cx="4210623" cy="5356448"/>
          </a:xfrm>
          <a:prstGeom prst="rect">
            <a:avLst/>
          </a:prstGeom>
        </p:spPr>
      </p:pic>
      <p:pic>
        <p:nvPicPr>
          <p:cNvPr id="13" name="Billede 12" descr="Et billede, der indeholder tekst, Font/skrifttype, Grafik, logo&#10;&#10;Automatisk genereret beskrivelse">
            <a:extLst>
              <a:ext uri="{FF2B5EF4-FFF2-40B4-BE49-F238E27FC236}">
                <a16:creationId xmlns:a16="http://schemas.microsoft.com/office/drawing/2014/main" id="{A921D6FD-9744-F42D-BF1F-FD8B293F9B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8304" y="6351238"/>
            <a:ext cx="1397049" cy="272981"/>
          </a:xfrm>
          <a:prstGeom prst="rect">
            <a:avLst/>
          </a:prstGeom>
        </p:spPr>
      </p:pic>
    </p:spTree>
    <p:extLst>
      <p:ext uri="{BB962C8B-B14F-4D97-AF65-F5344CB8AC3E}">
        <p14:creationId xmlns:p14="http://schemas.microsoft.com/office/powerpoint/2010/main" val="4057191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Kun overskri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endParaRPr lang="da-DK" noProof="0" dirty="0"/>
          </a:p>
        </p:txBody>
      </p:sp>
      <p:sp>
        <p:nvSpPr>
          <p:cNvPr id="3" name="Date Placeholder 2"/>
          <p:cNvSpPr>
            <a:spLocks noGrp="1"/>
          </p:cNvSpPr>
          <p:nvPr>
            <p:ph type="dt" sz="half" idx="10"/>
          </p:nvPr>
        </p:nvSpPr>
        <p:spPr/>
        <p:txBody>
          <a:bodyPr/>
          <a:lstStyle>
            <a:lvl1pPr>
              <a:defRPr/>
            </a:lvl1pPr>
          </a:lstStyle>
          <a:p>
            <a:fld id="{C6CF30C1-C16D-433C-A96A-D83E69CDD0AF}" type="datetime2">
              <a:rPr lang="da-DK" noProof="0"/>
              <a:pPr/>
              <a:t>22. november 2023</a:t>
            </a:fld>
            <a:endParaRPr lang="da-DK" noProof="0"/>
          </a:p>
        </p:txBody>
      </p:sp>
      <p:sp>
        <p:nvSpPr>
          <p:cNvPr id="4" name="Footer Placeholder 3"/>
          <p:cNvSpPr>
            <a:spLocks noGrp="1"/>
          </p:cNvSpPr>
          <p:nvPr>
            <p:ph type="ftr" sz="quarter" idx="11"/>
          </p:nvPr>
        </p:nvSpPr>
        <p:spPr>
          <a:xfrm>
            <a:off x="1619672" y="0"/>
            <a:ext cx="6660740" cy="152400"/>
          </a:xfrm>
          <a:prstGeom prst="rect">
            <a:avLst/>
          </a:prstGeom>
        </p:spPr>
        <p:txBody>
          <a:bodyPr/>
          <a:lstStyle>
            <a:lvl1pPr>
              <a:defRPr/>
            </a:lvl1pPr>
          </a:lstStyle>
          <a:p>
            <a:endParaRPr lang="da-DK" noProof="0"/>
          </a:p>
        </p:txBody>
      </p:sp>
      <p:sp>
        <p:nvSpPr>
          <p:cNvPr id="5" name="Slide Number Placeholder 4"/>
          <p:cNvSpPr>
            <a:spLocks noGrp="1"/>
          </p:cNvSpPr>
          <p:nvPr>
            <p:ph type="sldNum" sz="quarter" idx="12"/>
          </p:nvPr>
        </p:nvSpPr>
        <p:spPr/>
        <p:txBody>
          <a:bodyPr/>
          <a:lstStyle>
            <a:lvl1pPr>
              <a:defRPr/>
            </a:lvl1pPr>
          </a:lstStyle>
          <a:p>
            <a:fld id="{6346643C-3FBF-4A6C-AE6E-30C03FEB2E00}" type="slidenum">
              <a:rPr lang="da-DK" noProof="0"/>
              <a:pPr/>
              <a:t>‹nr.›</a:t>
            </a:fld>
            <a:endParaRPr lang="da-DK" noProof="0"/>
          </a:p>
        </p:txBody>
      </p:sp>
    </p:spTree>
    <p:extLst>
      <p:ext uri="{BB962C8B-B14F-4D97-AF65-F5344CB8AC3E}">
        <p14:creationId xmlns:p14="http://schemas.microsoft.com/office/powerpoint/2010/main" val="2194160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F6E8D41-AB85-4137-B54C-08EAF5DD5794}" type="datetime2">
              <a:rPr lang="da-DK"/>
              <a:pPr/>
              <a:t>22. november 2023</a:t>
            </a:fld>
            <a:endParaRPr lang="da-DK"/>
          </a:p>
        </p:txBody>
      </p:sp>
      <p:sp>
        <p:nvSpPr>
          <p:cNvPr id="3" name="Footer Placeholder 2"/>
          <p:cNvSpPr>
            <a:spLocks noGrp="1"/>
          </p:cNvSpPr>
          <p:nvPr>
            <p:ph type="ftr" sz="quarter" idx="11"/>
          </p:nvPr>
        </p:nvSpPr>
        <p:spPr>
          <a:xfrm>
            <a:off x="1619672" y="0"/>
            <a:ext cx="6660740" cy="152400"/>
          </a:xfrm>
          <a:prstGeom prst="rect">
            <a:avLst/>
          </a:prstGeom>
        </p:spPr>
        <p:txBody>
          <a:bodyPr/>
          <a:lstStyle>
            <a:lvl1pPr>
              <a:defRPr/>
            </a:lvl1pPr>
          </a:lstStyle>
          <a:p>
            <a:endParaRPr lang="da-DK"/>
          </a:p>
        </p:txBody>
      </p:sp>
      <p:sp>
        <p:nvSpPr>
          <p:cNvPr id="4" name="Slide Number Placeholder 3"/>
          <p:cNvSpPr>
            <a:spLocks noGrp="1"/>
          </p:cNvSpPr>
          <p:nvPr>
            <p:ph type="sldNum" sz="quarter" idx="12"/>
          </p:nvPr>
        </p:nvSpPr>
        <p:spPr/>
        <p:txBody>
          <a:bodyPr/>
          <a:lstStyle>
            <a:lvl1pPr>
              <a:defRPr/>
            </a:lvl1pPr>
          </a:lstStyle>
          <a:p>
            <a:fld id="{27F77152-ABBE-41DA-A982-CA0A10BA369D}" type="slidenum">
              <a:rPr lang="da-DK"/>
              <a:pPr/>
              <a:t>‹nr.›</a:t>
            </a:fld>
            <a:endParaRPr lang="da-DK"/>
          </a:p>
        </p:txBody>
      </p:sp>
    </p:spTree>
    <p:extLst>
      <p:ext uri="{BB962C8B-B14F-4D97-AF65-F5344CB8AC3E}">
        <p14:creationId xmlns:p14="http://schemas.microsoft.com/office/powerpoint/2010/main" val="3026004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verskrift og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endParaRPr lang="da-DK" noProof="0" dirty="0"/>
          </a:p>
        </p:txBody>
      </p:sp>
      <p:sp>
        <p:nvSpPr>
          <p:cNvPr id="3" name="Content Placeholder 2"/>
          <p:cNvSpPr>
            <a:spLocks noGrp="1"/>
          </p:cNvSpPr>
          <p:nvPr>
            <p:ph idx="1"/>
          </p:nvPr>
        </p:nvSpPr>
        <p:spPr>
          <a:xfrm>
            <a:off x="503238" y="1724284"/>
            <a:ext cx="8137525" cy="4537075"/>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Date Placeholder 3"/>
          <p:cNvSpPr>
            <a:spLocks noGrp="1"/>
          </p:cNvSpPr>
          <p:nvPr>
            <p:ph type="dt" sz="half" idx="10"/>
          </p:nvPr>
        </p:nvSpPr>
        <p:spPr/>
        <p:txBody>
          <a:bodyPr/>
          <a:lstStyle>
            <a:lvl1pPr>
              <a:defRPr/>
            </a:lvl1pPr>
          </a:lstStyle>
          <a:p>
            <a:fld id="{E81BCECD-DF0F-4558-8209-8405D1F1D426}" type="datetime2">
              <a:rPr lang="da-DK" noProof="0"/>
              <a:pPr/>
              <a:t>22. november 2023</a:t>
            </a:fld>
            <a:endParaRPr lang="da-DK" noProof="0"/>
          </a:p>
        </p:txBody>
      </p:sp>
      <p:sp>
        <p:nvSpPr>
          <p:cNvPr id="5" name="Footer Placeholder 4"/>
          <p:cNvSpPr>
            <a:spLocks noGrp="1"/>
          </p:cNvSpPr>
          <p:nvPr>
            <p:ph type="ftr" sz="quarter" idx="11"/>
          </p:nvPr>
        </p:nvSpPr>
        <p:spPr>
          <a:xfrm>
            <a:off x="1619672" y="0"/>
            <a:ext cx="6660740" cy="152400"/>
          </a:xfrm>
          <a:prstGeom prst="rect">
            <a:avLst/>
          </a:prstGeom>
        </p:spPr>
        <p:txBody>
          <a:bodyPr/>
          <a:lstStyle>
            <a:lvl1pPr>
              <a:defRPr/>
            </a:lvl1pPr>
          </a:lstStyle>
          <a:p>
            <a:endParaRPr lang="da-DK" noProof="0"/>
          </a:p>
        </p:txBody>
      </p:sp>
      <p:sp>
        <p:nvSpPr>
          <p:cNvPr id="6" name="Slide Number Placeholder 5"/>
          <p:cNvSpPr>
            <a:spLocks noGrp="1"/>
          </p:cNvSpPr>
          <p:nvPr>
            <p:ph type="sldNum" sz="quarter" idx="12"/>
          </p:nvPr>
        </p:nvSpPr>
        <p:spPr/>
        <p:txBody>
          <a:bodyPr/>
          <a:lstStyle>
            <a:lvl1pPr>
              <a:defRPr/>
            </a:lvl1pPr>
          </a:lstStyle>
          <a:p>
            <a:fld id="{63F35900-392D-46F4-8341-366E91CBDAA0}" type="slidenum">
              <a:rPr lang="da-DK" noProof="0"/>
              <a:pPr/>
              <a:t>‹nr.›</a:t>
            </a:fld>
            <a:endParaRPr lang="da-DK" noProof="0"/>
          </a:p>
        </p:txBody>
      </p:sp>
      <p:pic>
        <p:nvPicPr>
          <p:cNvPr id="8" name="Billede 7" descr="Et billede, der indeholder tegning, skitse, Børnekunst, clipart&#10;&#10;Automatisk genereret beskrivelse">
            <a:extLst>
              <a:ext uri="{FF2B5EF4-FFF2-40B4-BE49-F238E27FC236}">
                <a16:creationId xmlns:a16="http://schemas.microsoft.com/office/drawing/2014/main" id="{FBA93475-EB9A-8129-CD56-A4F71E4496F4}"/>
              </a:ext>
            </a:extLst>
          </p:cNvPr>
          <p:cNvPicPr>
            <a:picLocks noChangeAspect="1"/>
          </p:cNvPicPr>
          <p:nvPr userDrawn="1"/>
        </p:nvPicPr>
        <p:blipFill>
          <a:blip r:embed="rId2" cstate="print">
            <a:alphaModFix amt="20000"/>
            <a:extLst>
              <a:ext uri="{28A0092B-C50C-407E-A947-70E740481C1C}">
                <a14:useLocalDpi xmlns:a14="http://schemas.microsoft.com/office/drawing/2010/main" val="0"/>
              </a:ext>
            </a:extLst>
          </a:blip>
          <a:stretch>
            <a:fillRect/>
          </a:stretch>
        </p:blipFill>
        <p:spPr>
          <a:xfrm>
            <a:off x="4399265" y="579513"/>
            <a:ext cx="4280409" cy="5445224"/>
          </a:xfrm>
          <a:prstGeom prst="rect">
            <a:avLst/>
          </a:prstGeom>
        </p:spPr>
      </p:pic>
    </p:spTree>
    <p:extLst>
      <p:ext uri="{BB962C8B-B14F-4D97-AF65-F5344CB8AC3E}">
        <p14:creationId xmlns:p14="http://schemas.microsoft.com/office/powerpoint/2010/main" val="2208594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Overskrift og to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Content Placeholder 2"/>
          <p:cNvSpPr>
            <a:spLocks noGrp="1"/>
          </p:cNvSpPr>
          <p:nvPr>
            <p:ph sz="half" idx="1"/>
          </p:nvPr>
        </p:nvSpPr>
        <p:spPr>
          <a:xfrm>
            <a:off x="503238" y="1700213"/>
            <a:ext cx="3975100" cy="453707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Content Placeholder 3"/>
          <p:cNvSpPr>
            <a:spLocks noGrp="1"/>
          </p:cNvSpPr>
          <p:nvPr>
            <p:ph sz="half" idx="2"/>
          </p:nvPr>
        </p:nvSpPr>
        <p:spPr>
          <a:xfrm>
            <a:off x="4665663" y="1700213"/>
            <a:ext cx="3975100" cy="453707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Date Placeholder 4"/>
          <p:cNvSpPr>
            <a:spLocks noGrp="1"/>
          </p:cNvSpPr>
          <p:nvPr>
            <p:ph type="dt" sz="half" idx="10"/>
          </p:nvPr>
        </p:nvSpPr>
        <p:spPr/>
        <p:txBody>
          <a:bodyPr/>
          <a:lstStyle>
            <a:lvl1pPr>
              <a:defRPr/>
            </a:lvl1pPr>
          </a:lstStyle>
          <a:p>
            <a:fld id="{AE575FBE-562C-41D5-8814-F60D350A2B2D}" type="datetime2">
              <a:rPr lang="da-DK" noProof="0"/>
              <a:pPr/>
              <a:t>22. november 2023</a:t>
            </a:fld>
            <a:endParaRPr lang="da-DK" noProof="0"/>
          </a:p>
        </p:txBody>
      </p:sp>
      <p:sp>
        <p:nvSpPr>
          <p:cNvPr id="6" name="Footer Placeholder 5"/>
          <p:cNvSpPr>
            <a:spLocks noGrp="1"/>
          </p:cNvSpPr>
          <p:nvPr>
            <p:ph type="ftr" sz="quarter" idx="11"/>
          </p:nvPr>
        </p:nvSpPr>
        <p:spPr>
          <a:xfrm>
            <a:off x="1619672" y="0"/>
            <a:ext cx="6660740" cy="152400"/>
          </a:xfrm>
          <a:prstGeom prst="rect">
            <a:avLst/>
          </a:prstGeom>
        </p:spPr>
        <p:txBody>
          <a:bodyPr/>
          <a:lstStyle>
            <a:lvl1pPr>
              <a:defRPr/>
            </a:lvl1pPr>
          </a:lstStyle>
          <a:p>
            <a:endParaRPr lang="da-DK" noProof="0"/>
          </a:p>
        </p:txBody>
      </p:sp>
      <p:sp>
        <p:nvSpPr>
          <p:cNvPr id="7" name="Slide Number Placeholder 6"/>
          <p:cNvSpPr>
            <a:spLocks noGrp="1"/>
          </p:cNvSpPr>
          <p:nvPr>
            <p:ph type="sldNum" sz="quarter" idx="12"/>
          </p:nvPr>
        </p:nvSpPr>
        <p:spPr/>
        <p:txBody>
          <a:bodyPr/>
          <a:lstStyle>
            <a:lvl1pPr>
              <a:defRPr/>
            </a:lvl1pPr>
          </a:lstStyle>
          <a:p>
            <a:fld id="{11CFF931-D198-4569-94B6-C4CEBA5B3359}" type="slidenum">
              <a:rPr lang="da-DK" noProof="0"/>
              <a:pPr/>
              <a:t>‹nr.›</a:t>
            </a:fld>
            <a:endParaRPr lang="da-DK" noProof="0"/>
          </a:p>
        </p:txBody>
      </p:sp>
    </p:spTree>
    <p:extLst>
      <p:ext uri="{BB962C8B-B14F-4D97-AF65-F5344CB8AC3E}">
        <p14:creationId xmlns:p14="http://schemas.microsoft.com/office/powerpoint/2010/main" val="2016164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skrift og tre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Content Placeholder 2"/>
          <p:cNvSpPr>
            <a:spLocks noGrp="1"/>
          </p:cNvSpPr>
          <p:nvPr>
            <p:ph sz="half" idx="1"/>
          </p:nvPr>
        </p:nvSpPr>
        <p:spPr>
          <a:xfrm>
            <a:off x="503238" y="1700213"/>
            <a:ext cx="3975099" cy="453707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Content Placeholder 3"/>
          <p:cNvSpPr>
            <a:spLocks noGrp="1"/>
          </p:cNvSpPr>
          <p:nvPr>
            <p:ph sz="half" idx="2"/>
          </p:nvPr>
        </p:nvSpPr>
        <p:spPr>
          <a:xfrm>
            <a:off x="4665663" y="1700213"/>
            <a:ext cx="3975100" cy="217487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Date Placeholder 4"/>
          <p:cNvSpPr>
            <a:spLocks noGrp="1"/>
          </p:cNvSpPr>
          <p:nvPr>
            <p:ph type="dt" sz="half" idx="10"/>
          </p:nvPr>
        </p:nvSpPr>
        <p:spPr/>
        <p:txBody>
          <a:bodyPr/>
          <a:lstStyle>
            <a:lvl1pPr>
              <a:defRPr/>
            </a:lvl1pPr>
          </a:lstStyle>
          <a:p>
            <a:fld id="{AE575FBE-562C-41D5-8814-F60D350A2B2D}" type="datetime2">
              <a:rPr lang="da-DK" noProof="0"/>
              <a:pPr/>
              <a:t>22. november 2023</a:t>
            </a:fld>
            <a:endParaRPr lang="da-DK" noProof="0"/>
          </a:p>
        </p:txBody>
      </p:sp>
      <p:sp>
        <p:nvSpPr>
          <p:cNvPr id="6" name="Footer Placeholder 5"/>
          <p:cNvSpPr>
            <a:spLocks noGrp="1"/>
          </p:cNvSpPr>
          <p:nvPr>
            <p:ph type="ftr" sz="quarter" idx="11"/>
          </p:nvPr>
        </p:nvSpPr>
        <p:spPr>
          <a:xfrm>
            <a:off x="1619672" y="0"/>
            <a:ext cx="6660740" cy="152400"/>
          </a:xfrm>
          <a:prstGeom prst="rect">
            <a:avLst/>
          </a:prstGeom>
        </p:spPr>
        <p:txBody>
          <a:bodyPr/>
          <a:lstStyle>
            <a:lvl1pPr>
              <a:defRPr/>
            </a:lvl1pPr>
          </a:lstStyle>
          <a:p>
            <a:endParaRPr lang="da-DK" noProof="0"/>
          </a:p>
        </p:txBody>
      </p:sp>
      <p:sp>
        <p:nvSpPr>
          <p:cNvPr id="7" name="Slide Number Placeholder 6"/>
          <p:cNvSpPr>
            <a:spLocks noGrp="1"/>
          </p:cNvSpPr>
          <p:nvPr>
            <p:ph type="sldNum" sz="quarter" idx="12"/>
          </p:nvPr>
        </p:nvSpPr>
        <p:spPr/>
        <p:txBody>
          <a:bodyPr/>
          <a:lstStyle>
            <a:lvl1pPr>
              <a:defRPr/>
            </a:lvl1pPr>
          </a:lstStyle>
          <a:p>
            <a:fld id="{11CFF931-D198-4569-94B6-C4CEBA5B3359}" type="slidenum">
              <a:rPr lang="da-DK" noProof="0"/>
              <a:pPr/>
              <a:t>‹nr.›</a:t>
            </a:fld>
            <a:endParaRPr lang="da-DK" noProof="0"/>
          </a:p>
        </p:txBody>
      </p:sp>
      <p:sp>
        <p:nvSpPr>
          <p:cNvPr id="10" name="Content Placeholder 9"/>
          <p:cNvSpPr>
            <a:spLocks noGrp="1"/>
          </p:cNvSpPr>
          <p:nvPr>
            <p:ph sz="quarter" idx="13"/>
          </p:nvPr>
        </p:nvSpPr>
        <p:spPr>
          <a:xfrm>
            <a:off x="4665662" y="4064000"/>
            <a:ext cx="3975100" cy="2173288"/>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Tree>
    <p:extLst>
      <p:ext uri="{BB962C8B-B14F-4D97-AF65-F5344CB8AC3E}">
        <p14:creationId xmlns:p14="http://schemas.microsoft.com/office/powerpoint/2010/main" val="792061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ternativ tre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Date Placeholder 2"/>
          <p:cNvSpPr>
            <a:spLocks noGrp="1"/>
          </p:cNvSpPr>
          <p:nvPr>
            <p:ph type="dt" sz="half" idx="10"/>
          </p:nvPr>
        </p:nvSpPr>
        <p:spPr/>
        <p:txBody>
          <a:bodyPr/>
          <a:lstStyle/>
          <a:p>
            <a:fld id="{5888027E-75D8-4E45-9E8E-1595773F0041}" type="datetime2">
              <a:rPr lang="da-DK" noProof="0" smtClean="0"/>
              <a:pPr/>
              <a:t>22. november 2023</a:t>
            </a:fld>
            <a:endParaRPr lang="da-DK" noProof="0"/>
          </a:p>
        </p:txBody>
      </p:sp>
      <p:sp>
        <p:nvSpPr>
          <p:cNvPr id="4" name="Footer Placeholder 3"/>
          <p:cNvSpPr>
            <a:spLocks noGrp="1"/>
          </p:cNvSpPr>
          <p:nvPr>
            <p:ph type="ftr" sz="quarter" idx="11"/>
          </p:nvPr>
        </p:nvSpPr>
        <p:spPr>
          <a:xfrm>
            <a:off x="1619672" y="0"/>
            <a:ext cx="6660740" cy="152400"/>
          </a:xfrm>
          <a:prstGeom prst="rect">
            <a:avLst/>
          </a:prstGeom>
        </p:spPr>
        <p:txBody>
          <a:bodyPr/>
          <a:lstStyle/>
          <a:p>
            <a:endParaRPr lang="da-DK" noProof="0"/>
          </a:p>
        </p:txBody>
      </p:sp>
      <p:sp>
        <p:nvSpPr>
          <p:cNvPr id="5" name="Slide Number Placeholder 4"/>
          <p:cNvSpPr>
            <a:spLocks noGrp="1"/>
          </p:cNvSpPr>
          <p:nvPr>
            <p:ph type="sldNum" sz="quarter" idx="12"/>
          </p:nvPr>
        </p:nvSpPr>
        <p:spPr/>
        <p:txBody>
          <a:bodyPr/>
          <a:lstStyle/>
          <a:p>
            <a:fld id="{B6C57A29-F2F5-41C9-9D61-59DDDBBF376E}" type="slidenum">
              <a:rPr lang="da-DK" noProof="0" smtClean="0"/>
              <a:pPr/>
              <a:t>‹nr.›</a:t>
            </a:fld>
            <a:endParaRPr lang="da-DK" noProof="0"/>
          </a:p>
        </p:txBody>
      </p:sp>
      <p:sp>
        <p:nvSpPr>
          <p:cNvPr id="7" name="Content Placeholder 6"/>
          <p:cNvSpPr>
            <a:spLocks noGrp="1"/>
          </p:cNvSpPr>
          <p:nvPr>
            <p:ph sz="quarter" idx="13"/>
          </p:nvPr>
        </p:nvSpPr>
        <p:spPr>
          <a:xfrm>
            <a:off x="503238" y="1700213"/>
            <a:ext cx="3975100" cy="2174875"/>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9" name="Content Placeholder 8"/>
          <p:cNvSpPr>
            <a:spLocks noGrp="1"/>
          </p:cNvSpPr>
          <p:nvPr>
            <p:ph sz="quarter" idx="14"/>
          </p:nvPr>
        </p:nvSpPr>
        <p:spPr>
          <a:xfrm>
            <a:off x="503238" y="4064000"/>
            <a:ext cx="3975099" cy="2173287"/>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11" name="Content Placeholder 10"/>
          <p:cNvSpPr>
            <a:spLocks noGrp="1"/>
          </p:cNvSpPr>
          <p:nvPr>
            <p:ph sz="quarter" idx="15"/>
          </p:nvPr>
        </p:nvSpPr>
        <p:spPr>
          <a:xfrm>
            <a:off x="4665662" y="1700213"/>
            <a:ext cx="3975101" cy="4537075"/>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Tree>
    <p:extLst>
      <p:ext uri="{BB962C8B-B14F-4D97-AF65-F5344CB8AC3E}">
        <p14:creationId xmlns:p14="http://schemas.microsoft.com/office/powerpoint/2010/main" val="3302961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skrift og fire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endParaRPr lang="da-DK" noProof="0" dirty="0"/>
          </a:p>
        </p:txBody>
      </p:sp>
      <p:sp>
        <p:nvSpPr>
          <p:cNvPr id="3" name="Date Placeholder 2"/>
          <p:cNvSpPr>
            <a:spLocks noGrp="1"/>
          </p:cNvSpPr>
          <p:nvPr>
            <p:ph type="dt" sz="half" idx="10"/>
          </p:nvPr>
        </p:nvSpPr>
        <p:spPr/>
        <p:txBody>
          <a:bodyPr/>
          <a:lstStyle/>
          <a:p>
            <a:fld id="{5888027E-75D8-4E45-9E8E-1595773F0041}" type="datetime2">
              <a:rPr lang="da-DK" noProof="0" smtClean="0"/>
              <a:pPr/>
              <a:t>22. november 2023</a:t>
            </a:fld>
            <a:endParaRPr lang="da-DK" noProof="0"/>
          </a:p>
        </p:txBody>
      </p:sp>
      <p:sp>
        <p:nvSpPr>
          <p:cNvPr id="4" name="Footer Placeholder 3"/>
          <p:cNvSpPr>
            <a:spLocks noGrp="1"/>
          </p:cNvSpPr>
          <p:nvPr>
            <p:ph type="ftr" sz="quarter" idx="11"/>
          </p:nvPr>
        </p:nvSpPr>
        <p:spPr>
          <a:xfrm>
            <a:off x="1619672" y="0"/>
            <a:ext cx="6660740" cy="152400"/>
          </a:xfrm>
          <a:prstGeom prst="rect">
            <a:avLst/>
          </a:prstGeom>
        </p:spPr>
        <p:txBody>
          <a:bodyPr/>
          <a:lstStyle/>
          <a:p>
            <a:endParaRPr lang="da-DK" noProof="0"/>
          </a:p>
        </p:txBody>
      </p:sp>
      <p:sp>
        <p:nvSpPr>
          <p:cNvPr id="5" name="Slide Number Placeholder 4"/>
          <p:cNvSpPr>
            <a:spLocks noGrp="1"/>
          </p:cNvSpPr>
          <p:nvPr>
            <p:ph type="sldNum" sz="quarter" idx="12"/>
          </p:nvPr>
        </p:nvSpPr>
        <p:spPr/>
        <p:txBody>
          <a:bodyPr/>
          <a:lstStyle/>
          <a:p>
            <a:fld id="{B6C57A29-F2F5-41C9-9D61-59DDDBBF376E}" type="slidenum">
              <a:rPr lang="da-DK" noProof="0" smtClean="0"/>
              <a:pPr/>
              <a:t>‹nr.›</a:t>
            </a:fld>
            <a:endParaRPr lang="da-DK" noProof="0"/>
          </a:p>
        </p:txBody>
      </p:sp>
      <p:sp>
        <p:nvSpPr>
          <p:cNvPr id="7" name="Content Placeholder 6"/>
          <p:cNvSpPr>
            <a:spLocks noGrp="1"/>
          </p:cNvSpPr>
          <p:nvPr>
            <p:ph sz="quarter" idx="13"/>
          </p:nvPr>
        </p:nvSpPr>
        <p:spPr>
          <a:xfrm>
            <a:off x="503238" y="1700213"/>
            <a:ext cx="3975100" cy="2174875"/>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9" name="Content Placeholder 8"/>
          <p:cNvSpPr>
            <a:spLocks noGrp="1"/>
          </p:cNvSpPr>
          <p:nvPr>
            <p:ph sz="quarter" idx="14"/>
          </p:nvPr>
        </p:nvSpPr>
        <p:spPr>
          <a:xfrm>
            <a:off x="503238" y="4064000"/>
            <a:ext cx="3975099" cy="2173288"/>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11" name="Content Placeholder 10"/>
          <p:cNvSpPr>
            <a:spLocks noGrp="1"/>
          </p:cNvSpPr>
          <p:nvPr>
            <p:ph sz="quarter" idx="15"/>
          </p:nvPr>
        </p:nvSpPr>
        <p:spPr>
          <a:xfrm>
            <a:off x="4665662" y="1700213"/>
            <a:ext cx="3975101" cy="2174875"/>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8" name="Content Placeholder 7"/>
          <p:cNvSpPr>
            <a:spLocks noGrp="1"/>
          </p:cNvSpPr>
          <p:nvPr>
            <p:ph sz="quarter" idx="16"/>
          </p:nvPr>
        </p:nvSpPr>
        <p:spPr>
          <a:xfrm>
            <a:off x="4665662" y="4064000"/>
            <a:ext cx="3975101" cy="2173288"/>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Tree>
    <p:extLst>
      <p:ext uri="{BB962C8B-B14F-4D97-AF65-F5344CB8AC3E}">
        <p14:creationId xmlns:p14="http://schemas.microsoft.com/office/powerpoint/2010/main" val="2368432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ort billed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304800"/>
            <a:ext cx="9144000" cy="5220816"/>
          </a:xfrm>
          <a:solidFill>
            <a:schemeClr val="bg1"/>
          </a:solidFill>
        </p:spPr>
        <p:txBody>
          <a:bodyPr tIns="684000" anchor="ctr" anchorCtr="0"/>
          <a:lstStyle>
            <a:lvl1pPr marL="0" indent="0" algn="ctr">
              <a:buNone/>
              <a:defRPr sz="1800"/>
            </a:lvl1pPr>
          </a:lstStyle>
          <a:p>
            <a:r>
              <a:rPr lang="da-DK" noProof="0"/>
              <a:t>Klik på ikonet for at tilføje et billede</a:t>
            </a:r>
            <a:endParaRPr lang="da-DK" noProof="0" dirty="0"/>
          </a:p>
        </p:txBody>
      </p:sp>
      <p:sp>
        <p:nvSpPr>
          <p:cNvPr id="3" name="Date Placeholder 2"/>
          <p:cNvSpPr>
            <a:spLocks noGrp="1"/>
          </p:cNvSpPr>
          <p:nvPr>
            <p:ph type="dt" sz="half" idx="10"/>
          </p:nvPr>
        </p:nvSpPr>
        <p:spPr/>
        <p:txBody>
          <a:bodyPr/>
          <a:lstStyle/>
          <a:p>
            <a:fld id="{5888027E-75D8-4E45-9E8E-1595773F0041}" type="datetime2">
              <a:rPr lang="da-DK" noProof="0" smtClean="0"/>
              <a:pPr/>
              <a:t>22. november 2023</a:t>
            </a:fld>
            <a:endParaRPr lang="da-DK" noProof="0"/>
          </a:p>
        </p:txBody>
      </p:sp>
      <p:sp>
        <p:nvSpPr>
          <p:cNvPr id="4" name="Footer Placeholder 3"/>
          <p:cNvSpPr>
            <a:spLocks noGrp="1"/>
          </p:cNvSpPr>
          <p:nvPr>
            <p:ph type="ftr" sz="quarter" idx="11"/>
          </p:nvPr>
        </p:nvSpPr>
        <p:spPr>
          <a:xfrm>
            <a:off x="1619672" y="0"/>
            <a:ext cx="6660740" cy="152400"/>
          </a:xfrm>
          <a:prstGeom prst="rect">
            <a:avLst/>
          </a:prstGeom>
        </p:spPr>
        <p:txBody>
          <a:bodyPr/>
          <a:lstStyle/>
          <a:p>
            <a:endParaRPr lang="da-DK" noProof="0"/>
          </a:p>
        </p:txBody>
      </p:sp>
      <p:sp>
        <p:nvSpPr>
          <p:cNvPr id="5" name="Slide Number Placeholder 4"/>
          <p:cNvSpPr>
            <a:spLocks noGrp="1"/>
          </p:cNvSpPr>
          <p:nvPr>
            <p:ph type="sldNum" sz="quarter" idx="12"/>
          </p:nvPr>
        </p:nvSpPr>
        <p:spPr/>
        <p:txBody>
          <a:bodyPr/>
          <a:lstStyle/>
          <a:p>
            <a:fld id="{B6C57A29-F2F5-41C9-9D61-59DDDBBF376E}" type="slidenum">
              <a:rPr lang="da-DK" noProof="0" smtClean="0"/>
              <a:pPr/>
              <a:t>‹nr.›</a:t>
            </a:fld>
            <a:endParaRPr lang="da-DK" noProof="0"/>
          </a:p>
        </p:txBody>
      </p:sp>
    </p:spTree>
    <p:extLst>
      <p:ext uri="{BB962C8B-B14F-4D97-AF65-F5344CB8AC3E}">
        <p14:creationId xmlns:p14="http://schemas.microsoft.com/office/powerpoint/2010/main" val="149104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k for at redigere titeltypografien i masteren</a:t>
            </a:r>
          </a:p>
        </p:txBody>
      </p:sp>
      <p:sp>
        <p:nvSpPr>
          <p:cNvPr id="3" name="Date Placeholder 2"/>
          <p:cNvSpPr>
            <a:spLocks noGrp="1"/>
          </p:cNvSpPr>
          <p:nvPr>
            <p:ph type="dt" sz="half" idx="10"/>
          </p:nvPr>
        </p:nvSpPr>
        <p:spPr/>
        <p:txBody>
          <a:bodyPr/>
          <a:lstStyle/>
          <a:p>
            <a:fld id="{5888027E-75D8-4E45-9E8E-1595773F0041}" type="datetime2">
              <a:rPr lang="da-DK" noProof="0" smtClean="0"/>
              <a:pPr/>
              <a:t>22. november 2023</a:t>
            </a:fld>
            <a:endParaRPr lang="da-DK" noProof="0"/>
          </a:p>
        </p:txBody>
      </p:sp>
      <p:sp>
        <p:nvSpPr>
          <p:cNvPr id="4" name="Footer Placeholder 3"/>
          <p:cNvSpPr>
            <a:spLocks noGrp="1"/>
          </p:cNvSpPr>
          <p:nvPr>
            <p:ph type="ftr" sz="quarter" idx="11"/>
          </p:nvPr>
        </p:nvSpPr>
        <p:spPr>
          <a:xfrm>
            <a:off x="1619672" y="0"/>
            <a:ext cx="6660740" cy="152400"/>
          </a:xfrm>
          <a:prstGeom prst="rect">
            <a:avLst/>
          </a:prstGeom>
        </p:spPr>
        <p:txBody>
          <a:bodyPr/>
          <a:lstStyle/>
          <a:p>
            <a:endParaRPr lang="da-DK" noProof="0"/>
          </a:p>
        </p:txBody>
      </p:sp>
      <p:sp>
        <p:nvSpPr>
          <p:cNvPr id="5" name="Slide Number Placeholder 4"/>
          <p:cNvSpPr>
            <a:spLocks noGrp="1"/>
          </p:cNvSpPr>
          <p:nvPr>
            <p:ph type="sldNum" sz="quarter" idx="12"/>
          </p:nvPr>
        </p:nvSpPr>
        <p:spPr/>
        <p:txBody>
          <a:bodyPr/>
          <a:lstStyle/>
          <a:p>
            <a:fld id="{B6C57A29-F2F5-41C9-9D61-59DDDBBF376E}" type="slidenum">
              <a:rPr lang="da-DK" noProof="0" smtClean="0"/>
              <a:pPr/>
              <a:t>‹nr.›</a:t>
            </a:fld>
            <a:endParaRPr lang="da-DK" noProof="0"/>
          </a:p>
        </p:txBody>
      </p:sp>
      <p:sp>
        <p:nvSpPr>
          <p:cNvPr id="7" name="Text Placeholder 6"/>
          <p:cNvSpPr>
            <a:spLocks noGrp="1"/>
          </p:cNvSpPr>
          <p:nvPr>
            <p:ph type="body" sz="quarter" idx="13"/>
          </p:nvPr>
        </p:nvSpPr>
        <p:spPr>
          <a:xfrm>
            <a:off x="503238" y="1700214"/>
            <a:ext cx="3975100" cy="4537074"/>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9" name="Picture Placeholder 8"/>
          <p:cNvSpPr>
            <a:spLocks noGrp="1"/>
          </p:cNvSpPr>
          <p:nvPr>
            <p:ph type="pic" sz="quarter" idx="14"/>
          </p:nvPr>
        </p:nvSpPr>
        <p:spPr>
          <a:xfrm>
            <a:off x="4665662" y="1700214"/>
            <a:ext cx="3975101" cy="3961034"/>
          </a:xfrm>
          <a:solidFill>
            <a:schemeClr val="bg1"/>
          </a:solidFill>
        </p:spPr>
        <p:txBody>
          <a:bodyPr tIns="684000" anchor="ctr" anchorCtr="0"/>
          <a:lstStyle>
            <a:lvl1pPr marL="0" indent="0" algn="ctr">
              <a:buNone/>
              <a:defRPr sz="1800"/>
            </a:lvl1pPr>
          </a:lstStyle>
          <a:p>
            <a:r>
              <a:rPr lang="da-DK" noProof="0"/>
              <a:t>Klik på ikonet for at tilføje et billede</a:t>
            </a:r>
            <a:endParaRPr lang="da-DK" noProof="0" dirty="0"/>
          </a:p>
        </p:txBody>
      </p:sp>
    </p:spTree>
    <p:extLst>
      <p:ext uri="{BB962C8B-B14F-4D97-AF65-F5344CB8AC3E}">
        <p14:creationId xmlns:p14="http://schemas.microsoft.com/office/powerpoint/2010/main" val="168001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lede og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endParaRPr lang="da-DK" noProof="0" dirty="0"/>
          </a:p>
        </p:txBody>
      </p:sp>
      <p:sp>
        <p:nvSpPr>
          <p:cNvPr id="3" name="Date Placeholder 2"/>
          <p:cNvSpPr>
            <a:spLocks noGrp="1"/>
          </p:cNvSpPr>
          <p:nvPr>
            <p:ph type="dt" sz="half" idx="10"/>
          </p:nvPr>
        </p:nvSpPr>
        <p:spPr/>
        <p:txBody>
          <a:bodyPr/>
          <a:lstStyle/>
          <a:p>
            <a:fld id="{5888027E-75D8-4E45-9E8E-1595773F0041}" type="datetime2">
              <a:rPr lang="da-DK" noProof="0" smtClean="0"/>
              <a:pPr/>
              <a:t>22. november 2023</a:t>
            </a:fld>
            <a:endParaRPr lang="da-DK" noProof="0"/>
          </a:p>
        </p:txBody>
      </p:sp>
      <p:sp>
        <p:nvSpPr>
          <p:cNvPr id="4" name="Footer Placeholder 3"/>
          <p:cNvSpPr>
            <a:spLocks noGrp="1"/>
          </p:cNvSpPr>
          <p:nvPr>
            <p:ph type="ftr" sz="quarter" idx="11"/>
          </p:nvPr>
        </p:nvSpPr>
        <p:spPr>
          <a:xfrm>
            <a:off x="1619672" y="0"/>
            <a:ext cx="6660740" cy="152400"/>
          </a:xfrm>
          <a:prstGeom prst="rect">
            <a:avLst/>
          </a:prstGeom>
        </p:spPr>
        <p:txBody>
          <a:bodyPr/>
          <a:lstStyle/>
          <a:p>
            <a:endParaRPr lang="da-DK" noProof="0"/>
          </a:p>
        </p:txBody>
      </p:sp>
      <p:sp>
        <p:nvSpPr>
          <p:cNvPr id="5" name="Slide Number Placeholder 4"/>
          <p:cNvSpPr>
            <a:spLocks noGrp="1"/>
          </p:cNvSpPr>
          <p:nvPr>
            <p:ph type="sldNum" sz="quarter" idx="12"/>
          </p:nvPr>
        </p:nvSpPr>
        <p:spPr/>
        <p:txBody>
          <a:bodyPr/>
          <a:lstStyle/>
          <a:p>
            <a:fld id="{B6C57A29-F2F5-41C9-9D61-59DDDBBF376E}" type="slidenum">
              <a:rPr lang="da-DK" noProof="0" smtClean="0"/>
              <a:pPr/>
              <a:t>‹nr.›</a:t>
            </a:fld>
            <a:endParaRPr lang="da-DK" noProof="0"/>
          </a:p>
        </p:txBody>
      </p:sp>
      <p:sp>
        <p:nvSpPr>
          <p:cNvPr id="7" name="Picture Placeholder 6"/>
          <p:cNvSpPr>
            <a:spLocks noGrp="1"/>
          </p:cNvSpPr>
          <p:nvPr>
            <p:ph type="pic" sz="quarter" idx="13"/>
          </p:nvPr>
        </p:nvSpPr>
        <p:spPr>
          <a:xfrm>
            <a:off x="503238" y="1700214"/>
            <a:ext cx="3975100" cy="3745010"/>
          </a:xfrm>
          <a:solidFill>
            <a:schemeClr val="bg1"/>
          </a:solidFill>
        </p:spPr>
        <p:txBody>
          <a:bodyPr tIns="684000" anchor="ctr" anchorCtr="0"/>
          <a:lstStyle>
            <a:lvl1pPr marL="0" indent="0" algn="ctr">
              <a:buNone/>
              <a:defRPr sz="1800"/>
            </a:lvl1pPr>
          </a:lstStyle>
          <a:p>
            <a:r>
              <a:rPr lang="da-DK" noProof="0"/>
              <a:t>Klik på ikonet for at tilføje et billede</a:t>
            </a:r>
            <a:endParaRPr lang="da-DK" noProof="0" dirty="0"/>
          </a:p>
        </p:txBody>
      </p:sp>
      <p:sp>
        <p:nvSpPr>
          <p:cNvPr id="9" name="Text Placeholder 8"/>
          <p:cNvSpPr>
            <a:spLocks noGrp="1"/>
          </p:cNvSpPr>
          <p:nvPr>
            <p:ph type="body" sz="quarter" idx="14"/>
          </p:nvPr>
        </p:nvSpPr>
        <p:spPr>
          <a:xfrm>
            <a:off x="4665662" y="1700214"/>
            <a:ext cx="3975101" cy="3889026"/>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Tree>
    <p:extLst>
      <p:ext uri="{BB962C8B-B14F-4D97-AF65-F5344CB8AC3E}">
        <p14:creationId xmlns:p14="http://schemas.microsoft.com/office/powerpoint/2010/main" val="4037192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ktangel 11"/>
          <p:cNvSpPr/>
          <p:nvPr userDrawn="1"/>
        </p:nvSpPr>
        <p:spPr>
          <a:xfrm>
            <a:off x="0" y="5102"/>
            <a:ext cx="9144000" cy="15240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sp>
        <p:nvSpPr>
          <p:cNvPr id="1026" name="Rectangle 2"/>
          <p:cNvSpPr>
            <a:spLocks noGrp="1" noChangeArrowheads="1"/>
          </p:cNvSpPr>
          <p:nvPr>
            <p:ph type="title"/>
          </p:nvPr>
        </p:nvSpPr>
        <p:spPr bwMode="auto">
          <a:xfrm>
            <a:off x="464326" y="584201"/>
            <a:ext cx="8176437" cy="111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dirty="0"/>
              <a:t>Klik for at redigere titeltypografien i masteren</a:t>
            </a:r>
          </a:p>
        </p:txBody>
      </p:sp>
      <p:sp>
        <p:nvSpPr>
          <p:cNvPr id="1027" name="Rectangle 3"/>
          <p:cNvSpPr>
            <a:spLocks noGrp="1" noChangeArrowheads="1"/>
          </p:cNvSpPr>
          <p:nvPr>
            <p:ph type="body" idx="1"/>
          </p:nvPr>
        </p:nvSpPr>
        <p:spPr bwMode="auto">
          <a:xfrm>
            <a:off x="503238" y="1700213"/>
            <a:ext cx="8137525"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28" name="Rectangle 4"/>
          <p:cNvSpPr>
            <a:spLocks noGrp="1" noChangeArrowheads="1"/>
          </p:cNvSpPr>
          <p:nvPr>
            <p:ph type="dt" sz="half" idx="2"/>
          </p:nvPr>
        </p:nvSpPr>
        <p:spPr bwMode="auto">
          <a:xfrm>
            <a:off x="503238" y="0"/>
            <a:ext cx="111956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700" cap="none" baseline="0">
                <a:solidFill>
                  <a:schemeClr val="bg1"/>
                </a:solidFill>
                <a:latin typeface="+mj-lt"/>
              </a:defRPr>
            </a:lvl1pPr>
          </a:lstStyle>
          <a:p>
            <a:fld id="{5888027E-75D8-4E45-9E8E-1595773F0041}" type="datetime2">
              <a:rPr lang="da-DK" smtClean="0"/>
              <a:pPr/>
              <a:t>22. november 2023</a:t>
            </a:fld>
            <a:endParaRPr lang="da-DK" dirty="0"/>
          </a:p>
        </p:txBody>
      </p:sp>
      <p:sp>
        <p:nvSpPr>
          <p:cNvPr id="1030" name="Rectangle 6"/>
          <p:cNvSpPr>
            <a:spLocks noGrp="1" noChangeArrowheads="1"/>
          </p:cNvSpPr>
          <p:nvPr>
            <p:ph type="sldNum" sz="quarter" idx="4"/>
          </p:nvPr>
        </p:nvSpPr>
        <p:spPr bwMode="auto">
          <a:xfrm>
            <a:off x="8321579" y="0"/>
            <a:ext cx="311766"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a:defRPr sz="700">
                <a:solidFill>
                  <a:schemeClr val="bg1"/>
                </a:solidFill>
                <a:latin typeface="+mj-lt"/>
              </a:defRPr>
            </a:lvl1pPr>
          </a:lstStyle>
          <a:p>
            <a:fld id="{B6C57A29-F2F5-41C9-9D61-59DDDBBF376E}" type="slidenum">
              <a:rPr lang="da-DK" smtClean="0"/>
              <a:pPr/>
              <a:t>‹nr.›</a:t>
            </a:fld>
            <a:endParaRPr lang="da-DK" dirty="0"/>
          </a:p>
        </p:txBody>
      </p:sp>
      <p:sp>
        <p:nvSpPr>
          <p:cNvPr id="2" name="Pladsholder til sidefod 1">
            <a:extLst>
              <a:ext uri="{FF2B5EF4-FFF2-40B4-BE49-F238E27FC236}">
                <a16:creationId xmlns:a16="http://schemas.microsoft.com/office/drawing/2014/main" id="{C8B9A421-8EB5-6E56-BB66-AA46245894F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dirty="0"/>
          </a:p>
        </p:txBody>
      </p:sp>
      <p:pic>
        <p:nvPicPr>
          <p:cNvPr id="4" name="Billede 3">
            <a:extLst>
              <a:ext uri="{FF2B5EF4-FFF2-40B4-BE49-F238E27FC236}">
                <a16:creationId xmlns:a16="http://schemas.microsoft.com/office/drawing/2014/main" id="{502E9491-2522-59DC-9C2A-9935FD1FC704}"/>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04056" y="5677001"/>
            <a:ext cx="6876256" cy="1044474"/>
          </a:xfrm>
          <a:prstGeom prst="rect">
            <a:avLst/>
          </a:prstGeom>
        </p:spPr>
      </p:pic>
      <p:pic>
        <p:nvPicPr>
          <p:cNvPr id="6" name="Billede 5" descr="Et billede, der indeholder Font/skrifttype, Grafik, logo, symbol&#10;&#10;Automatisk genereret beskrivelse">
            <a:extLst>
              <a:ext uri="{FF2B5EF4-FFF2-40B4-BE49-F238E27FC236}">
                <a16:creationId xmlns:a16="http://schemas.microsoft.com/office/drawing/2014/main" id="{8ED4123D-C67F-7CF2-B18B-AB2D43D16774}"/>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299892" y="6356350"/>
            <a:ext cx="1880620" cy="28651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781" r:id="rId4"/>
    <p:sldLayoutId id="2147483782" r:id="rId5"/>
    <p:sldLayoutId id="2147483783" r:id="rId6"/>
    <p:sldLayoutId id="2147483784" r:id="rId7"/>
    <p:sldLayoutId id="2147483785" r:id="rId8"/>
    <p:sldLayoutId id="2147483786" r:id="rId9"/>
    <p:sldLayoutId id="2147483780" r:id="rId10"/>
    <p:sldLayoutId id="2147483787" r:id="rId11"/>
    <p:sldLayoutId id="2147483664" r:id="rId12"/>
    <p:sldLayoutId id="2147483665" r:id="rId13"/>
  </p:sldLayoutIdLst>
  <p:txStyles>
    <p:titleStyle>
      <a:lvl1pPr algn="l" rtl="0" eaLnBrk="1" fontAlgn="base" hangingPunct="1">
        <a:lnSpc>
          <a:spcPct val="83000"/>
        </a:lnSpc>
        <a:spcBef>
          <a:spcPct val="0"/>
        </a:spcBef>
        <a:spcAft>
          <a:spcPct val="0"/>
        </a:spcAft>
        <a:defRPr sz="3600">
          <a:solidFill>
            <a:srgbClr val="7F7F7F"/>
          </a:solidFill>
          <a:latin typeface="+mj-lt"/>
          <a:ea typeface="+mj-ea"/>
          <a:cs typeface="+mj-cs"/>
        </a:defRPr>
      </a:lvl1pPr>
      <a:lvl2pPr algn="l" rtl="0" eaLnBrk="1" fontAlgn="base" hangingPunct="1">
        <a:spcBef>
          <a:spcPct val="0"/>
        </a:spcBef>
        <a:spcAft>
          <a:spcPct val="0"/>
        </a:spcAft>
        <a:defRPr sz="2800">
          <a:solidFill>
            <a:srgbClr val="214DA2"/>
          </a:solidFill>
          <a:latin typeface="Arial Unicode MS" pitchFamily="34" charset="-128"/>
        </a:defRPr>
      </a:lvl2pPr>
      <a:lvl3pPr algn="l" rtl="0" eaLnBrk="1" fontAlgn="base" hangingPunct="1">
        <a:spcBef>
          <a:spcPct val="0"/>
        </a:spcBef>
        <a:spcAft>
          <a:spcPct val="0"/>
        </a:spcAft>
        <a:defRPr sz="2800">
          <a:solidFill>
            <a:srgbClr val="214DA2"/>
          </a:solidFill>
          <a:latin typeface="Arial Unicode MS" pitchFamily="34" charset="-128"/>
        </a:defRPr>
      </a:lvl3pPr>
      <a:lvl4pPr algn="l" rtl="0" eaLnBrk="1" fontAlgn="base" hangingPunct="1">
        <a:spcBef>
          <a:spcPct val="0"/>
        </a:spcBef>
        <a:spcAft>
          <a:spcPct val="0"/>
        </a:spcAft>
        <a:defRPr sz="2800">
          <a:solidFill>
            <a:srgbClr val="214DA2"/>
          </a:solidFill>
          <a:latin typeface="Arial Unicode MS" pitchFamily="34" charset="-128"/>
        </a:defRPr>
      </a:lvl4pPr>
      <a:lvl5pPr algn="l" rtl="0" eaLnBrk="1" fontAlgn="base" hangingPunct="1">
        <a:spcBef>
          <a:spcPct val="0"/>
        </a:spcBef>
        <a:spcAft>
          <a:spcPct val="0"/>
        </a:spcAft>
        <a:defRPr sz="2800">
          <a:solidFill>
            <a:srgbClr val="214DA2"/>
          </a:solidFill>
          <a:latin typeface="Arial Unicode MS" pitchFamily="34" charset="-128"/>
        </a:defRPr>
      </a:lvl5pPr>
      <a:lvl6pPr marL="457200" algn="l" rtl="0" eaLnBrk="1" fontAlgn="base" hangingPunct="1">
        <a:spcBef>
          <a:spcPct val="0"/>
        </a:spcBef>
        <a:spcAft>
          <a:spcPct val="0"/>
        </a:spcAft>
        <a:defRPr sz="2800">
          <a:solidFill>
            <a:srgbClr val="214DA2"/>
          </a:solidFill>
          <a:latin typeface="Arial Unicode MS" pitchFamily="34" charset="-128"/>
        </a:defRPr>
      </a:lvl6pPr>
      <a:lvl7pPr marL="914400" algn="l" rtl="0" eaLnBrk="1" fontAlgn="base" hangingPunct="1">
        <a:spcBef>
          <a:spcPct val="0"/>
        </a:spcBef>
        <a:spcAft>
          <a:spcPct val="0"/>
        </a:spcAft>
        <a:defRPr sz="2800">
          <a:solidFill>
            <a:srgbClr val="214DA2"/>
          </a:solidFill>
          <a:latin typeface="Arial Unicode MS" pitchFamily="34" charset="-128"/>
        </a:defRPr>
      </a:lvl7pPr>
      <a:lvl8pPr marL="1371600" algn="l" rtl="0" eaLnBrk="1" fontAlgn="base" hangingPunct="1">
        <a:spcBef>
          <a:spcPct val="0"/>
        </a:spcBef>
        <a:spcAft>
          <a:spcPct val="0"/>
        </a:spcAft>
        <a:defRPr sz="2800">
          <a:solidFill>
            <a:srgbClr val="214DA2"/>
          </a:solidFill>
          <a:latin typeface="Arial Unicode MS" pitchFamily="34" charset="-128"/>
        </a:defRPr>
      </a:lvl8pPr>
      <a:lvl9pPr marL="1828800" algn="l" rtl="0" eaLnBrk="1" fontAlgn="base" hangingPunct="1">
        <a:spcBef>
          <a:spcPct val="0"/>
        </a:spcBef>
        <a:spcAft>
          <a:spcPct val="0"/>
        </a:spcAft>
        <a:defRPr sz="2800">
          <a:solidFill>
            <a:srgbClr val="214DA2"/>
          </a:solidFill>
          <a:latin typeface="Arial Unicode MS" pitchFamily="34" charset="-128"/>
        </a:defRPr>
      </a:lvl9pPr>
    </p:titleStyle>
    <p:bodyStyle>
      <a:lvl1pPr marL="324000" indent="-324000" algn="l" rtl="0" eaLnBrk="1" fontAlgn="base" hangingPunct="1">
        <a:spcBef>
          <a:spcPct val="20000"/>
        </a:spcBef>
        <a:spcAft>
          <a:spcPct val="0"/>
        </a:spcAft>
        <a:buChar char="•"/>
        <a:defRPr sz="2000" i="1">
          <a:solidFill>
            <a:schemeClr val="tx1"/>
          </a:solidFill>
          <a:latin typeface="+mn-lt"/>
          <a:ea typeface="+mn-ea"/>
          <a:cs typeface="+mn-cs"/>
        </a:defRPr>
      </a:lvl1pPr>
      <a:lvl2pPr marL="640800" indent="-284400" algn="l" rtl="0" eaLnBrk="1" fontAlgn="base" hangingPunct="1">
        <a:spcBef>
          <a:spcPct val="20000"/>
        </a:spcBef>
        <a:spcAft>
          <a:spcPct val="0"/>
        </a:spcAft>
        <a:buChar char="–"/>
        <a:defRPr sz="1800" i="1">
          <a:solidFill>
            <a:schemeClr val="tx1"/>
          </a:solidFill>
          <a:latin typeface="+mn-lt"/>
        </a:defRPr>
      </a:lvl2pPr>
      <a:lvl3pPr marL="871200" indent="-228600" algn="l" rtl="0" eaLnBrk="1" fontAlgn="base" hangingPunct="1">
        <a:spcBef>
          <a:spcPct val="20000"/>
        </a:spcBef>
        <a:spcAft>
          <a:spcPct val="0"/>
        </a:spcAft>
        <a:buChar char="•"/>
        <a:defRPr sz="1600" i="1">
          <a:solidFill>
            <a:schemeClr val="tx1"/>
          </a:solidFill>
          <a:latin typeface="+mn-lt"/>
        </a:defRPr>
      </a:lvl3pPr>
      <a:lvl4pPr marL="1126800" indent="-228600" algn="l" rtl="0" eaLnBrk="1" fontAlgn="base" hangingPunct="1">
        <a:spcBef>
          <a:spcPct val="20000"/>
        </a:spcBef>
        <a:spcAft>
          <a:spcPct val="0"/>
        </a:spcAft>
        <a:buChar char="–"/>
        <a:defRPr sz="1400" i="1">
          <a:solidFill>
            <a:schemeClr val="tx1"/>
          </a:solidFill>
          <a:latin typeface="+mn-lt"/>
        </a:defRPr>
      </a:lvl4pPr>
      <a:lvl5pPr marL="1357200" indent="-228600" algn="l" rtl="0" eaLnBrk="1" fontAlgn="base" hangingPunct="1">
        <a:spcBef>
          <a:spcPct val="20000"/>
        </a:spcBef>
        <a:spcAft>
          <a:spcPct val="0"/>
        </a:spcAft>
        <a:buChar char="•"/>
        <a:defRPr sz="1200" i="1">
          <a:solidFill>
            <a:schemeClr val="tx1"/>
          </a:solidFill>
          <a:latin typeface="+mn-lt"/>
        </a:defRPr>
      </a:lvl5pPr>
      <a:lvl6pPr marL="1357200" indent="-228600" algn="l" rtl="0" eaLnBrk="1" fontAlgn="base" hangingPunct="1">
        <a:spcBef>
          <a:spcPct val="20000"/>
        </a:spcBef>
        <a:spcAft>
          <a:spcPct val="0"/>
        </a:spcAft>
        <a:buChar char="•"/>
        <a:defRPr sz="1200" i="1">
          <a:solidFill>
            <a:schemeClr val="tx1"/>
          </a:solidFill>
          <a:latin typeface="+mn-lt"/>
        </a:defRPr>
      </a:lvl6pPr>
      <a:lvl7pPr marL="1357200" indent="-228600" algn="l" rtl="0" eaLnBrk="1" fontAlgn="base" hangingPunct="1">
        <a:spcBef>
          <a:spcPct val="20000"/>
        </a:spcBef>
        <a:spcAft>
          <a:spcPct val="0"/>
        </a:spcAft>
        <a:buChar char="•"/>
        <a:defRPr sz="1200" i="1">
          <a:solidFill>
            <a:schemeClr val="tx1"/>
          </a:solidFill>
          <a:latin typeface="+mn-lt"/>
        </a:defRPr>
      </a:lvl7pPr>
      <a:lvl8pPr marL="1357200" indent="-228600" algn="l" rtl="0" eaLnBrk="1" fontAlgn="base" hangingPunct="1">
        <a:spcBef>
          <a:spcPct val="20000"/>
        </a:spcBef>
        <a:spcAft>
          <a:spcPct val="0"/>
        </a:spcAft>
        <a:buChar char="•"/>
        <a:defRPr sz="1200" i="1">
          <a:solidFill>
            <a:schemeClr val="tx1"/>
          </a:solidFill>
          <a:latin typeface="+mn-lt"/>
        </a:defRPr>
      </a:lvl8pPr>
      <a:lvl9pPr marL="1357200" indent="-228600" algn="l" rtl="0" eaLnBrk="1" fontAlgn="base" hangingPunct="1">
        <a:spcBef>
          <a:spcPct val="20000"/>
        </a:spcBef>
        <a:spcAft>
          <a:spcPct val="0"/>
        </a:spcAft>
        <a:buChar char="•"/>
        <a:defRPr sz="12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medarbejdersiden.albertslund.dk/vaerktoejer/oekonomi/projektstyrin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gaeldst.dk/fordringshaver/individuelle-aftaler/kommuner"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b-NO" dirty="0"/>
              <a:t>Økonomi-ERFA 2023</a:t>
            </a:r>
          </a:p>
        </p:txBody>
      </p:sp>
      <p:sp>
        <p:nvSpPr>
          <p:cNvPr id="3" name="Undertitel 2"/>
          <p:cNvSpPr>
            <a:spLocks noGrp="1"/>
          </p:cNvSpPr>
          <p:nvPr>
            <p:ph type="subTitle" idx="1"/>
          </p:nvPr>
        </p:nvSpPr>
        <p:spPr/>
        <p:txBody>
          <a:bodyPr/>
          <a:lstStyle/>
          <a:p>
            <a:r>
              <a:rPr lang="nb-NO" dirty="0"/>
              <a:t>Primært fokus på Regnskab 2023</a:t>
            </a:r>
          </a:p>
          <a:p>
            <a:endParaRPr lang="nb-NO"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FE7224-CBA9-C2BF-DE46-2B522989ACD4}"/>
              </a:ext>
            </a:extLst>
          </p:cNvPr>
          <p:cNvSpPr>
            <a:spLocks noGrp="1"/>
          </p:cNvSpPr>
          <p:nvPr>
            <p:ph type="title"/>
          </p:nvPr>
        </p:nvSpPr>
        <p:spPr/>
        <p:txBody>
          <a:bodyPr/>
          <a:lstStyle/>
          <a:p>
            <a:r>
              <a:rPr lang="da-DK" dirty="0"/>
              <a:t>Økonomi ERFA 2023</a:t>
            </a:r>
            <a:br>
              <a:rPr lang="da-DK" dirty="0"/>
            </a:br>
            <a:r>
              <a:rPr lang="da-DK" sz="1600" i="1" dirty="0"/>
              <a:t>-Eksempler på omposteringer</a:t>
            </a:r>
            <a:endParaRPr lang="da-DK" sz="1600" dirty="0"/>
          </a:p>
        </p:txBody>
      </p:sp>
      <p:sp>
        <p:nvSpPr>
          <p:cNvPr id="3" name="Pladsholder til indhold 2">
            <a:extLst>
              <a:ext uri="{FF2B5EF4-FFF2-40B4-BE49-F238E27FC236}">
                <a16:creationId xmlns:a16="http://schemas.microsoft.com/office/drawing/2014/main" id="{5DED701E-048A-34C8-7F34-73AD9BBEEE52}"/>
              </a:ext>
            </a:extLst>
          </p:cNvPr>
          <p:cNvSpPr>
            <a:spLocks noGrp="1"/>
          </p:cNvSpPr>
          <p:nvPr>
            <p:ph idx="1"/>
          </p:nvPr>
        </p:nvSpPr>
        <p:spPr/>
        <p:txBody>
          <a:bodyPr/>
          <a:lstStyle/>
          <a:p>
            <a:pPr marL="0" indent="0">
              <a:buNone/>
            </a:pPr>
            <a:r>
              <a:rPr lang="da-DK" sz="1200" dirty="0"/>
              <a:t>Udgift der er bogført i jan 2024 (R2024), men som skulle have været bogført i R2023. </a:t>
            </a:r>
          </a:p>
          <a:p>
            <a:pPr marL="0" indent="0">
              <a:buNone/>
            </a:pPr>
            <a:r>
              <a:rPr lang="da-DK" sz="1200" dirty="0"/>
              <a:t>2 bilag: </a:t>
            </a:r>
            <a:r>
              <a:rPr lang="da-DK" sz="1200" u="sng" dirty="0">
                <a:ea typeface="+mj-lt"/>
                <a:cs typeface="+mj-lt"/>
              </a:rPr>
              <a:t>Ét</a:t>
            </a:r>
            <a:r>
              <a:rPr lang="da-DK" sz="1200" dirty="0">
                <a:ea typeface="+mj-lt"/>
                <a:cs typeface="+mj-lt"/>
              </a:rPr>
              <a:t> der omposterer i 2024 og </a:t>
            </a:r>
            <a:r>
              <a:rPr lang="da-DK" sz="1200" u="sng" dirty="0">
                <a:ea typeface="+mj-lt"/>
                <a:cs typeface="+mj-lt"/>
              </a:rPr>
              <a:t>ét</a:t>
            </a:r>
            <a:r>
              <a:rPr lang="da-DK" sz="1200" dirty="0">
                <a:ea typeface="+mj-lt"/>
                <a:cs typeface="+mj-lt"/>
              </a:rPr>
              <a:t> der posterer det korrekt ind i R2023 (supplementspostering)</a:t>
            </a:r>
          </a:p>
          <a:p>
            <a:pPr marL="0" indent="0">
              <a:buNone/>
            </a:pPr>
            <a:endParaRPr lang="da-DK" sz="1200" dirty="0"/>
          </a:p>
        </p:txBody>
      </p:sp>
      <p:pic>
        <p:nvPicPr>
          <p:cNvPr id="5" name="Billede 4">
            <a:extLst>
              <a:ext uri="{FF2B5EF4-FFF2-40B4-BE49-F238E27FC236}">
                <a16:creationId xmlns:a16="http://schemas.microsoft.com/office/drawing/2014/main" id="{8AC426B4-0CE6-16F6-7992-A88C45762157}"/>
              </a:ext>
            </a:extLst>
          </p:cNvPr>
          <p:cNvPicPr>
            <a:picLocks noChangeAspect="1"/>
          </p:cNvPicPr>
          <p:nvPr/>
        </p:nvPicPr>
        <p:blipFill>
          <a:blip r:embed="rId2"/>
          <a:stretch>
            <a:fillRect/>
          </a:stretch>
        </p:blipFill>
        <p:spPr>
          <a:xfrm>
            <a:off x="512819" y="2204864"/>
            <a:ext cx="7380312" cy="3790398"/>
          </a:xfrm>
          <a:prstGeom prst="rect">
            <a:avLst/>
          </a:prstGeom>
        </p:spPr>
      </p:pic>
    </p:spTree>
    <p:extLst>
      <p:ext uri="{BB962C8B-B14F-4D97-AF65-F5344CB8AC3E}">
        <p14:creationId xmlns:p14="http://schemas.microsoft.com/office/powerpoint/2010/main" val="2181619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E3949B-4E6E-0A0F-4BF4-F440481B0096}"/>
              </a:ext>
            </a:extLst>
          </p:cNvPr>
          <p:cNvSpPr>
            <a:spLocks noGrp="1"/>
          </p:cNvSpPr>
          <p:nvPr>
            <p:ph type="title"/>
          </p:nvPr>
        </p:nvSpPr>
        <p:spPr/>
        <p:txBody>
          <a:bodyPr/>
          <a:lstStyle/>
          <a:p>
            <a:r>
              <a:rPr lang="da-DK" dirty="0"/>
              <a:t>Økonomi ERFA 2023</a:t>
            </a:r>
            <a:br>
              <a:rPr lang="da-DK" dirty="0"/>
            </a:br>
            <a:r>
              <a:rPr lang="da-DK" sz="1600" i="1" dirty="0"/>
              <a:t>-Eksempler på omposteringer</a:t>
            </a:r>
            <a:endParaRPr lang="da-DK" sz="1600" dirty="0"/>
          </a:p>
        </p:txBody>
      </p:sp>
      <p:sp>
        <p:nvSpPr>
          <p:cNvPr id="3" name="Pladsholder til indhold 2">
            <a:extLst>
              <a:ext uri="{FF2B5EF4-FFF2-40B4-BE49-F238E27FC236}">
                <a16:creationId xmlns:a16="http://schemas.microsoft.com/office/drawing/2014/main" id="{C928BEAC-7806-3F31-EDD1-4AAAA622251F}"/>
              </a:ext>
            </a:extLst>
          </p:cNvPr>
          <p:cNvSpPr>
            <a:spLocks noGrp="1"/>
          </p:cNvSpPr>
          <p:nvPr>
            <p:ph idx="1"/>
          </p:nvPr>
        </p:nvSpPr>
        <p:spPr/>
        <p:txBody>
          <a:bodyPr/>
          <a:lstStyle/>
          <a:p>
            <a:pPr marL="0" indent="0">
              <a:buNone/>
            </a:pPr>
            <a:r>
              <a:rPr lang="da-DK" sz="1200" dirty="0" err="1"/>
              <a:t>Omposteringbilag</a:t>
            </a:r>
            <a:r>
              <a:rPr lang="da-DK" sz="1200" dirty="0"/>
              <a:t> 2(2)</a:t>
            </a:r>
          </a:p>
          <a:p>
            <a:pPr marL="0" indent="0">
              <a:buNone/>
            </a:pPr>
            <a:endParaRPr lang="da-DK" sz="1200" dirty="0"/>
          </a:p>
          <a:p>
            <a:pPr marL="0" indent="0">
              <a:buNone/>
            </a:pPr>
            <a:endParaRPr lang="da-DK" dirty="0"/>
          </a:p>
        </p:txBody>
      </p:sp>
      <p:pic>
        <p:nvPicPr>
          <p:cNvPr id="5" name="Billede 4">
            <a:extLst>
              <a:ext uri="{FF2B5EF4-FFF2-40B4-BE49-F238E27FC236}">
                <a16:creationId xmlns:a16="http://schemas.microsoft.com/office/drawing/2014/main" id="{8C5A7FA4-0584-F858-E526-09B4FE888886}"/>
              </a:ext>
            </a:extLst>
          </p:cNvPr>
          <p:cNvPicPr>
            <a:picLocks noChangeAspect="1"/>
          </p:cNvPicPr>
          <p:nvPr/>
        </p:nvPicPr>
        <p:blipFill>
          <a:blip r:embed="rId2"/>
          <a:stretch>
            <a:fillRect/>
          </a:stretch>
        </p:blipFill>
        <p:spPr>
          <a:xfrm>
            <a:off x="527365" y="1951588"/>
            <a:ext cx="7692855" cy="4082466"/>
          </a:xfrm>
          <a:prstGeom prst="rect">
            <a:avLst/>
          </a:prstGeom>
        </p:spPr>
      </p:pic>
    </p:spTree>
    <p:extLst>
      <p:ext uri="{BB962C8B-B14F-4D97-AF65-F5344CB8AC3E}">
        <p14:creationId xmlns:p14="http://schemas.microsoft.com/office/powerpoint/2010/main" val="537825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885357-389E-B2D7-A764-9B5088CD7365}"/>
              </a:ext>
            </a:extLst>
          </p:cNvPr>
          <p:cNvSpPr>
            <a:spLocks noGrp="1"/>
          </p:cNvSpPr>
          <p:nvPr>
            <p:ph type="title"/>
          </p:nvPr>
        </p:nvSpPr>
        <p:spPr/>
        <p:txBody>
          <a:bodyPr/>
          <a:lstStyle/>
          <a:p>
            <a:r>
              <a:rPr lang="da-DK" dirty="0"/>
              <a:t>Økonomi ERFA 2023</a:t>
            </a:r>
            <a:br>
              <a:rPr lang="da-DK" dirty="0"/>
            </a:br>
            <a:r>
              <a:rPr lang="da-DK" sz="1600" i="1" dirty="0"/>
              <a:t>-Eksempler på omposteringer</a:t>
            </a:r>
            <a:endParaRPr lang="da-DK" sz="1600" dirty="0"/>
          </a:p>
        </p:txBody>
      </p:sp>
      <p:sp>
        <p:nvSpPr>
          <p:cNvPr id="3" name="Pladsholder til indhold 2">
            <a:extLst>
              <a:ext uri="{FF2B5EF4-FFF2-40B4-BE49-F238E27FC236}">
                <a16:creationId xmlns:a16="http://schemas.microsoft.com/office/drawing/2014/main" id="{13FEF080-6E65-C37D-D059-2E51B81F40FB}"/>
              </a:ext>
            </a:extLst>
          </p:cNvPr>
          <p:cNvSpPr>
            <a:spLocks noGrp="1"/>
          </p:cNvSpPr>
          <p:nvPr>
            <p:ph idx="1"/>
          </p:nvPr>
        </p:nvSpPr>
        <p:spPr/>
        <p:txBody>
          <a:bodyPr/>
          <a:lstStyle/>
          <a:p>
            <a:pPr marL="0" indent="0">
              <a:buNone/>
            </a:pPr>
            <a:r>
              <a:rPr lang="da-DK" sz="1200" dirty="0">
                <a:ea typeface="Open Sans"/>
                <a:cs typeface="Open Sans"/>
              </a:rPr>
              <a:t>Eksempel på restancebogføring (udgifter) - Vi har bestilt og modtaget en vare/ydelse, som skal på R23, men får først fakturaen i 2024.</a:t>
            </a:r>
            <a:br>
              <a:rPr lang="da-DK" sz="1200" dirty="0">
                <a:ea typeface="Open Sans"/>
                <a:cs typeface="Open Sans"/>
              </a:rPr>
            </a:br>
            <a:r>
              <a:rPr lang="da-DK" sz="1200" b="1" dirty="0">
                <a:ea typeface="Open Sans"/>
                <a:cs typeface="Open Sans"/>
              </a:rPr>
              <a:t>To omposteringsbilag + én faktura</a:t>
            </a:r>
          </a:p>
          <a:p>
            <a:pPr marL="0" indent="0">
              <a:buNone/>
            </a:pPr>
            <a:endParaRPr lang="da-DK" sz="1200" dirty="0"/>
          </a:p>
        </p:txBody>
      </p:sp>
      <p:pic>
        <p:nvPicPr>
          <p:cNvPr id="5" name="Billede 4">
            <a:extLst>
              <a:ext uri="{FF2B5EF4-FFF2-40B4-BE49-F238E27FC236}">
                <a16:creationId xmlns:a16="http://schemas.microsoft.com/office/drawing/2014/main" id="{0C91C649-4B8B-1177-5252-D470D0328CB9}"/>
              </a:ext>
            </a:extLst>
          </p:cNvPr>
          <p:cNvPicPr>
            <a:picLocks noChangeAspect="1"/>
          </p:cNvPicPr>
          <p:nvPr/>
        </p:nvPicPr>
        <p:blipFill>
          <a:blip r:embed="rId2"/>
          <a:stretch>
            <a:fillRect/>
          </a:stretch>
        </p:blipFill>
        <p:spPr>
          <a:xfrm>
            <a:off x="500130" y="2348880"/>
            <a:ext cx="7518790" cy="3490867"/>
          </a:xfrm>
          <a:prstGeom prst="rect">
            <a:avLst/>
          </a:prstGeom>
        </p:spPr>
      </p:pic>
    </p:spTree>
    <p:extLst>
      <p:ext uri="{BB962C8B-B14F-4D97-AF65-F5344CB8AC3E}">
        <p14:creationId xmlns:p14="http://schemas.microsoft.com/office/powerpoint/2010/main" val="3118561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3D1AE-3531-9214-0D3B-45DEA1C0082A}"/>
              </a:ext>
            </a:extLst>
          </p:cNvPr>
          <p:cNvSpPr>
            <a:spLocks noGrp="1"/>
          </p:cNvSpPr>
          <p:nvPr>
            <p:ph type="title"/>
          </p:nvPr>
        </p:nvSpPr>
        <p:spPr/>
        <p:txBody>
          <a:bodyPr/>
          <a:lstStyle/>
          <a:p>
            <a:r>
              <a:rPr lang="da-DK" dirty="0"/>
              <a:t>Økonomi ERFA 2023</a:t>
            </a:r>
            <a:br>
              <a:rPr lang="da-DK" dirty="0"/>
            </a:br>
            <a:r>
              <a:rPr lang="da-DK" sz="1600" i="1" dirty="0"/>
              <a:t>-Eksempler på omposteringer</a:t>
            </a:r>
            <a:endParaRPr lang="da-DK" sz="1600" dirty="0"/>
          </a:p>
        </p:txBody>
      </p:sp>
      <p:sp>
        <p:nvSpPr>
          <p:cNvPr id="3" name="Pladsholder til indhold 2">
            <a:extLst>
              <a:ext uri="{FF2B5EF4-FFF2-40B4-BE49-F238E27FC236}">
                <a16:creationId xmlns:a16="http://schemas.microsoft.com/office/drawing/2014/main" id="{F11D25A0-E73A-C118-744A-6A0FE752D4DF}"/>
              </a:ext>
            </a:extLst>
          </p:cNvPr>
          <p:cNvSpPr>
            <a:spLocks noGrp="1"/>
          </p:cNvSpPr>
          <p:nvPr>
            <p:ph idx="1"/>
          </p:nvPr>
        </p:nvSpPr>
        <p:spPr/>
        <p:txBody>
          <a:bodyPr/>
          <a:lstStyle/>
          <a:p>
            <a:pPr marL="0" indent="0">
              <a:buNone/>
            </a:pPr>
            <a:r>
              <a:rPr lang="da-DK" sz="1600" dirty="0"/>
              <a:t>Omposteringsbilag 2(2):</a:t>
            </a:r>
          </a:p>
          <a:p>
            <a:pPr marL="0" indent="0">
              <a:buNone/>
            </a:pPr>
            <a:endParaRPr lang="da-DK" dirty="0"/>
          </a:p>
        </p:txBody>
      </p:sp>
      <p:pic>
        <p:nvPicPr>
          <p:cNvPr id="5" name="Billede 4">
            <a:extLst>
              <a:ext uri="{FF2B5EF4-FFF2-40B4-BE49-F238E27FC236}">
                <a16:creationId xmlns:a16="http://schemas.microsoft.com/office/drawing/2014/main" id="{3788A6AF-49A8-77BF-D7E5-D1897FC691B6}"/>
              </a:ext>
            </a:extLst>
          </p:cNvPr>
          <p:cNvPicPr>
            <a:picLocks noChangeAspect="1"/>
          </p:cNvPicPr>
          <p:nvPr/>
        </p:nvPicPr>
        <p:blipFill>
          <a:blip r:embed="rId2"/>
          <a:stretch>
            <a:fillRect/>
          </a:stretch>
        </p:blipFill>
        <p:spPr>
          <a:xfrm>
            <a:off x="611560" y="1988840"/>
            <a:ext cx="6300192" cy="3272897"/>
          </a:xfrm>
          <a:prstGeom prst="rect">
            <a:avLst/>
          </a:prstGeom>
        </p:spPr>
      </p:pic>
      <p:sp>
        <p:nvSpPr>
          <p:cNvPr id="6" name="Tekstfelt 5">
            <a:extLst>
              <a:ext uri="{FF2B5EF4-FFF2-40B4-BE49-F238E27FC236}">
                <a16:creationId xmlns:a16="http://schemas.microsoft.com/office/drawing/2014/main" id="{3512CB3F-A0D3-DD7A-E6DD-934BFCF843BB}"/>
              </a:ext>
            </a:extLst>
          </p:cNvPr>
          <p:cNvSpPr txBox="1"/>
          <p:nvPr/>
        </p:nvSpPr>
        <p:spPr>
          <a:xfrm>
            <a:off x="755575" y="5445224"/>
            <a:ext cx="8176437" cy="615553"/>
          </a:xfrm>
          <a:prstGeom prst="rect">
            <a:avLst/>
          </a:prstGeom>
          <a:solidFill>
            <a:srgbClr val="7ACCC8"/>
          </a:solidFill>
        </p:spPr>
        <p:txBody>
          <a:bodyPr wrap="square" lIns="0" tIns="0" rIns="0" bIns="0" rtlCol="0">
            <a:spAutoFit/>
          </a:bodyPr>
          <a:lstStyle/>
          <a:p>
            <a:r>
              <a:rPr lang="da-DK" sz="2000" b="1" i="1" dirty="0">
                <a:latin typeface="+mn-lt"/>
              </a:rPr>
              <a:t>Når fakturaen efterfølgende modtages i, skal den bogføres på samme driftskonto som den er restancebogført på. </a:t>
            </a:r>
          </a:p>
        </p:txBody>
      </p:sp>
    </p:spTree>
    <p:extLst>
      <p:ext uri="{BB962C8B-B14F-4D97-AF65-F5344CB8AC3E}">
        <p14:creationId xmlns:p14="http://schemas.microsoft.com/office/powerpoint/2010/main" val="4214270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C413B3-1227-F0FC-D3B1-011E1605B241}"/>
              </a:ext>
            </a:extLst>
          </p:cNvPr>
          <p:cNvSpPr>
            <a:spLocks noGrp="1"/>
          </p:cNvSpPr>
          <p:nvPr>
            <p:ph type="title"/>
          </p:nvPr>
        </p:nvSpPr>
        <p:spPr/>
        <p:txBody>
          <a:bodyPr/>
          <a:lstStyle/>
          <a:p>
            <a:r>
              <a:rPr lang="da-DK" dirty="0"/>
              <a:t>Økonomi ERFA 2023</a:t>
            </a:r>
          </a:p>
        </p:txBody>
      </p:sp>
      <p:sp>
        <p:nvSpPr>
          <p:cNvPr id="3" name="Pladsholder til indhold 2">
            <a:extLst>
              <a:ext uri="{FF2B5EF4-FFF2-40B4-BE49-F238E27FC236}">
                <a16:creationId xmlns:a16="http://schemas.microsoft.com/office/drawing/2014/main" id="{93189F20-4463-F205-2B85-5BE69D3A4B6A}"/>
              </a:ext>
            </a:extLst>
          </p:cNvPr>
          <p:cNvSpPr>
            <a:spLocks noGrp="1"/>
          </p:cNvSpPr>
          <p:nvPr>
            <p:ph idx="1"/>
          </p:nvPr>
        </p:nvSpPr>
        <p:spPr/>
        <p:txBody>
          <a:bodyPr/>
          <a:lstStyle/>
          <a:p>
            <a:pPr marL="0" indent="0">
              <a:buNone/>
            </a:pPr>
            <a:r>
              <a:rPr lang="da-DK" b="1" u="sng" dirty="0"/>
              <a:t>Bemærk:</a:t>
            </a:r>
          </a:p>
          <a:p>
            <a:pPr marL="0" indent="0">
              <a:buNone/>
            </a:pPr>
            <a:r>
              <a:rPr lang="da-DK" b="1" dirty="0"/>
              <a:t>91701000: </a:t>
            </a:r>
            <a:r>
              <a:rPr lang="da-DK" dirty="0"/>
              <a:t>Benyttes ved indtægter/udgifter som er bogført i R2023 men skulle have været i R2024</a:t>
            </a:r>
          </a:p>
          <a:p>
            <a:pPr marL="0" indent="0">
              <a:buNone/>
            </a:pPr>
            <a:r>
              <a:rPr lang="da-DK" b="1" dirty="0"/>
              <a:t>91401099: </a:t>
            </a:r>
            <a:r>
              <a:rPr lang="da-DK" dirty="0"/>
              <a:t>Benyttes ved </a:t>
            </a:r>
            <a:r>
              <a:rPr lang="da-DK" u="sng" dirty="0"/>
              <a:t>tilgodehavender</a:t>
            </a:r>
            <a:r>
              <a:rPr lang="da-DK" dirty="0"/>
              <a:t> der er bogført i R2024 men skulle have været i R2023</a:t>
            </a:r>
          </a:p>
          <a:p>
            <a:pPr marL="0" indent="0">
              <a:buNone/>
            </a:pPr>
            <a:r>
              <a:rPr lang="da-DK" b="1" dirty="0"/>
              <a:t>95601099: </a:t>
            </a:r>
            <a:r>
              <a:rPr lang="da-DK" dirty="0"/>
              <a:t>Benyttes ved </a:t>
            </a:r>
            <a:r>
              <a:rPr lang="da-DK" u="sng" dirty="0"/>
              <a:t>gæld</a:t>
            </a:r>
            <a:r>
              <a:rPr lang="da-DK" dirty="0"/>
              <a:t> (fakturaer) der er bogført i R2024 men skulle have været i R2023</a:t>
            </a:r>
          </a:p>
          <a:p>
            <a:pPr marL="0" indent="0">
              <a:buNone/>
            </a:pPr>
            <a:r>
              <a:rPr lang="da-DK" b="1" dirty="0"/>
              <a:t>95600560: </a:t>
            </a:r>
            <a:r>
              <a:rPr lang="da-DK" dirty="0"/>
              <a:t>Benyttes ved </a:t>
            </a:r>
            <a:r>
              <a:rPr lang="da-DK" dirty="0" err="1"/>
              <a:t>udgiftsrestancebogføringer</a:t>
            </a:r>
            <a:r>
              <a:rPr lang="da-DK" dirty="0"/>
              <a:t> (faktura vedr. R2023 kommer først i 2024)</a:t>
            </a:r>
          </a:p>
          <a:p>
            <a:pPr marL="0" indent="0">
              <a:buNone/>
            </a:pPr>
            <a:r>
              <a:rPr lang="da-DK" b="1" dirty="0"/>
              <a:t>91500560: </a:t>
            </a:r>
            <a:r>
              <a:rPr lang="da-DK" dirty="0"/>
              <a:t>Benyttes ved </a:t>
            </a:r>
            <a:r>
              <a:rPr lang="da-DK" dirty="0" err="1"/>
              <a:t>indtægtsrestancebogføringer</a:t>
            </a:r>
            <a:r>
              <a:rPr lang="da-DK" dirty="0"/>
              <a:t> (indtægter man regner med først kommer ind i banken i 2024, men som vedrører R2023)</a:t>
            </a:r>
            <a:endParaRPr lang="da-DK" b="1" dirty="0"/>
          </a:p>
          <a:p>
            <a:pPr marL="0" indent="0">
              <a:buNone/>
            </a:pPr>
            <a:endParaRPr lang="da-DK" b="1" u="sng" dirty="0"/>
          </a:p>
          <a:p>
            <a:pPr marL="0" indent="0">
              <a:buNone/>
            </a:pPr>
            <a:endParaRPr lang="da-DK" b="1" u="sng" dirty="0"/>
          </a:p>
        </p:txBody>
      </p:sp>
    </p:spTree>
    <p:extLst>
      <p:ext uri="{BB962C8B-B14F-4D97-AF65-F5344CB8AC3E}">
        <p14:creationId xmlns:p14="http://schemas.microsoft.com/office/powerpoint/2010/main" val="1668965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F45292-DA6B-DB4D-F305-23DA735ACE97}"/>
              </a:ext>
            </a:extLst>
          </p:cNvPr>
          <p:cNvSpPr>
            <a:spLocks noGrp="1"/>
          </p:cNvSpPr>
          <p:nvPr>
            <p:ph type="title"/>
          </p:nvPr>
        </p:nvSpPr>
        <p:spPr/>
        <p:txBody>
          <a:bodyPr/>
          <a:lstStyle/>
          <a:p>
            <a:r>
              <a:rPr lang="da-DK" dirty="0"/>
              <a:t>Økonomi ERFA 2023</a:t>
            </a:r>
          </a:p>
        </p:txBody>
      </p:sp>
      <p:sp>
        <p:nvSpPr>
          <p:cNvPr id="3" name="Pladsholder til indhold 2">
            <a:extLst>
              <a:ext uri="{FF2B5EF4-FFF2-40B4-BE49-F238E27FC236}">
                <a16:creationId xmlns:a16="http://schemas.microsoft.com/office/drawing/2014/main" id="{B76B6B6A-65F9-059C-8864-90AA4E54C621}"/>
              </a:ext>
            </a:extLst>
          </p:cNvPr>
          <p:cNvSpPr>
            <a:spLocks noGrp="1"/>
          </p:cNvSpPr>
          <p:nvPr>
            <p:ph idx="1"/>
          </p:nvPr>
        </p:nvSpPr>
        <p:spPr/>
        <p:txBody>
          <a:bodyPr/>
          <a:lstStyle/>
          <a:p>
            <a:pPr marL="0" indent="0">
              <a:buNone/>
            </a:pPr>
            <a:r>
              <a:rPr lang="da-DK" dirty="0"/>
              <a:t>Tjekliste/huskeliste ved bogføringer</a:t>
            </a:r>
          </a:p>
          <a:p>
            <a:pPr marL="0" indent="0">
              <a:buNone/>
            </a:pPr>
            <a:endParaRPr lang="da-DK" dirty="0"/>
          </a:p>
          <a:p>
            <a:pPr>
              <a:buFont typeface="Arial" panose="020B0604020202020204" pitchFamily="34" charset="0"/>
              <a:buChar char="•"/>
            </a:pPr>
            <a:r>
              <a:rPr lang="da-DK" dirty="0"/>
              <a:t>Ved restance-bogføringer og omposteringer mellem årene skal posteringerne være:</a:t>
            </a:r>
          </a:p>
          <a:p>
            <a:pPr marL="0" indent="0">
              <a:buNone/>
            </a:pPr>
            <a:endParaRPr lang="da-DK" sz="1800" dirty="0"/>
          </a:p>
          <a:p>
            <a:pPr lvl="3">
              <a:buFontTx/>
              <a:buChar char="-"/>
            </a:pPr>
            <a:r>
              <a:rPr lang="da-DK" sz="1800" dirty="0"/>
              <a:t>91701000: Kan være både D/K i 2023 alt efter om det er U/I</a:t>
            </a:r>
          </a:p>
          <a:p>
            <a:pPr lvl="3">
              <a:buFontTx/>
              <a:buChar char="-"/>
            </a:pPr>
            <a:r>
              <a:rPr lang="da-DK" sz="1800" dirty="0"/>
              <a:t>91401099: Skal ende med en Debet i R2023</a:t>
            </a:r>
          </a:p>
          <a:p>
            <a:pPr lvl="3">
              <a:buFontTx/>
              <a:buChar char="-"/>
            </a:pPr>
            <a:r>
              <a:rPr lang="da-DK" sz="1800" dirty="0"/>
              <a:t>95601099: Skal ende med en Kredit i R2023</a:t>
            </a:r>
          </a:p>
          <a:p>
            <a:pPr lvl="3">
              <a:buFontTx/>
              <a:buChar char="-"/>
            </a:pPr>
            <a:r>
              <a:rPr lang="da-DK" sz="1800" dirty="0"/>
              <a:t>95600560: Skal ende med en Kredit i R2023</a:t>
            </a:r>
          </a:p>
          <a:p>
            <a:pPr lvl="3">
              <a:buFontTx/>
              <a:buChar char="-"/>
            </a:pPr>
            <a:r>
              <a:rPr lang="da-DK" sz="1800" dirty="0"/>
              <a:t>91500560: Skal ende med en Debet i R2023</a:t>
            </a:r>
          </a:p>
          <a:p>
            <a:pPr marL="0" indent="0">
              <a:buNone/>
            </a:pPr>
            <a:endParaRPr lang="da-DK" dirty="0"/>
          </a:p>
        </p:txBody>
      </p:sp>
    </p:spTree>
    <p:extLst>
      <p:ext uri="{BB962C8B-B14F-4D97-AF65-F5344CB8AC3E}">
        <p14:creationId xmlns:p14="http://schemas.microsoft.com/office/powerpoint/2010/main" val="670589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269D00-D7BB-6BBF-DE0F-13823434F785}"/>
              </a:ext>
            </a:extLst>
          </p:cNvPr>
          <p:cNvSpPr>
            <a:spLocks noGrp="1"/>
          </p:cNvSpPr>
          <p:nvPr>
            <p:ph type="title"/>
          </p:nvPr>
        </p:nvSpPr>
        <p:spPr/>
        <p:txBody>
          <a:bodyPr/>
          <a:lstStyle/>
          <a:p>
            <a:r>
              <a:rPr lang="da-DK" dirty="0"/>
              <a:t>Økonomi ERFA 2023</a:t>
            </a:r>
          </a:p>
        </p:txBody>
      </p:sp>
      <p:sp>
        <p:nvSpPr>
          <p:cNvPr id="3" name="Pladsholder til indhold 2">
            <a:extLst>
              <a:ext uri="{FF2B5EF4-FFF2-40B4-BE49-F238E27FC236}">
                <a16:creationId xmlns:a16="http://schemas.microsoft.com/office/drawing/2014/main" id="{4E2196C4-8EEB-4DCD-BFE0-2E4056BECA80}"/>
              </a:ext>
            </a:extLst>
          </p:cNvPr>
          <p:cNvSpPr>
            <a:spLocks noGrp="1"/>
          </p:cNvSpPr>
          <p:nvPr>
            <p:ph idx="1"/>
          </p:nvPr>
        </p:nvSpPr>
        <p:spPr/>
        <p:txBody>
          <a:bodyPr/>
          <a:lstStyle/>
          <a:p>
            <a:pPr marL="0" indent="0">
              <a:buNone/>
            </a:pPr>
            <a:r>
              <a:rPr lang="da-DK" sz="1400" b="1" u="sng" dirty="0"/>
              <a:t>Vigtige datoer i regnskabsprocessen</a:t>
            </a:r>
          </a:p>
          <a:p>
            <a:pPr marL="0" indent="0">
              <a:buNone/>
            </a:pPr>
            <a:r>
              <a:rPr lang="da-DK" sz="1400" b="1" u="sng" dirty="0"/>
              <a:t>December 2023</a:t>
            </a:r>
          </a:p>
          <a:p>
            <a:pPr marL="323850" indent="-323850"/>
            <a:r>
              <a:rPr lang="da-DK" sz="1400" dirty="0"/>
              <a:t>Tirsdag d. 6.12 : Åbning af </a:t>
            </a:r>
            <a:r>
              <a:rPr lang="da-DK" sz="1400" dirty="0" err="1"/>
              <a:t>forsupplement</a:t>
            </a:r>
            <a:r>
              <a:rPr lang="da-DK" sz="1400" dirty="0"/>
              <a:t> (2024)</a:t>
            </a:r>
          </a:p>
          <a:p>
            <a:pPr marL="323850" indent="-323850"/>
            <a:r>
              <a:rPr lang="da-DK" sz="1400" dirty="0"/>
              <a:t>Fredag d. 15.12 : Frist for indberetning af nye og fratrådte medarbejdere inkl. Ferie</a:t>
            </a:r>
          </a:p>
          <a:p>
            <a:pPr marL="0" indent="0">
              <a:buNone/>
            </a:pPr>
            <a:endParaRPr lang="da-DK" sz="1400" u="sng" dirty="0"/>
          </a:p>
          <a:p>
            <a:pPr marL="0" indent="0">
              <a:buNone/>
            </a:pPr>
            <a:r>
              <a:rPr lang="da-DK" sz="1400" b="1" u="sng" dirty="0"/>
              <a:t>Januar 2024</a:t>
            </a:r>
          </a:p>
          <a:p>
            <a:pPr marL="323850" indent="-323850"/>
            <a:r>
              <a:rPr lang="da-DK" sz="1400" dirty="0"/>
              <a:t>Fredag d. 8.01 : Åbning af supplementsperiode</a:t>
            </a:r>
          </a:p>
          <a:p>
            <a:pPr marL="323850" indent="-323850"/>
            <a:r>
              <a:rPr lang="da-DK" sz="1400" dirty="0"/>
              <a:t>Fredag d. 5.01 : Frist for opkrævning af intern afregning</a:t>
            </a:r>
          </a:p>
          <a:p>
            <a:pPr marL="323850" indent="-323850"/>
            <a:r>
              <a:rPr lang="da-DK" sz="1400" dirty="0"/>
              <a:t>Mandag d. 8.01 : Frist for eksterne krav (Debitor)</a:t>
            </a:r>
          </a:p>
          <a:p>
            <a:pPr marL="323850" indent="-323850"/>
            <a:r>
              <a:rPr lang="da-DK" sz="1400" dirty="0"/>
              <a:t>Mandag d. 8.01 : </a:t>
            </a:r>
            <a:r>
              <a:rPr lang="da-DK" sz="1400" dirty="0" err="1"/>
              <a:t>Udkontering</a:t>
            </a:r>
            <a:r>
              <a:rPr lang="da-DK" sz="1400" dirty="0"/>
              <a:t> fra </a:t>
            </a:r>
            <a:r>
              <a:rPr lang="da-DK" sz="1400" dirty="0" err="1"/>
              <a:t>hovedkonto</a:t>
            </a:r>
            <a:endParaRPr lang="da-DK" sz="1400" dirty="0"/>
          </a:p>
          <a:p>
            <a:pPr marL="323850" indent="-323850"/>
            <a:r>
              <a:rPr lang="da-DK" sz="1400" dirty="0"/>
              <a:t>Fredag d. 12.01 : Sidste bogføringsdato</a:t>
            </a:r>
          </a:p>
          <a:p>
            <a:pPr marL="323850" indent="-323850"/>
            <a:r>
              <a:rPr lang="da-DK" sz="1400" dirty="0"/>
              <a:t>Fredag d. 19.01 : Deadline for aflevering af afstemninger</a:t>
            </a:r>
          </a:p>
          <a:p>
            <a:pPr marL="323850" indent="-323850"/>
            <a:r>
              <a:rPr lang="da-DK" sz="1400" dirty="0"/>
              <a:t>Fredag d. 19.01 : Deadline for dokumentation vedr. Tilgang og afgang af aktiver</a:t>
            </a:r>
          </a:p>
          <a:p>
            <a:pPr marL="323850" indent="-323850"/>
            <a:r>
              <a:rPr lang="da-DK" sz="1400" dirty="0"/>
              <a:t>Fredag d. 26.01 : Deadline for ønsker vedr. Værdiregulering</a:t>
            </a:r>
          </a:p>
          <a:p>
            <a:pPr marL="0" indent="0">
              <a:buNone/>
            </a:pPr>
            <a:r>
              <a:rPr lang="da-DK" sz="1400" b="1" dirty="0"/>
              <a:t>(OBS : så tidligt som muligt </a:t>
            </a:r>
            <a:r>
              <a:rPr lang="da-DK" sz="1400" b="1" dirty="0" err="1"/>
              <a:t>udkontering</a:t>
            </a:r>
            <a:r>
              <a:rPr lang="da-DK" sz="1400" b="1" dirty="0"/>
              <a:t> af mellemregningskonti, så kollegaer har god tid til at få omposteret videre ud i driften inden deadline) </a:t>
            </a:r>
          </a:p>
          <a:p>
            <a:pPr marL="323850" indent="-323850"/>
            <a:endParaRPr lang="da-DK" sz="1400" b="1" dirty="0"/>
          </a:p>
          <a:p>
            <a:pPr marL="0" indent="0">
              <a:buNone/>
            </a:pPr>
            <a:endParaRPr lang="da-DK" sz="1400" dirty="0"/>
          </a:p>
        </p:txBody>
      </p:sp>
    </p:spTree>
    <p:extLst>
      <p:ext uri="{BB962C8B-B14F-4D97-AF65-F5344CB8AC3E}">
        <p14:creationId xmlns:p14="http://schemas.microsoft.com/office/powerpoint/2010/main" val="1657608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2BBFBF-EBCC-592C-898B-F7BB7763CC2C}"/>
              </a:ext>
            </a:extLst>
          </p:cNvPr>
          <p:cNvSpPr>
            <a:spLocks noGrp="1"/>
          </p:cNvSpPr>
          <p:nvPr>
            <p:ph type="title"/>
          </p:nvPr>
        </p:nvSpPr>
        <p:spPr/>
        <p:txBody>
          <a:bodyPr/>
          <a:lstStyle/>
          <a:p>
            <a:r>
              <a:rPr lang="da-DK" dirty="0"/>
              <a:t>Økonomi ERFA 2023</a:t>
            </a:r>
          </a:p>
        </p:txBody>
      </p:sp>
      <p:sp>
        <p:nvSpPr>
          <p:cNvPr id="3" name="Pladsholder til indhold 2">
            <a:extLst>
              <a:ext uri="{FF2B5EF4-FFF2-40B4-BE49-F238E27FC236}">
                <a16:creationId xmlns:a16="http://schemas.microsoft.com/office/drawing/2014/main" id="{CF92F8CE-54CA-F4D6-0DEA-B8405470F1F3}"/>
              </a:ext>
            </a:extLst>
          </p:cNvPr>
          <p:cNvSpPr>
            <a:spLocks noGrp="1"/>
          </p:cNvSpPr>
          <p:nvPr>
            <p:ph idx="1"/>
          </p:nvPr>
        </p:nvSpPr>
        <p:spPr/>
        <p:txBody>
          <a:bodyPr/>
          <a:lstStyle/>
          <a:p>
            <a:pPr marL="0" indent="0">
              <a:buNone/>
            </a:pPr>
            <a:r>
              <a:rPr lang="da-DK" b="1" dirty="0"/>
              <a:t>Prioriterede områder</a:t>
            </a:r>
          </a:p>
          <a:p>
            <a:pPr marL="0" indent="0">
              <a:buNone/>
            </a:pPr>
            <a:endParaRPr lang="da-DK" dirty="0"/>
          </a:p>
          <a:p>
            <a:pPr marL="640715" lvl="1" indent="-285750">
              <a:buFont typeface="Wingdings"/>
              <a:buChar char="Ø"/>
            </a:pPr>
            <a:r>
              <a:rPr lang="da-DK" dirty="0"/>
              <a:t>Væsentlige beløb</a:t>
            </a:r>
          </a:p>
          <a:p>
            <a:pPr marL="640715" lvl="1" indent="-285750">
              <a:buFont typeface="Wingdings"/>
              <a:buChar char="Ø"/>
            </a:pPr>
            <a:r>
              <a:rPr lang="da-DK" dirty="0"/>
              <a:t>Bogføringer af refusionsberettigede udgifter</a:t>
            </a:r>
          </a:p>
          <a:p>
            <a:pPr marL="640715" lvl="1" indent="-285750">
              <a:buFont typeface="Wingdings"/>
              <a:buChar char="Ø"/>
            </a:pPr>
            <a:r>
              <a:rPr lang="da-DK" dirty="0"/>
              <a:t>Vedhæftning af dokumentation ved restance- og supplementsposteringer</a:t>
            </a:r>
          </a:p>
          <a:p>
            <a:pPr marL="640715" lvl="1" indent="-285750">
              <a:buFont typeface="Wingdings"/>
              <a:buChar char="Ø"/>
            </a:pPr>
            <a:r>
              <a:rPr lang="da-DK" dirty="0"/>
              <a:t>Rettidighed</a:t>
            </a:r>
          </a:p>
          <a:p>
            <a:pPr marL="640715" lvl="1" indent="-285750">
              <a:buFont typeface="Wingdings"/>
              <a:buChar char="Ø"/>
            </a:pPr>
            <a:r>
              <a:rPr lang="da-DK" dirty="0"/>
              <a:t>Korrekte afstemninger</a:t>
            </a:r>
          </a:p>
          <a:p>
            <a:pPr marL="640715" lvl="1" indent="-285750">
              <a:buFont typeface="Wingdings"/>
              <a:buChar char="Ø"/>
            </a:pPr>
            <a:r>
              <a:rPr lang="da-DK" dirty="0"/>
              <a:t>Vær i rimelig tid inden lukning af bogføringsperiode, hvis noget skal konteres i en anden afdeling</a:t>
            </a:r>
          </a:p>
          <a:p>
            <a:pPr marL="640715" lvl="1" indent="-285750">
              <a:buFont typeface="Wingdings"/>
              <a:buChar char="Ø"/>
            </a:pPr>
            <a:r>
              <a:rPr lang="da-DK" dirty="0"/>
              <a:t>Andet?</a:t>
            </a:r>
          </a:p>
          <a:p>
            <a:pPr marL="354965" lvl="1" indent="0">
              <a:buNone/>
            </a:pPr>
            <a:endParaRPr lang="da-DK" dirty="0"/>
          </a:p>
          <a:p>
            <a:pPr marL="0" indent="0">
              <a:buNone/>
            </a:pPr>
            <a:endParaRPr lang="da-DK" dirty="0"/>
          </a:p>
        </p:txBody>
      </p:sp>
    </p:spTree>
    <p:extLst>
      <p:ext uri="{BB962C8B-B14F-4D97-AF65-F5344CB8AC3E}">
        <p14:creationId xmlns:p14="http://schemas.microsoft.com/office/powerpoint/2010/main" val="4165183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8823F4-0106-80A2-5179-04FFED11BAEE}"/>
              </a:ext>
            </a:extLst>
          </p:cNvPr>
          <p:cNvSpPr>
            <a:spLocks noGrp="1"/>
          </p:cNvSpPr>
          <p:nvPr>
            <p:ph type="title"/>
          </p:nvPr>
        </p:nvSpPr>
        <p:spPr/>
        <p:txBody>
          <a:bodyPr/>
          <a:lstStyle/>
          <a:p>
            <a:r>
              <a:rPr lang="da-DK" dirty="0"/>
              <a:t>Økonomi ERFA 2023</a:t>
            </a:r>
          </a:p>
        </p:txBody>
      </p:sp>
      <p:sp>
        <p:nvSpPr>
          <p:cNvPr id="3" name="Pladsholder til indhold 2">
            <a:extLst>
              <a:ext uri="{FF2B5EF4-FFF2-40B4-BE49-F238E27FC236}">
                <a16:creationId xmlns:a16="http://schemas.microsoft.com/office/drawing/2014/main" id="{50453201-2ACD-3F2D-BF1D-8AB65EDB7B8D}"/>
              </a:ext>
            </a:extLst>
          </p:cNvPr>
          <p:cNvSpPr>
            <a:spLocks noGrp="1"/>
          </p:cNvSpPr>
          <p:nvPr>
            <p:ph idx="1"/>
          </p:nvPr>
        </p:nvSpPr>
        <p:spPr/>
        <p:txBody>
          <a:bodyPr/>
          <a:lstStyle/>
          <a:p>
            <a:pPr marL="323850" indent="-323850"/>
            <a:r>
              <a:rPr lang="da-DK" b="1" dirty="0"/>
              <a:t>Afstemninger</a:t>
            </a:r>
          </a:p>
          <a:p>
            <a:pPr marL="642620" lvl="1" indent="-285750">
              <a:buFont typeface="Wingdings"/>
              <a:buChar char="Ø"/>
            </a:pPr>
            <a:r>
              <a:rPr lang="da-DK" dirty="0"/>
              <a:t>Alle afstemningskonti bør være afstemt henover året.</a:t>
            </a:r>
          </a:p>
          <a:p>
            <a:pPr marL="642620" lvl="1" indent="-285750">
              <a:buFont typeface="Wingdings"/>
              <a:buChar char="Ø"/>
            </a:pPr>
            <a:r>
              <a:rPr lang="da-DK" dirty="0"/>
              <a:t>Dokumentation for bank, opus-saldo og posteringer skal ALTID vedlægges afstemningen.</a:t>
            </a:r>
          </a:p>
          <a:p>
            <a:pPr marL="642620" lvl="1" indent="-285750">
              <a:buFont typeface="Wingdings"/>
              <a:buChar char="Ø"/>
            </a:pPr>
            <a:r>
              <a:rPr lang="da-DK" dirty="0"/>
              <a:t>Hvis der er differencer skal de udredes og konteres i driften. Som allersidste mulighed kan det være en mulighed at notere at beløbet bliver udredt. </a:t>
            </a:r>
          </a:p>
          <a:p>
            <a:pPr marL="642620" lvl="1" indent="-285750">
              <a:buFont typeface="Wingdings"/>
              <a:buChar char="Ø"/>
            </a:pPr>
            <a:r>
              <a:rPr lang="da-DK" dirty="0"/>
              <a:t>Vejledninger: </a:t>
            </a:r>
            <a:r>
              <a:rPr lang="da-DK" dirty="0" err="1"/>
              <a:t>Medarbejdersiden</a:t>
            </a:r>
            <a:r>
              <a:rPr lang="da-DK" dirty="0" err="1">
                <a:sym typeface="Wingdings" panose="05000000000000000000" pitchFamily="2" charset="2"/>
              </a:rPr>
              <a:t>VærktøjerØkonomi</a:t>
            </a:r>
            <a:endParaRPr lang="da-DK" dirty="0"/>
          </a:p>
          <a:p>
            <a:pPr marL="382970" indent="-342900">
              <a:buFont typeface="Arial" panose="020B0604020202020204" pitchFamily="34" charset="0"/>
              <a:buChar char="•"/>
            </a:pPr>
            <a:r>
              <a:rPr lang="da-DK" b="1" dirty="0"/>
              <a:t>Projekter (Vær opmærksom på eventuelle projekter der skal revideres for regnskab 2023) Ved spørgsmål henvises til Helle Haubo</a:t>
            </a:r>
          </a:p>
          <a:p>
            <a:pPr marL="0" indent="0">
              <a:buNone/>
            </a:pPr>
            <a:endParaRPr lang="da-DK" dirty="0"/>
          </a:p>
        </p:txBody>
      </p:sp>
    </p:spTree>
    <p:extLst>
      <p:ext uri="{BB962C8B-B14F-4D97-AF65-F5344CB8AC3E}">
        <p14:creationId xmlns:p14="http://schemas.microsoft.com/office/powerpoint/2010/main" val="2781605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3CFCC7-15B8-2441-0298-67C64DE172B1}"/>
              </a:ext>
            </a:extLst>
          </p:cNvPr>
          <p:cNvSpPr>
            <a:spLocks noGrp="1"/>
          </p:cNvSpPr>
          <p:nvPr>
            <p:ph type="title"/>
          </p:nvPr>
        </p:nvSpPr>
        <p:spPr/>
        <p:txBody>
          <a:bodyPr/>
          <a:lstStyle/>
          <a:p>
            <a:r>
              <a:rPr lang="da-DK" dirty="0"/>
              <a:t>Økonomi ERFA 2023</a:t>
            </a:r>
          </a:p>
        </p:txBody>
      </p:sp>
      <p:sp>
        <p:nvSpPr>
          <p:cNvPr id="3" name="Pladsholder til indhold 2">
            <a:extLst>
              <a:ext uri="{FF2B5EF4-FFF2-40B4-BE49-F238E27FC236}">
                <a16:creationId xmlns:a16="http://schemas.microsoft.com/office/drawing/2014/main" id="{8C1EEAB9-C114-9826-526D-5B0A33B7EE97}"/>
              </a:ext>
            </a:extLst>
          </p:cNvPr>
          <p:cNvSpPr>
            <a:spLocks noGrp="1"/>
          </p:cNvSpPr>
          <p:nvPr>
            <p:ph idx="1"/>
          </p:nvPr>
        </p:nvSpPr>
        <p:spPr/>
        <p:txBody>
          <a:bodyPr/>
          <a:lstStyle/>
          <a:p>
            <a:r>
              <a:rPr lang="da-DK" dirty="0"/>
              <a:t>Hvis jeg har brug for hjælp</a:t>
            </a:r>
          </a:p>
          <a:p>
            <a:endParaRPr lang="da-DK" dirty="0"/>
          </a:p>
          <a:p>
            <a:pPr marL="642620" lvl="1" indent="-285750">
              <a:buFont typeface="Courier New"/>
              <a:buChar char="o"/>
            </a:pPr>
            <a:r>
              <a:rPr lang="da-DK" dirty="0"/>
              <a:t>ØS Callcenter </a:t>
            </a:r>
          </a:p>
          <a:p>
            <a:pPr marL="642620" lvl="1" indent="-285750">
              <a:buFont typeface="Courier New"/>
              <a:buChar char="o"/>
            </a:pPr>
            <a:r>
              <a:rPr lang="da-DK" dirty="0"/>
              <a:t>Medarbejdersiden </a:t>
            </a:r>
            <a:r>
              <a:rPr lang="da-DK" dirty="0">
                <a:sym typeface="Wingdings" panose="05000000000000000000" pitchFamily="2" charset="2"/>
              </a:rPr>
              <a:t></a:t>
            </a:r>
            <a:r>
              <a:rPr lang="da-DK" dirty="0"/>
              <a:t> Værktøjer </a:t>
            </a:r>
            <a:r>
              <a:rPr lang="da-DK" dirty="0">
                <a:sym typeface="Wingdings" panose="05000000000000000000" pitchFamily="2" charset="2"/>
              </a:rPr>
              <a:t></a:t>
            </a:r>
            <a:r>
              <a:rPr lang="da-DK" dirty="0"/>
              <a:t> Økonomi</a:t>
            </a:r>
          </a:p>
          <a:p>
            <a:pPr marL="642620" lvl="1" indent="-285750">
              <a:buFont typeface="Courier New"/>
              <a:buChar char="o"/>
            </a:pPr>
            <a:r>
              <a:rPr lang="da-DK" dirty="0"/>
              <a:t>IT-Portalen </a:t>
            </a:r>
            <a:r>
              <a:rPr lang="da-DK" dirty="0">
                <a:sym typeface="Wingdings" panose="05000000000000000000" pitchFamily="2" charset="2"/>
              </a:rPr>
              <a:t> Få hjælp  Økonomi</a:t>
            </a:r>
            <a:endParaRPr lang="da-DK" dirty="0"/>
          </a:p>
          <a:p>
            <a:pPr marL="642620" lvl="1" indent="-285750">
              <a:buFont typeface="Courier New"/>
              <a:buChar char="o"/>
            </a:pPr>
            <a:r>
              <a:rPr lang="da-DK" dirty="0"/>
              <a:t>Økonomikonsulenter</a:t>
            </a:r>
          </a:p>
          <a:p>
            <a:pPr marL="642620" lvl="1" indent="-285750">
              <a:buFont typeface="Courier New"/>
              <a:buChar char="o"/>
            </a:pPr>
            <a:r>
              <a:rPr lang="da-DK" dirty="0"/>
              <a:t>Kollegaer</a:t>
            </a:r>
          </a:p>
          <a:p>
            <a:pPr marL="642620" lvl="1" indent="-285750">
              <a:buFont typeface="Courier New"/>
              <a:buChar char="o"/>
            </a:pPr>
            <a:r>
              <a:rPr lang="da-DK" dirty="0"/>
              <a:t>Thomas Willumsen/Jesper Hansen Dichmann</a:t>
            </a:r>
          </a:p>
          <a:p>
            <a:pPr marL="0" indent="0">
              <a:buNone/>
            </a:pPr>
            <a:endParaRPr lang="da-DK" dirty="0"/>
          </a:p>
        </p:txBody>
      </p:sp>
    </p:spTree>
    <p:extLst>
      <p:ext uri="{BB962C8B-B14F-4D97-AF65-F5344CB8AC3E}">
        <p14:creationId xmlns:p14="http://schemas.microsoft.com/office/powerpoint/2010/main" val="4287096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Økonomi ERFA 2023</a:t>
            </a:r>
          </a:p>
        </p:txBody>
      </p:sp>
      <p:sp>
        <p:nvSpPr>
          <p:cNvPr id="3" name="Pladsholder til indhold 2"/>
          <p:cNvSpPr>
            <a:spLocks noGrp="1"/>
          </p:cNvSpPr>
          <p:nvPr>
            <p:ph idx="1"/>
          </p:nvPr>
        </p:nvSpPr>
        <p:spPr/>
        <p:txBody>
          <a:bodyPr/>
          <a:lstStyle/>
          <a:p>
            <a:pPr marL="0" indent="0">
              <a:buNone/>
            </a:pPr>
            <a:r>
              <a:rPr lang="da-DK" b="1" dirty="0"/>
              <a:t>Dagsorden:</a:t>
            </a:r>
          </a:p>
          <a:p>
            <a:pPr lvl="1">
              <a:buFont typeface="Wingdings" panose="05000000000000000000" pitchFamily="2" charset="2"/>
              <a:buChar char="§"/>
            </a:pPr>
            <a:r>
              <a:rPr lang="da-DK" dirty="0"/>
              <a:t>Regnskab 2023 (v. Thomas/Jesper)</a:t>
            </a:r>
          </a:p>
          <a:p>
            <a:pPr lvl="2"/>
            <a:r>
              <a:rPr lang="da-DK" dirty="0"/>
              <a:t>Supplements- og </a:t>
            </a:r>
            <a:r>
              <a:rPr lang="da-DK" dirty="0" err="1"/>
              <a:t>restancebogføringer</a:t>
            </a:r>
            <a:endParaRPr lang="da-DK" dirty="0"/>
          </a:p>
          <a:p>
            <a:pPr lvl="2"/>
            <a:r>
              <a:rPr lang="da-DK" dirty="0"/>
              <a:t>Vigtige deadlines</a:t>
            </a:r>
          </a:p>
          <a:p>
            <a:pPr lvl="2"/>
            <a:r>
              <a:rPr lang="da-DK" dirty="0"/>
              <a:t>Særlige opmærksomhedspunkter i år</a:t>
            </a:r>
          </a:p>
          <a:p>
            <a:pPr lvl="2"/>
            <a:r>
              <a:rPr lang="da-DK" dirty="0"/>
              <a:t>Afstemninger – Hvad er ”en god afstemning”?</a:t>
            </a:r>
          </a:p>
          <a:p>
            <a:pPr lvl="2"/>
            <a:r>
              <a:rPr lang="da-DK" dirty="0"/>
              <a:t>Projektregnskaber</a:t>
            </a:r>
          </a:p>
          <a:p>
            <a:pPr lvl="2"/>
            <a:r>
              <a:rPr lang="da-DK" dirty="0"/>
              <a:t>Spørgsmål</a:t>
            </a:r>
          </a:p>
          <a:p>
            <a:pPr lvl="1">
              <a:buFont typeface="Wingdings" panose="05000000000000000000" pitchFamily="2" charset="2"/>
              <a:buChar char="§"/>
            </a:pPr>
            <a:r>
              <a:rPr lang="da-DK" dirty="0"/>
              <a:t>Opus-Debitor (v. Emil)</a:t>
            </a:r>
          </a:p>
          <a:p>
            <a:pPr lvl="1">
              <a:buFont typeface="Wingdings" panose="05000000000000000000" pitchFamily="2" charset="2"/>
              <a:buChar char="§"/>
            </a:pPr>
            <a:r>
              <a:rPr lang="da-DK" dirty="0"/>
              <a:t>Nyt fra KMD ift. </a:t>
            </a:r>
            <a:r>
              <a:rPr lang="da-DK" dirty="0" err="1"/>
              <a:t>RolleBi</a:t>
            </a:r>
            <a:r>
              <a:rPr lang="da-DK" dirty="0"/>
              <a:t> (v. Tariq/Niels)</a:t>
            </a:r>
          </a:p>
          <a:p>
            <a:pPr lvl="1">
              <a:buFont typeface="Wingdings" panose="05000000000000000000" pitchFamily="2" charset="2"/>
              <a:buChar char="§"/>
            </a:pPr>
            <a:r>
              <a:rPr lang="da-DK" dirty="0"/>
              <a:t>Nyt afstemningsmodul (v. Tariq)</a:t>
            </a:r>
          </a:p>
          <a:p>
            <a:pPr lvl="1">
              <a:buFont typeface="Wingdings" panose="05000000000000000000" pitchFamily="2" charset="2"/>
              <a:buChar char="§"/>
            </a:pPr>
            <a:r>
              <a:rPr lang="da-DK" dirty="0"/>
              <a:t>Diverse </a:t>
            </a:r>
          </a:p>
          <a:p>
            <a:pPr lvl="1"/>
            <a:endParaRPr lang="da-DK" dirty="0"/>
          </a:p>
          <a:p>
            <a:pPr marL="642600" lvl="2" indent="0">
              <a:buNone/>
            </a:pPr>
            <a:endParaRPr lang="da-DK" dirty="0"/>
          </a:p>
          <a:p>
            <a:pPr lvl="2"/>
            <a:endParaRPr lang="da-DK" dirty="0"/>
          </a:p>
          <a:p>
            <a:pPr lvl="2"/>
            <a:endParaRPr lang="da-DK" dirty="0"/>
          </a:p>
          <a:p>
            <a:pPr lvl="2"/>
            <a:endParaRPr lang="da-DK" dirty="0"/>
          </a:p>
        </p:txBody>
      </p:sp>
    </p:spTree>
    <p:extLst>
      <p:ext uri="{BB962C8B-B14F-4D97-AF65-F5344CB8AC3E}">
        <p14:creationId xmlns:p14="http://schemas.microsoft.com/office/powerpoint/2010/main" val="1342141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FBCD49-D556-AE31-7991-A83C4413042E}"/>
              </a:ext>
            </a:extLst>
          </p:cNvPr>
          <p:cNvSpPr>
            <a:spLocks noGrp="1"/>
          </p:cNvSpPr>
          <p:nvPr>
            <p:ph type="title"/>
          </p:nvPr>
        </p:nvSpPr>
        <p:spPr/>
        <p:txBody>
          <a:bodyPr/>
          <a:lstStyle/>
          <a:p>
            <a:r>
              <a:rPr lang="da-DK" dirty="0"/>
              <a:t>Økonomi ERFA 2023</a:t>
            </a:r>
          </a:p>
        </p:txBody>
      </p:sp>
      <p:sp>
        <p:nvSpPr>
          <p:cNvPr id="4" name="Pladsholder til indhold 2">
            <a:extLst>
              <a:ext uri="{FF2B5EF4-FFF2-40B4-BE49-F238E27FC236}">
                <a16:creationId xmlns:a16="http://schemas.microsoft.com/office/drawing/2014/main" id="{89BC4F22-7DF7-DCFF-94D2-9C660D519E4B}"/>
              </a:ext>
            </a:extLst>
          </p:cNvPr>
          <p:cNvSpPr>
            <a:spLocks noGrp="1"/>
          </p:cNvSpPr>
          <p:nvPr>
            <p:ph idx="1"/>
          </p:nvPr>
        </p:nvSpPr>
        <p:spPr>
          <a:xfrm>
            <a:off x="503238" y="1724025"/>
            <a:ext cx="8137525" cy="4537075"/>
          </a:xfrm>
        </p:spPr>
        <p:txBody>
          <a:bodyPr/>
          <a:lstStyle/>
          <a:p>
            <a:pPr marL="0" indent="0">
              <a:buNone/>
            </a:pPr>
            <a:r>
              <a:rPr lang="da-DK" b="1" i="0" dirty="0"/>
              <a:t>    IT PORTALEN</a:t>
            </a:r>
          </a:p>
          <a:p>
            <a:endParaRPr lang="da-DK" dirty="0"/>
          </a:p>
          <a:p>
            <a:r>
              <a:rPr lang="da-DK" dirty="0"/>
              <a:t>Åbn </a:t>
            </a:r>
            <a:r>
              <a:rPr lang="da-DK" dirty="0" err="1"/>
              <a:t>citrix</a:t>
            </a:r>
            <a:r>
              <a:rPr lang="da-DK" dirty="0"/>
              <a:t> -&gt; vælg IT Portalen -&gt;</a:t>
            </a:r>
          </a:p>
          <a:p>
            <a:pPr marL="0" indent="0">
              <a:buNone/>
            </a:pPr>
            <a:r>
              <a:rPr lang="da-DK" dirty="0"/>
              <a:t> </a:t>
            </a:r>
          </a:p>
          <a:p>
            <a:r>
              <a:rPr lang="da-DK" dirty="0"/>
              <a:t>Vælg ”Få hjælp” -&gt; </a:t>
            </a:r>
          </a:p>
          <a:p>
            <a:pPr marL="0" indent="0">
              <a:buNone/>
            </a:pPr>
            <a:r>
              <a:rPr lang="da-DK" dirty="0"/>
              <a:t> </a:t>
            </a:r>
          </a:p>
          <a:p>
            <a:r>
              <a:rPr lang="da-DK" dirty="0"/>
              <a:t>Vælg Økonomi -&gt; </a:t>
            </a:r>
          </a:p>
          <a:p>
            <a:r>
              <a:rPr lang="da-DK" dirty="0"/>
              <a:t>Og find herefter </a:t>
            </a:r>
          </a:p>
          <a:p>
            <a:pPr marL="0" indent="0">
              <a:buNone/>
            </a:pPr>
            <a:r>
              <a:rPr lang="da-DK" dirty="0"/>
              <a:t>     en masse brugbar</a:t>
            </a:r>
          </a:p>
          <a:p>
            <a:pPr marL="0" indent="0">
              <a:buNone/>
            </a:pPr>
            <a:r>
              <a:rPr lang="da-DK" dirty="0"/>
              <a:t>     information.</a:t>
            </a:r>
          </a:p>
          <a:p>
            <a:endParaRPr lang="da-DK" dirty="0"/>
          </a:p>
        </p:txBody>
      </p:sp>
      <p:pic>
        <p:nvPicPr>
          <p:cNvPr id="5" name="Billede 4">
            <a:extLst>
              <a:ext uri="{FF2B5EF4-FFF2-40B4-BE49-F238E27FC236}">
                <a16:creationId xmlns:a16="http://schemas.microsoft.com/office/drawing/2014/main" id="{30A66D88-FC7D-9F0F-0564-6101977483E2}"/>
              </a:ext>
            </a:extLst>
          </p:cNvPr>
          <p:cNvPicPr>
            <a:picLocks noChangeAspect="1"/>
          </p:cNvPicPr>
          <p:nvPr/>
        </p:nvPicPr>
        <p:blipFill>
          <a:blip r:embed="rId2"/>
          <a:stretch>
            <a:fillRect/>
          </a:stretch>
        </p:blipFill>
        <p:spPr>
          <a:xfrm>
            <a:off x="4572000" y="1800225"/>
            <a:ext cx="1581150" cy="1628775"/>
          </a:xfrm>
          <a:prstGeom prst="rect">
            <a:avLst/>
          </a:prstGeom>
        </p:spPr>
      </p:pic>
      <p:pic>
        <p:nvPicPr>
          <p:cNvPr id="6" name="Billede 5">
            <a:extLst>
              <a:ext uri="{FF2B5EF4-FFF2-40B4-BE49-F238E27FC236}">
                <a16:creationId xmlns:a16="http://schemas.microsoft.com/office/drawing/2014/main" id="{9A34D8E9-43C0-EFF3-735F-87CCFF9B18E3}"/>
              </a:ext>
            </a:extLst>
          </p:cNvPr>
          <p:cNvPicPr>
            <a:picLocks noChangeAspect="1"/>
          </p:cNvPicPr>
          <p:nvPr/>
        </p:nvPicPr>
        <p:blipFill>
          <a:blip r:embed="rId3"/>
          <a:stretch>
            <a:fillRect/>
          </a:stretch>
        </p:blipFill>
        <p:spPr>
          <a:xfrm>
            <a:off x="3059832" y="3140968"/>
            <a:ext cx="781050" cy="409575"/>
          </a:xfrm>
          <a:prstGeom prst="rect">
            <a:avLst/>
          </a:prstGeom>
        </p:spPr>
      </p:pic>
      <p:pic>
        <p:nvPicPr>
          <p:cNvPr id="8" name="Billede 7">
            <a:extLst>
              <a:ext uri="{FF2B5EF4-FFF2-40B4-BE49-F238E27FC236}">
                <a16:creationId xmlns:a16="http://schemas.microsoft.com/office/drawing/2014/main" id="{7853034F-EECF-D722-5F08-052FA5E36E66}"/>
              </a:ext>
            </a:extLst>
          </p:cNvPr>
          <p:cNvPicPr>
            <a:picLocks noChangeAspect="1"/>
          </p:cNvPicPr>
          <p:nvPr/>
        </p:nvPicPr>
        <p:blipFill>
          <a:blip r:embed="rId4"/>
          <a:stretch>
            <a:fillRect/>
          </a:stretch>
        </p:blipFill>
        <p:spPr>
          <a:xfrm>
            <a:off x="2987824" y="3789040"/>
            <a:ext cx="2533650" cy="1590675"/>
          </a:xfrm>
          <a:prstGeom prst="rect">
            <a:avLst/>
          </a:prstGeom>
        </p:spPr>
      </p:pic>
    </p:spTree>
    <p:extLst>
      <p:ext uri="{BB962C8B-B14F-4D97-AF65-F5344CB8AC3E}">
        <p14:creationId xmlns:p14="http://schemas.microsoft.com/office/powerpoint/2010/main" val="2200455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9950DA-97F8-B8ED-E72E-F7DE9A3E5149}"/>
              </a:ext>
            </a:extLst>
          </p:cNvPr>
          <p:cNvSpPr>
            <a:spLocks noGrp="1"/>
          </p:cNvSpPr>
          <p:nvPr>
            <p:ph type="title"/>
          </p:nvPr>
        </p:nvSpPr>
        <p:spPr/>
        <p:txBody>
          <a:bodyPr/>
          <a:lstStyle/>
          <a:p>
            <a:r>
              <a:rPr lang="da-DK" dirty="0"/>
              <a:t>Økonomi ERFA 2023</a:t>
            </a:r>
          </a:p>
        </p:txBody>
      </p:sp>
      <p:sp>
        <p:nvSpPr>
          <p:cNvPr id="3" name="Pladsholder til indhold 2">
            <a:extLst>
              <a:ext uri="{FF2B5EF4-FFF2-40B4-BE49-F238E27FC236}">
                <a16:creationId xmlns:a16="http://schemas.microsoft.com/office/drawing/2014/main" id="{11D770CE-15DD-E88B-C451-3CF7D30E64DF}"/>
              </a:ext>
            </a:extLst>
          </p:cNvPr>
          <p:cNvSpPr>
            <a:spLocks noGrp="1"/>
          </p:cNvSpPr>
          <p:nvPr>
            <p:ph idx="1"/>
          </p:nvPr>
        </p:nvSpPr>
        <p:spPr/>
        <p:txBody>
          <a:bodyPr/>
          <a:lstStyle/>
          <a:p>
            <a:pPr marL="0" indent="0">
              <a:buNone/>
            </a:pPr>
            <a:r>
              <a:rPr lang="da-DK" b="1" dirty="0"/>
              <a:t>Afstemninger</a:t>
            </a:r>
          </a:p>
          <a:p>
            <a:endParaRPr lang="da-DK" dirty="0"/>
          </a:p>
          <a:p>
            <a:pPr marL="0" indent="0">
              <a:buNone/>
            </a:pPr>
            <a:r>
              <a:rPr lang="da-DK" dirty="0"/>
              <a:t>Formålet med at lave afstemninger (løbende) er at sikre at,</a:t>
            </a:r>
          </a:p>
          <a:p>
            <a:pPr marL="0" indent="0">
              <a:buNone/>
            </a:pPr>
            <a:endParaRPr lang="da-DK" dirty="0"/>
          </a:p>
        </p:txBody>
      </p:sp>
      <p:sp>
        <p:nvSpPr>
          <p:cNvPr id="4" name="Pladsholder til tekst 2">
            <a:extLst>
              <a:ext uri="{FF2B5EF4-FFF2-40B4-BE49-F238E27FC236}">
                <a16:creationId xmlns:a16="http://schemas.microsoft.com/office/drawing/2014/main" id="{A877A0A3-C7F1-4ABF-2801-5C721F4FD17B}"/>
              </a:ext>
            </a:extLst>
          </p:cNvPr>
          <p:cNvSpPr txBox="1">
            <a:spLocks/>
          </p:cNvSpPr>
          <p:nvPr/>
        </p:nvSpPr>
        <p:spPr bwMode="auto">
          <a:xfrm>
            <a:off x="503237" y="2996952"/>
            <a:ext cx="5076875"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24000" indent="-324000" algn="l" rtl="0" eaLnBrk="1" fontAlgn="base" hangingPunct="1">
              <a:spcBef>
                <a:spcPct val="20000"/>
              </a:spcBef>
              <a:spcAft>
                <a:spcPct val="0"/>
              </a:spcAft>
              <a:buChar char="•"/>
              <a:defRPr sz="2000" i="1">
                <a:solidFill>
                  <a:schemeClr val="tx1"/>
                </a:solidFill>
                <a:latin typeface="+mn-lt"/>
                <a:ea typeface="+mn-ea"/>
                <a:cs typeface="+mn-cs"/>
              </a:defRPr>
            </a:lvl1pPr>
            <a:lvl2pPr marL="640800" indent="-284400" algn="l" rtl="0" eaLnBrk="1" fontAlgn="base" hangingPunct="1">
              <a:spcBef>
                <a:spcPct val="20000"/>
              </a:spcBef>
              <a:spcAft>
                <a:spcPct val="0"/>
              </a:spcAft>
              <a:buChar char="–"/>
              <a:defRPr sz="1800" i="1">
                <a:solidFill>
                  <a:schemeClr val="tx1"/>
                </a:solidFill>
                <a:latin typeface="+mn-lt"/>
              </a:defRPr>
            </a:lvl2pPr>
            <a:lvl3pPr marL="871200" indent="-228600" algn="l" rtl="0" eaLnBrk="1" fontAlgn="base" hangingPunct="1">
              <a:spcBef>
                <a:spcPct val="20000"/>
              </a:spcBef>
              <a:spcAft>
                <a:spcPct val="0"/>
              </a:spcAft>
              <a:buChar char="•"/>
              <a:defRPr sz="1600" i="1">
                <a:solidFill>
                  <a:schemeClr val="tx1"/>
                </a:solidFill>
                <a:latin typeface="+mn-lt"/>
              </a:defRPr>
            </a:lvl3pPr>
            <a:lvl4pPr marL="1126800" indent="-228600" algn="l" rtl="0" eaLnBrk="1" fontAlgn="base" hangingPunct="1">
              <a:spcBef>
                <a:spcPct val="20000"/>
              </a:spcBef>
              <a:spcAft>
                <a:spcPct val="0"/>
              </a:spcAft>
              <a:buChar char="–"/>
              <a:defRPr sz="1400" i="1">
                <a:solidFill>
                  <a:schemeClr val="tx1"/>
                </a:solidFill>
                <a:latin typeface="+mn-lt"/>
              </a:defRPr>
            </a:lvl4pPr>
            <a:lvl5pPr marL="1357200" indent="-228600" algn="l" rtl="0" eaLnBrk="1" fontAlgn="base" hangingPunct="1">
              <a:spcBef>
                <a:spcPct val="20000"/>
              </a:spcBef>
              <a:spcAft>
                <a:spcPct val="0"/>
              </a:spcAft>
              <a:buChar char="•"/>
              <a:defRPr sz="1200" i="1">
                <a:solidFill>
                  <a:schemeClr val="tx1"/>
                </a:solidFill>
                <a:latin typeface="+mn-lt"/>
              </a:defRPr>
            </a:lvl5pPr>
            <a:lvl6pPr marL="1357200" indent="-228600" algn="l" rtl="0" eaLnBrk="1" fontAlgn="base" hangingPunct="1">
              <a:spcBef>
                <a:spcPct val="20000"/>
              </a:spcBef>
              <a:spcAft>
                <a:spcPct val="0"/>
              </a:spcAft>
              <a:buChar char="•"/>
              <a:defRPr sz="1200" i="1">
                <a:solidFill>
                  <a:schemeClr val="tx1"/>
                </a:solidFill>
                <a:latin typeface="+mn-lt"/>
              </a:defRPr>
            </a:lvl6pPr>
            <a:lvl7pPr marL="1357200" indent="-228600" algn="l" rtl="0" eaLnBrk="1" fontAlgn="base" hangingPunct="1">
              <a:spcBef>
                <a:spcPct val="20000"/>
              </a:spcBef>
              <a:spcAft>
                <a:spcPct val="0"/>
              </a:spcAft>
              <a:buChar char="•"/>
              <a:defRPr sz="1200" i="1">
                <a:solidFill>
                  <a:schemeClr val="tx1"/>
                </a:solidFill>
                <a:latin typeface="+mn-lt"/>
              </a:defRPr>
            </a:lvl7pPr>
            <a:lvl8pPr marL="1357200" indent="-228600" algn="l" rtl="0" eaLnBrk="1" fontAlgn="base" hangingPunct="1">
              <a:spcBef>
                <a:spcPct val="20000"/>
              </a:spcBef>
              <a:spcAft>
                <a:spcPct val="0"/>
              </a:spcAft>
              <a:buChar char="•"/>
              <a:defRPr sz="1200" i="1">
                <a:solidFill>
                  <a:schemeClr val="tx1"/>
                </a:solidFill>
                <a:latin typeface="+mn-lt"/>
              </a:defRPr>
            </a:lvl8pPr>
            <a:lvl9pPr marL="1357200" indent="-228600" algn="l" rtl="0" eaLnBrk="1" fontAlgn="base" hangingPunct="1">
              <a:spcBef>
                <a:spcPct val="20000"/>
              </a:spcBef>
              <a:spcAft>
                <a:spcPct val="0"/>
              </a:spcAft>
              <a:buChar char="•"/>
              <a:defRPr sz="1200" i="1">
                <a:solidFill>
                  <a:schemeClr val="tx1"/>
                </a:solidFill>
                <a:latin typeface="+mn-lt"/>
              </a:defRPr>
            </a:lvl9pPr>
          </a:lstStyle>
          <a:p>
            <a:pPr marL="342900" indent="-342900">
              <a:buFont typeface="+mj-lt"/>
              <a:buAutoNum type="arabicPeriod"/>
            </a:pPr>
            <a:r>
              <a:rPr lang="da-DK" dirty="0"/>
              <a:t>Kommunens status og driftsresultat er retvisende</a:t>
            </a:r>
          </a:p>
          <a:p>
            <a:pPr marL="342900" indent="-342900">
              <a:buFont typeface="+mj-lt"/>
              <a:buAutoNum type="arabicPeriod"/>
            </a:pPr>
            <a:r>
              <a:rPr lang="da-DK" dirty="0"/>
              <a:t>Posteringer vedrørende kommunens drift er konteret ud i driften</a:t>
            </a:r>
          </a:p>
          <a:p>
            <a:pPr marL="342900" indent="-342900">
              <a:buFont typeface="+mj-lt"/>
              <a:buAutoNum type="arabicPeriod"/>
            </a:pPr>
            <a:r>
              <a:rPr lang="da-DK" dirty="0"/>
              <a:t>Alle posteringer fra fagsystemet er konteret korrekt</a:t>
            </a:r>
            <a:endParaRPr lang="da-DK" kern="0" dirty="0"/>
          </a:p>
        </p:txBody>
      </p:sp>
    </p:spTree>
    <p:extLst>
      <p:ext uri="{BB962C8B-B14F-4D97-AF65-F5344CB8AC3E}">
        <p14:creationId xmlns:p14="http://schemas.microsoft.com/office/powerpoint/2010/main" val="439107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BA2F85-5BE1-714A-F9BD-D68383458CC3}"/>
              </a:ext>
            </a:extLst>
          </p:cNvPr>
          <p:cNvSpPr>
            <a:spLocks noGrp="1"/>
          </p:cNvSpPr>
          <p:nvPr>
            <p:ph type="title"/>
          </p:nvPr>
        </p:nvSpPr>
        <p:spPr/>
        <p:txBody>
          <a:bodyPr/>
          <a:lstStyle/>
          <a:p>
            <a:r>
              <a:rPr lang="da-DK" dirty="0"/>
              <a:t>Økonomi ERFA 2023</a:t>
            </a:r>
          </a:p>
        </p:txBody>
      </p:sp>
      <p:sp>
        <p:nvSpPr>
          <p:cNvPr id="3" name="Pladsholder til indhold 2">
            <a:extLst>
              <a:ext uri="{FF2B5EF4-FFF2-40B4-BE49-F238E27FC236}">
                <a16:creationId xmlns:a16="http://schemas.microsoft.com/office/drawing/2014/main" id="{CA488D4C-6005-7AF5-A76B-831881B04AE5}"/>
              </a:ext>
            </a:extLst>
          </p:cNvPr>
          <p:cNvSpPr>
            <a:spLocks noGrp="1"/>
          </p:cNvSpPr>
          <p:nvPr>
            <p:ph idx="1"/>
          </p:nvPr>
        </p:nvSpPr>
        <p:spPr/>
        <p:txBody>
          <a:bodyPr/>
          <a:lstStyle/>
          <a:p>
            <a:pPr marL="0" indent="0">
              <a:buNone/>
            </a:pPr>
            <a:r>
              <a:rPr lang="da-DK" dirty="0"/>
              <a:t>Remindere </a:t>
            </a:r>
            <a:r>
              <a:rPr lang="da-DK" dirty="0" err="1"/>
              <a:t>ift</a:t>
            </a:r>
            <a:r>
              <a:rPr lang="da-DK" dirty="0"/>
              <a:t> afstemninger:</a:t>
            </a:r>
          </a:p>
          <a:p>
            <a:pPr marL="0" indent="0">
              <a:buNone/>
            </a:pPr>
            <a:endParaRPr lang="da-DK" dirty="0"/>
          </a:p>
          <a:p>
            <a:pPr marL="0" indent="0">
              <a:buNone/>
            </a:pPr>
            <a:r>
              <a:rPr lang="da-DK" sz="1600" dirty="0"/>
              <a:t>- Afstemning og oprydning på mellemregningskonti i forbindelse med </a:t>
            </a:r>
            <a:br>
              <a:rPr lang="da-DK" sz="1600" dirty="0"/>
            </a:br>
            <a:r>
              <a:rPr lang="da-DK" sz="1600" dirty="0"/>
              <a:t>1. halvår så der er det mindre senere på året</a:t>
            </a:r>
            <a:br>
              <a:rPr lang="da-DK" sz="1600" dirty="0"/>
            </a:br>
            <a:br>
              <a:rPr lang="da-DK" sz="1600" dirty="0"/>
            </a:br>
            <a:r>
              <a:rPr lang="da-DK" sz="1600" dirty="0"/>
              <a:t>- Af hensyn til god økonomistyring og undgå bemærkninger fra revisionen samt misvedligeholdt kontrol til regnskabet, er det ret vigtigt at der bliver jævnligt afstemt</a:t>
            </a:r>
          </a:p>
          <a:p>
            <a:pPr marL="0" indent="0">
              <a:buNone/>
            </a:pPr>
            <a:endParaRPr lang="da-DK" sz="1600" dirty="0"/>
          </a:p>
          <a:p>
            <a:pPr marL="0" indent="0">
              <a:buNone/>
            </a:pPr>
            <a:r>
              <a:rPr lang="da-DK" sz="1600" dirty="0"/>
              <a:t>- Der skal regelmæssig afstemninger mellem registreringer og kasse- og likviditetsbeholdningen, samt på øvrige beholdningskonti.</a:t>
            </a:r>
          </a:p>
          <a:p>
            <a:pPr marL="0" indent="0">
              <a:buNone/>
            </a:pPr>
            <a:endParaRPr lang="da-DK" sz="1600" dirty="0"/>
          </a:p>
          <a:p>
            <a:pPr marL="0" indent="0">
              <a:buNone/>
            </a:pPr>
            <a:r>
              <a:rPr lang="da-DK" sz="1600" dirty="0"/>
              <a:t>- Afstemningen sikrer, at registreringerne er aktuelle, og at der ikke er transaktioner, som ikke er registreret. </a:t>
            </a:r>
          </a:p>
          <a:p>
            <a:pPr marL="0" indent="0">
              <a:buNone/>
            </a:pPr>
            <a:endParaRPr lang="da-DK" sz="1600" dirty="0"/>
          </a:p>
          <a:p>
            <a:pPr marL="0" indent="0">
              <a:buNone/>
            </a:pPr>
            <a:endParaRPr lang="da-DK" dirty="0"/>
          </a:p>
        </p:txBody>
      </p:sp>
    </p:spTree>
    <p:extLst>
      <p:ext uri="{BB962C8B-B14F-4D97-AF65-F5344CB8AC3E}">
        <p14:creationId xmlns:p14="http://schemas.microsoft.com/office/powerpoint/2010/main" val="3289487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438A48-E256-44CF-2E99-A42329B8C482}"/>
              </a:ext>
            </a:extLst>
          </p:cNvPr>
          <p:cNvSpPr>
            <a:spLocks noGrp="1"/>
          </p:cNvSpPr>
          <p:nvPr>
            <p:ph type="title"/>
          </p:nvPr>
        </p:nvSpPr>
        <p:spPr/>
        <p:txBody>
          <a:bodyPr/>
          <a:lstStyle/>
          <a:p>
            <a:r>
              <a:rPr lang="da-DK" dirty="0"/>
              <a:t>Økonomi ERFA 2023</a:t>
            </a:r>
          </a:p>
        </p:txBody>
      </p:sp>
      <p:sp>
        <p:nvSpPr>
          <p:cNvPr id="3" name="Pladsholder til indhold 2">
            <a:extLst>
              <a:ext uri="{FF2B5EF4-FFF2-40B4-BE49-F238E27FC236}">
                <a16:creationId xmlns:a16="http://schemas.microsoft.com/office/drawing/2014/main" id="{8702FE2F-44BE-0E1D-6CBB-0AA9EC504156}"/>
              </a:ext>
            </a:extLst>
          </p:cNvPr>
          <p:cNvSpPr>
            <a:spLocks noGrp="1"/>
          </p:cNvSpPr>
          <p:nvPr>
            <p:ph idx="1"/>
          </p:nvPr>
        </p:nvSpPr>
        <p:spPr/>
        <p:txBody>
          <a:bodyPr/>
          <a:lstStyle/>
          <a:p>
            <a:r>
              <a:rPr lang="da-DK" dirty="0"/>
              <a:t>Økonomisk Ledelsestilsyn og revisionsbesøg</a:t>
            </a:r>
          </a:p>
          <a:p>
            <a:pPr marL="0" indent="0">
              <a:buNone/>
            </a:pPr>
            <a:endParaRPr lang="da-DK" sz="1800" u="sng" dirty="0"/>
          </a:p>
          <a:p>
            <a:pPr marL="0" indent="0">
              <a:buNone/>
            </a:pPr>
            <a:r>
              <a:rPr lang="da-DK" sz="1800" u="sng" dirty="0"/>
              <a:t>Generelle udfordringer</a:t>
            </a:r>
          </a:p>
          <a:p>
            <a:pPr marL="699300" lvl="1" indent="-342900">
              <a:buFont typeface="+mj-lt"/>
              <a:buAutoNum type="arabicPeriod"/>
            </a:pPr>
            <a:r>
              <a:rPr lang="da-DK" dirty="0"/>
              <a:t>Journalisering</a:t>
            </a:r>
          </a:p>
          <a:p>
            <a:pPr lvl="2">
              <a:buFont typeface="Wingdings" panose="05000000000000000000" pitchFamily="2" charset="2"/>
              <a:buChar char="Ø"/>
            </a:pPr>
            <a:r>
              <a:rPr lang="da-DK" dirty="0"/>
              <a:t>Vigtigt at journalisere alle kontroller</a:t>
            </a:r>
          </a:p>
          <a:p>
            <a:pPr marL="699300" lvl="1" indent="-342900">
              <a:buFont typeface="+mj-lt"/>
              <a:buAutoNum type="arabicPeriod"/>
            </a:pPr>
            <a:r>
              <a:rPr lang="da-DK" dirty="0"/>
              <a:t>Dokumentation</a:t>
            </a:r>
          </a:p>
          <a:p>
            <a:pPr marL="929700" lvl="2" indent="-342900">
              <a:buFont typeface="Wingdings" panose="05000000000000000000" pitchFamily="2" charset="2"/>
              <a:buChar char="Ø"/>
            </a:pPr>
            <a:r>
              <a:rPr lang="da-DK" dirty="0"/>
              <a:t>Husk at dokumentere hvordan I gør tingene</a:t>
            </a:r>
          </a:p>
          <a:p>
            <a:pPr marL="699300" lvl="1" indent="-342900">
              <a:buFont typeface="+mj-lt"/>
              <a:buAutoNum type="arabicPeriod"/>
            </a:pPr>
            <a:r>
              <a:rPr lang="da-DK" dirty="0"/>
              <a:t>Afstemninger</a:t>
            </a:r>
          </a:p>
          <a:p>
            <a:pPr marL="929700" lvl="2" indent="-342900">
              <a:buFont typeface="Wingdings" panose="05000000000000000000" pitchFamily="2" charset="2"/>
              <a:buChar char="Ø"/>
            </a:pPr>
            <a:r>
              <a:rPr lang="da-DK" dirty="0"/>
              <a:t>Dokumentation, Dokumentation, Dokumentation</a:t>
            </a:r>
          </a:p>
          <a:p>
            <a:pPr marL="929700" lvl="2" indent="-342900">
              <a:buFont typeface="Wingdings" panose="05000000000000000000" pitchFamily="2" charset="2"/>
              <a:buChar char="Ø"/>
            </a:pPr>
            <a:r>
              <a:rPr lang="da-DK" dirty="0"/>
              <a:t>Benyt afstemningsarket på medarbejdersiden</a:t>
            </a:r>
          </a:p>
          <a:p>
            <a:pPr marL="699300" lvl="1" indent="-342900">
              <a:buFont typeface="+mj-lt"/>
              <a:buAutoNum type="arabicPeriod"/>
            </a:pPr>
            <a:r>
              <a:rPr lang="da-DK" dirty="0"/>
              <a:t>Bilagskontrol</a:t>
            </a:r>
          </a:p>
          <a:p>
            <a:pPr marL="929700" lvl="2" indent="-342900">
              <a:buFont typeface="Wingdings" panose="05000000000000000000" pitchFamily="2" charset="2"/>
              <a:buChar char="Ø"/>
            </a:pPr>
            <a:r>
              <a:rPr lang="da-DK" dirty="0"/>
              <a:t>Lederansvar at tage stikprøver</a:t>
            </a:r>
          </a:p>
          <a:p>
            <a:pPr marL="929700" lvl="2" indent="-342900">
              <a:buFont typeface="Wingdings" panose="05000000000000000000" pitchFamily="2" charset="2"/>
              <a:buChar char="Ø"/>
            </a:pPr>
            <a:r>
              <a:rPr lang="da-DK" dirty="0"/>
              <a:t>Bliver pengene forvaltet i overensstemmelse med kommunens strategi og retningslinjer samt lovgivning</a:t>
            </a:r>
          </a:p>
          <a:p>
            <a:pPr marL="0" indent="0">
              <a:buNone/>
            </a:pPr>
            <a:endParaRPr lang="da-DK" dirty="0"/>
          </a:p>
        </p:txBody>
      </p:sp>
    </p:spTree>
    <p:extLst>
      <p:ext uri="{BB962C8B-B14F-4D97-AF65-F5344CB8AC3E}">
        <p14:creationId xmlns:p14="http://schemas.microsoft.com/office/powerpoint/2010/main" val="2380033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3C97B9-3565-CB55-1D48-EAA5328406A4}"/>
              </a:ext>
            </a:extLst>
          </p:cNvPr>
          <p:cNvSpPr>
            <a:spLocks noGrp="1"/>
          </p:cNvSpPr>
          <p:nvPr>
            <p:ph type="title"/>
          </p:nvPr>
        </p:nvSpPr>
        <p:spPr/>
        <p:txBody>
          <a:bodyPr/>
          <a:lstStyle/>
          <a:p>
            <a:r>
              <a:rPr lang="da-DK" dirty="0"/>
              <a:t>Økonomi ERFA 2023</a:t>
            </a:r>
          </a:p>
        </p:txBody>
      </p:sp>
      <p:sp>
        <p:nvSpPr>
          <p:cNvPr id="3" name="Pladsholder til indhold 2">
            <a:extLst>
              <a:ext uri="{FF2B5EF4-FFF2-40B4-BE49-F238E27FC236}">
                <a16:creationId xmlns:a16="http://schemas.microsoft.com/office/drawing/2014/main" id="{66911F56-6189-02A2-FFBF-E8DA033B7DE6}"/>
              </a:ext>
            </a:extLst>
          </p:cNvPr>
          <p:cNvSpPr>
            <a:spLocks noGrp="1"/>
          </p:cNvSpPr>
          <p:nvPr>
            <p:ph idx="1"/>
          </p:nvPr>
        </p:nvSpPr>
        <p:spPr/>
        <p:txBody>
          <a:bodyPr/>
          <a:lstStyle/>
          <a:p>
            <a:pPr marL="774000" lvl="1" indent="-457200">
              <a:buFont typeface="+mj-lt"/>
              <a:buAutoNum type="arabicPeriod" startAt="5"/>
            </a:pPr>
            <a:r>
              <a:rPr lang="da-DK" dirty="0"/>
              <a:t>Købekort</a:t>
            </a:r>
          </a:p>
          <a:p>
            <a:pPr marL="1004400" lvl="2" indent="-457200">
              <a:buFont typeface="Wingdings" panose="05000000000000000000" pitchFamily="2" charset="2"/>
              <a:buChar char="Ø"/>
            </a:pPr>
            <a:r>
              <a:rPr lang="da-DK" dirty="0"/>
              <a:t>Hav</a:t>
            </a:r>
            <a:r>
              <a:rPr lang="da-DK" i="0" dirty="0"/>
              <a:t> </a:t>
            </a:r>
            <a:r>
              <a:rPr lang="da-DK" u="sng" dirty="0"/>
              <a:t>altid</a:t>
            </a:r>
            <a:r>
              <a:rPr lang="da-DK" dirty="0"/>
              <a:t> styr på hvor mange kort der er og hvor de er</a:t>
            </a:r>
          </a:p>
          <a:p>
            <a:pPr marL="547200" lvl="2" indent="0">
              <a:buNone/>
            </a:pPr>
            <a:endParaRPr lang="da-DK" dirty="0"/>
          </a:p>
          <a:p>
            <a:pPr marL="774000" lvl="1" indent="-457200">
              <a:buFont typeface="+mj-lt"/>
              <a:buAutoNum type="arabicPeriod" startAt="5"/>
            </a:pPr>
            <a:r>
              <a:rPr lang="da-DK" dirty="0"/>
              <a:t>Borgermidler</a:t>
            </a:r>
          </a:p>
          <a:p>
            <a:pPr marL="1004400" lvl="2" indent="-457200">
              <a:buFont typeface="Wingdings" panose="05000000000000000000" pitchFamily="2" charset="2"/>
              <a:buChar char="Ø"/>
            </a:pPr>
            <a:r>
              <a:rPr lang="da-DK" dirty="0"/>
              <a:t>Husk fuldmagter ved håndtering/opbevaring af borgenes penge/værdier</a:t>
            </a:r>
          </a:p>
          <a:p>
            <a:pPr marL="1004400" lvl="2" indent="-457200">
              <a:buFont typeface="Wingdings" panose="05000000000000000000" pitchFamily="2" charset="2"/>
              <a:buChar char="Ø"/>
            </a:pPr>
            <a:r>
              <a:rPr lang="da-DK" dirty="0"/>
              <a:t>Notat fra Socialstyrelsen på Medarbejdersiden</a:t>
            </a:r>
          </a:p>
          <a:p>
            <a:pPr marL="1004400" lvl="2" indent="-457200">
              <a:buFont typeface="Wingdings" panose="05000000000000000000" pitchFamily="2" charset="2"/>
              <a:buChar char="Ø"/>
            </a:pPr>
            <a:endParaRPr lang="da-DK" dirty="0"/>
          </a:p>
          <a:p>
            <a:pPr marL="659700" lvl="1" indent="-342900">
              <a:buAutoNum type="arabicPeriod" startAt="7"/>
            </a:pPr>
            <a:r>
              <a:rPr lang="da-DK" dirty="0"/>
              <a:t>Udstedte betalingskort</a:t>
            </a:r>
          </a:p>
          <a:p>
            <a:pPr marL="890100" lvl="2" indent="-342900">
              <a:buFont typeface="Wingdings" panose="05000000000000000000" pitchFamily="2" charset="2"/>
              <a:buChar char="Ø"/>
            </a:pPr>
            <a:r>
              <a:rPr lang="da-DK" dirty="0"/>
              <a:t>Kortene er personlige</a:t>
            </a:r>
          </a:p>
          <a:p>
            <a:pPr marL="890100" lvl="2" indent="-342900">
              <a:buFont typeface="Wingdings" panose="05000000000000000000" pitchFamily="2" charset="2"/>
              <a:buChar char="Ø"/>
            </a:pPr>
            <a:r>
              <a:rPr lang="da-DK" dirty="0"/>
              <a:t>Ingen personlige køb over kort</a:t>
            </a:r>
          </a:p>
          <a:p>
            <a:pPr marL="890100" lvl="2" indent="-342900">
              <a:buFont typeface="Wingdings" panose="05000000000000000000" pitchFamily="2" charset="2"/>
              <a:buChar char="Ø"/>
            </a:pPr>
            <a:r>
              <a:rPr lang="da-DK" dirty="0"/>
              <a:t>Ved hvert køb skal køber få en kvittering og bringe den videre til administrationen</a:t>
            </a:r>
          </a:p>
          <a:p>
            <a:pPr marL="0" indent="0">
              <a:buNone/>
            </a:pPr>
            <a:r>
              <a:rPr lang="da-DK" dirty="0"/>
              <a:t>HUSK: Dette skal sikre at I er forberedte på et evt. eksternt revisionsbesøg</a:t>
            </a:r>
          </a:p>
        </p:txBody>
      </p:sp>
    </p:spTree>
    <p:extLst>
      <p:ext uri="{BB962C8B-B14F-4D97-AF65-F5344CB8AC3E}">
        <p14:creationId xmlns:p14="http://schemas.microsoft.com/office/powerpoint/2010/main" val="722242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B820E0-0271-CF3D-A459-0C40466A4ABF}"/>
              </a:ext>
            </a:extLst>
          </p:cNvPr>
          <p:cNvSpPr>
            <a:spLocks noGrp="1"/>
          </p:cNvSpPr>
          <p:nvPr>
            <p:ph type="title"/>
          </p:nvPr>
        </p:nvSpPr>
        <p:spPr/>
        <p:txBody>
          <a:bodyPr/>
          <a:lstStyle/>
          <a:p>
            <a:r>
              <a:rPr lang="da-DK" dirty="0"/>
              <a:t>Økonomi ERFA 2023</a:t>
            </a:r>
          </a:p>
        </p:txBody>
      </p:sp>
      <p:sp>
        <p:nvSpPr>
          <p:cNvPr id="3" name="Pladsholder til indhold 2">
            <a:extLst>
              <a:ext uri="{FF2B5EF4-FFF2-40B4-BE49-F238E27FC236}">
                <a16:creationId xmlns:a16="http://schemas.microsoft.com/office/drawing/2014/main" id="{250D19C4-811C-9DDE-2FB1-F16D5758A7BF}"/>
              </a:ext>
            </a:extLst>
          </p:cNvPr>
          <p:cNvSpPr>
            <a:spLocks noGrp="1"/>
          </p:cNvSpPr>
          <p:nvPr>
            <p:ph idx="1"/>
          </p:nvPr>
        </p:nvSpPr>
        <p:spPr/>
        <p:txBody>
          <a:bodyPr/>
          <a:lstStyle/>
          <a:p>
            <a:pPr marL="0" indent="0">
              <a:buNone/>
            </a:pPr>
            <a:r>
              <a:rPr lang="da-DK" sz="3200" dirty="0"/>
              <a:t>		AFSTEMNINGER</a:t>
            </a:r>
          </a:p>
        </p:txBody>
      </p:sp>
    </p:spTree>
    <p:extLst>
      <p:ext uri="{BB962C8B-B14F-4D97-AF65-F5344CB8AC3E}">
        <p14:creationId xmlns:p14="http://schemas.microsoft.com/office/powerpoint/2010/main" val="2862083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D0EB3B-FFD6-F9A8-BA38-9396CA917656}"/>
              </a:ext>
            </a:extLst>
          </p:cNvPr>
          <p:cNvSpPr>
            <a:spLocks noGrp="1"/>
          </p:cNvSpPr>
          <p:nvPr>
            <p:ph type="title"/>
          </p:nvPr>
        </p:nvSpPr>
        <p:spPr/>
        <p:txBody>
          <a:bodyPr/>
          <a:lstStyle/>
          <a:p>
            <a:r>
              <a:rPr lang="da-DK" dirty="0"/>
              <a:t>Økonomi ERFA 2023</a:t>
            </a:r>
          </a:p>
        </p:txBody>
      </p:sp>
      <p:sp>
        <p:nvSpPr>
          <p:cNvPr id="3" name="Pladsholder til indhold 2">
            <a:extLst>
              <a:ext uri="{FF2B5EF4-FFF2-40B4-BE49-F238E27FC236}">
                <a16:creationId xmlns:a16="http://schemas.microsoft.com/office/drawing/2014/main" id="{46DEA97D-18CD-2163-1E00-DE8DC6B0781C}"/>
              </a:ext>
            </a:extLst>
          </p:cNvPr>
          <p:cNvSpPr>
            <a:spLocks noGrp="1"/>
          </p:cNvSpPr>
          <p:nvPr>
            <p:ph idx="1"/>
          </p:nvPr>
        </p:nvSpPr>
        <p:spPr/>
        <p:txBody>
          <a:bodyPr/>
          <a:lstStyle/>
          <a:p>
            <a:pPr algn="l"/>
            <a:r>
              <a:rPr lang="da-DK" b="1" dirty="0"/>
              <a:t>Hvorfor er det så vigtigt at afstemme en konto?</a:t>
            </a:r>
          </a:p>
          <a:p>
            <a:pPr marL="659700" lvl="1" indent="-342900">
              <a:buFont typeface="Arial" panose="020B0604020202020204" pitchFamily="34" charset="0"/>
              <a:buChar char="•"/>
            </a:pPr>
            <a:r>
              <a:rPr lang="da-DK" dirty="0"/>
              <a:t>Sikre at kommunens regnskab er korrekt opgjort ud fra de regler som er fastsat af Indenrigsministeriet samt kommunens spilleregler. </a:t>
            </a:r>
          </a:p>
          <a:p>
            <a:pPr marL="659700" lvl="1" indent="-342900">
              <a:buFont typeface="Arial" panose="020B0604020202020204" pitchFamily="34" charset="0"/>
              <a:buChar char="•"/>
            </a:pPr>
            <a:r>
              <a:rPr lang="da-DK" dirty="0"/>
              <a:t>Samtidigt er det en ekstra kontrol for at sikre at alt det, der skal bogføres også er bogført.</a:t>
            </a:r>
          </a:p>
          <a:p>
            <a:pPr marL="659700" lvl="1" indent="-342900">
              <a:buFont typeface="Arial" panose="020B0604020202020204" pitchFamily="34" charset="0"/>
              <a:buChar char="•"/>
            </a:pPr>
            <a:r>
              <a:rPr lang="da-DK" dirty="0"/>
              <a:t>Minimere bogføringsfejl, da man hurtigt måned for måned kan opdage fejlene og få dem rettet til så de ikke står og hænger i næste måneds afstemning.</a:t>
            </a:r>
          </a:p>
          <a:p>
            <a:pPr marL="659700" lvl="1" indent="-342900">
              <a:buFont typeface="Arial" panose="020B0604020202020204" pitchFamily="34" charset="0"/>
              <a:buChar char="•"/>
            </a:pPr>
            <a:r>
              <a:rPr lang="da-DK" dirty="0"/>
              <a:t>Man sikrer derved at alle indtægter og udgifter er bogført i den korrekte periode.</a:t>
            </a:r>
          </a:p>
          <a:p>
            <a:pPr marL="0" indent="0">
              <a:buNone/>
            </a:pPr>
            <a:endParaRPr lang="da-DK" dirty="0"/>
          </a:p>
        </p:txBody>
      </p:sp>
    </p:spTree>
    <p:extLst>
      <p:ext uri="{BB962C8B-B14F-4D97-AF65-F5344CB8AC3E}">
        <p14:creationId xmlns:p14="http://schemas.microsoft.com/office/powerpoint/2010/main" val="2899678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94C43-B6C4-B645-AE24-E67F17108666}"/>
              </a:ext>
            </a:extLst>
          </p:cNvPr>
          <p:cNvSpPr>
            <a:spLocks noGrp="1"/>
          </p:cNvSpPr>
          <p:nvPr>
            <p:ph type="title"/>
          </p:nvPr>
        </p:nvSpPr>
        <p:spPr/>
        <p:txBody>
          <a:bodyPr/>
          <a:lstStyle/>
          <a:p>
            <a:r>
              <a:rPr lang="da-DK" dirty="0"/>
              <a:t>Økonomi ERFA 2023</a:t>
            </a:r>
          </a:p>
        </p:txBody>
      </p:sp>
      <p:sp>
        <p:nvSpPr>
          <p:cNvPr id="6" name="Pladsholder til indhold 5">
            <a:extLst>
              <a:ext uri="{FF2B5EF4-FFF2-40B4-BE49-F238E27FC236}">
                <a16:creationId xmlns:a16="http://schemas.microsoft.com/office/drawing/2014/main" id="{F9664EA6-62F7-1EC8-A284-111A07C8A5A4}"/>
              </a:ext>
            </a:extLst>
          </p:cNvPr>
          <p:cNvSpPr>
            <a:spLocks noGrp="1"/>
          </p:cNvSpPr>
          <p:nvPr>
            <p:ph idx="1"/>
          </p:nvPr>
        </p:nvSpPr>
        <p:spPr/>
        <p:txBody>
          <a:bodyPr/>
          <a:lstStyle/>
          <a:p>
            <a:r>
              <a:rPr lang="da-DK" dirty="0"/>
              <a:t>Klassiske fejl i en afstemning der gør at afstemningen ikke kan godkendes:</a:t>
            </a:r>
          </a:p>
          <a:p>
            <a:pPr lvl="1">
              <a:buFont typeface="Arial" panose="020B0604020202020204" pitchFamily="34" charset="0"/>
              <a:buChar char="•"/>
            </a:pPr>
            <a:r>
              <a:rPr lang="da-DK" dirty="0"/>
              <a:t>Manglende dokumentation for bank eller Opus-Saldo (FS10N, bank, differencer)</a:t>
            </a:r>
          </a:p>
          <a:p>
            <a:pPr lvl="1">
              <a:buFont typeface="Arial" panose="020B0604020202020204" pitchFamily="34" charset="0"/>
              <a:buChar char="•"/>
            </a:pPr>
            <a:r>
              <a:rPr lang="da-DK" dirty="0"/>
              <a:t>FS10N stemmer ikke med der er skrevet i afstemningsarket, eller er blevet ændret efter afstemningen er lavet</a:t>
            </a:r>
          </a:p>
          <a:p>
            <a:pPr lvl="1">
              <a:buFont typeface="Arial" panose="020B0604020202020204" pitchFamily="34" charset="0"/>
              <a:buChar char="•"/>
            </a:pPr>
            <a:r>
              <a:rPr lang="da-DK" dirty="0"/>
              <a:t>Det man har stående på forsiden af afstemningsarket som mangler at blive bogført er efterfølgende bogført. </a:t>
            </a:r>
          </a:p>
          <a:p>
            <a:pPr lvl="1">
              <a:buFont typeface="Arial" panose="020B0604020202020204" pitchFamily="34" charset="0"/>
              <a:buChar char="•"/>
            </a:pPr>
            <a:r>
              <a:rPr lang="da-DK" dirty="0"/>
              <a:t>Manglende opgørelse af kontantkasse (og/eller underskrift fra leder)</a:t>
            </a:r>
          </a:p>
          <a:p>
            <a:pPr lvl="1">
              <a:buFont typeface="Arial" panose="020B0604020202020204" pitchFamily="34" charset="0"/>
              <a:buChar char="•"/>
            </a:pPr>
            <a:r>
              <a:rPr lang="da-DK" dirty="0"/>
              <a:t>Afstemningen går ikke i 0! Der er ikke balance (Opussaldo er forskellig fra Banksaldo)</a:t>
            </a:r>
          </a:p>
          <a:p>
            <a:pPr lvl="2">
              <a:buFontTx/>
              <a:buChar char="-"/>
            </a:pPr>
            <a:r>
              <a:rPr lang="da-DK" dirty="0"/>
              <a:t>Det kan skyldes fejlpostering, forkerte beløb i afstemningen eller meget andet. Så skal der laves et udredningsarbejde. </a:t>
            </a:r>
          </a:p>
        </p:txBody>
      </p:sp>
    </p:spTree>
    <p:extLst>
      <p:ext uri="{BB962C8B-B14F-4D97-AF65-F5344CB8AC3E}">
        <p14:creationId xmlns:p14="http://schemas.microsoft.com/office/powerpoint/2010/main" val="35547081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57E39B-D4AE-68FB-D486-5E63EBEF0466}"/>
              </a:ext>
            </a:extLst>
          </p:cNvPr>
          <p:cNvSpPr>
            <a:spLocks noGrp="1"/>
          </p:cNvSpPr>
          <p:nvPr>
            <p:ph type="title"/>
          </p:nvPr>
        </p:nvSpPr>
        <p:spPr/>
        <p:txBody>
          <a:bodyPr/>
          <a:lstStyle/>
          <a:p>
            <a:r>
              <a:rPr lang="da-DK" dirty="0"/>
              <a:t>Økonomi ERFA 2023</a:t>
            </a:r>
          </a:p>
        </p:txBody>
      </p:sp>
      <p:sp>
        <p:nvSpPr>
          <p:cNvPr id="3" name="Pladsholder til indhold 2">
            <a:extLst>
              <a:ext uri="{FF2B5EF4-FFF2-40B4-BE49-F238E27FC236}">
                <a16:creationId xmlns:a16="http://schemas.microsoft.com/office/drawing/2014/main" id="{F5BE2493-1FC2-D467-E9EB-80044C2BD97F}"/>
              </a:ext>
            </a:extLst>
          </p:cNvPr>
          <p:cNvSpPr>
            <a:spLocks noGrp="1"/>
          </p:cNvSpPr>
          <p:nvPr>
            <p:ph idx="1"/>
          </p:nvPr>
        </p:nvSpPr>
        <p:spPr/>
        <p:txBody>
          <a:bodyPr/>
          <a:lstStyle/>
          <a:p>
            <a:r>
              <a:rPr lang="da-DK" sz="1800" dirty="0"/>
              <a:t>Manglende udredning af beløb der forårsager en difference (samt dokumentation)</a:t>
            </a:r>
          </a:p>
          <a:p>
            <a:r>
              <a:rPr lang="da-DK" dirty="0"/>
              <a:t>Alt der er trukket/indsat i banken i 2023 skal </a:t>
            </a:r>
            <a:r>
              <a:rPr lang="da-DK" u="sng" dirty="0"/>
              <a:t>også</a:t>
            </a:r>
            <a:r>
              <a:rPr lang="da-DK" dirty="0"/>
              <a:t> være bogført i R2023.</a:t>
            </a:r>
          </a:p>
          <a:p>
            <a:endParaRPr lang="da-DK" dirty="0"/>
          </a:p>
          <a:p>
            <a:r>
              <a:rPr lang="da-DK" dirty="0"/>
              <a:t>Mht. Mellemregningskonti:</a:t>
            </a:r>
          </a:p>
          <a:p>
            <a:pPr lvl="1"/>
            <a:r>
              <a:rPr lang="da-DK" dirty="0"/>
              <a:t>Skal ALTID gå i ”Nul” ved årsskiftet. Alt skal i driften.</a:t>
            </a:r>
          </a:p>
          <a:p>
            <a:endParaRPr lang="da-DK" dirty="0"/>
          </a:p>
        </p:txBody>
      </p:sp>
    </p:spTree>
    <p:extLst>
      <p:ext uri="{BB962C8B-B14F-4D97-AF65-F5344CB8AC3E}">
        <p14:creationId xmlns:p14="http://schemas.microsoft.com/office/powerpoint/2010/main" val="2782478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F4C230-A953-8519-832A-04CEF4997F97}"/>
              </a:ext>
            </a:extLst>
          </p:cNvPr>
          <p:cNvSpPr>
            <a:spLocks noGrp="1"/>
          </p:cNvSpPr>
          <p:nvPr>
            <p:ph type="title"/>
          </p:nvPr>
        </p:nvSpPr>
        <p:spPr/>
        <p:txBody>
          <a:bodyPr/>
          <a:lstStyle/>
          <a:p>
            <a:r>
              <a:rPr lang="da-DK" dirty="0"/>
              <a:t>Økonomi ERFA 2023</a:t>
            </a:r>
          </a:p>
        </p:txBody>
      </p:sp>
      <p:sp>
        <p:nvSpPr>
          <p:cNvPr id="3" name="Pladsholder til indhold 2">
            <a:extLst>
              <a:ext uri="{FF2B5EF4-FFF2-40B4-BE49-F238E27FC236}">
                <a16:creationId xmlns:a16="http://schemas.microsoft.com/office/drawing/2014/main" id="{9ADD47F4-55A6-33DC-1196-5FB63B0D5EF3}"/>
              </a:ext>
            </a:extLst>
          </p:cNvPr>
          <p:cNvSpPr>
            <a:spLocks noGrp="1"/>
          </p:cNvSpPr>
          <p:nvPr>
            <p:ph idx="1"/>
          </p:nvPr>
        </p:nvSpPr>
        <p:spPr/>
        <p:txBody>
          <a:bodyPr/>
          <a:lstStyle/>
          <a:p>
            <a:pPr marL="0" indent="0">
              <a:buNone/>
            </a:pPr>
            <a:r>
              <a:rPr lang="da-DK" dirty="0"/>
              <a:t>Dokumentation fra Økonomisystemet skal altid være ”Saldobalancen” (FS10N). Et udtræk fra en posteringsoversigt (FBL3N) siger ikke noget om saldoen.</a:t>
            </a:r>
          </a:p>
          <a:p>
            <a:pPr marL="0" indent="0">
              <a:spcBef>
                <a:spcPct val="20000"/>
              </a:spcBef>
              <a:buNone/>
            </a:pPr>
            <a:r>
              <a:rPr lang="da-DK" sz="1200" i="1" dirty="0">
                <a:effectLst/>
                <a:latin typeface="+mn-lt"/>
              </a:rPr>
              <a:t>Billedet her viser saldoen på kontoen og de </a:t>
            </a:r>
          </a:p>
          <a:p>
            <a:pPr marL="0" indent="0">
              <a:spcBef>
                <a:spcPct val="20000"/>
              </a:spcBef>
              <a:buNone/>
            </a:pPr>
            <a:r>
              <a:rPr lang="da-DK" sz="1200" i="1" dirty="0">
                <a:effectLst/>
                <a:latin typeface="+mn-lt"/>
              </a:rPr>
              <a:t>bevægelser, der har været i de pågældende </a:t>
            </a:r>
          </a:p>
          <a:p>
            <a:pPr marL="0" indent="0">
              <a:spcBef>
                <a:spcPct val="20000"/>
              </a:spcBef>
              <a:buNone/>
            </a:pPr>
            <a:r>
              <a:rPr lang="da-DK" sz="1200" i="1" dirty="0">
                <a:effectLst/>
                <a:latin typeface="+mn-lt"/>
              </a:rPr>
              <a:t>måneder. </a:t>
            </a:r>
          </a:p>
          <a:p>
            <a:pPr>
              <a:spcBef>
                <a:spcPct val="20000"/>
              </a:spcBef>
            </a:pPr>
            <a:endParaRPr lang="da-DK" sz="1200" i="1" dirty="0">
              <a:latin typeface="+mn-lt"/>
            </a:endParaRPr>
          </a:p>
          <a:p>
            <a:pPr marL="0" indent="0">
              <a:spcBef>
                <a:spcPct val="20000"/>
              </a:spcBef>
              <a:buNone/>
            </a:pPr>
            <a:r>
              <a:rPr lang="da-DK" sz="1200" i="1" dirty="0">
                <a:effectLst/>
                <a:latin typeface="+mn-lt"/>
              </a:rPr>
              <a:t>Det er denne dokumentation du skal bruge i dit afstemnings-</a:t>
            </a:r>
          </a:p>
          <a:p>
            <a:pPr marL="0" indent="0">
              <a:spcBef>
                <a:spcPct val="20000"/>
              </a:spcBef>
              <a:buNone/>
            </a:pPr>
            <a:r>
              <a:rPr lang="da-DK" sz="1200" i="1" dirty="0">
                <a:effectLst/>
                <a:latin typeface="+mn-lt"/>
              </a:rPr>
              <a:t>ark. Saldoen fra FS10N skal altid stemme overens med saldoen</a:t>
            </a:r>
          </a:p>
          <a:p>
            <a:pPr marL="0" indent="0">
              <a:spcBef>
                <a:spcPct val="20000"/>
              </a:spcBef>
              <a:buNone/>
            </a:pPr>
            <a:r>
              <a:rPr lang="da-DK" sz="1200" i="1" dirty="0">
                <a:effectLst/>
                <a:latin typeface="+mn-lt"/>
              </a:rPr>
              <a:t> i banken den pågældende måned. </a:t>
            </a:r>
            <a:endParaRPr lang="da-DK" sz="1200" i="1" dirty="0">
              <a:latin typeface="+mn-lt"/>
            </a:endParaRPr>
          </a:p>
          <a:p>
            <a:pPr marL="0" indent="0">
              <a:buNone/>
            </a:pPr>
            <a:endParaRPr lang="da-DK" dirty="0"/>
          </a:p>
          <a:p>
            <a:pPr marL="0" indent="0">
              <a:buNone/>
            </a:pPr>
            <a:endParaRPr lang="da-DK" dirty="0"/>
          </a:p>
        </p:txBody>
      </p:sp>
      <p:pic>
        <p:nvPicPr>
          <p:cNvPr id="7" name="Billede 6">
            <a:extLst>
              <a:ext uri="{FF2B5EF4-FFF2-40B4-BE49-F238E27FC236}">
                <a16:creationId xmlns:a16="http://schemas.microsoft.com/office/drawing/2014/main" id="{26C94A55-4FB4-8327-9762-7BC6BCEB7F44}"/>
              </a:ext>
            </a:extLst>
          </p:cNvPr>
          <p:cNvPicPr>
            <a:picLocks noChangeAspect="1"/>
          </p:cNvPicPr>
          <p:nvPr/>
        </p:nvPicPr>
        <p:blipFill>
          <a:blip r:embed="rId2"/>
          <a:stretch>
            <a:fillRect/>
          </a:stretch>
        </p:blipFill>
        <p:spPr>
          <a:xfrm>
            <a:off x="4788024" y="2420888"/>
            <a:ext cx="4199186" cy="3025962"/>
          </a:xfrm>
          <a:prstGeom prst="rect">
            <a:avLst/>
          </a:prstGeom>
        </p:spPr>
      </p:pic>
    </p:spTree>
    <p:extLst>
      <p:ext uri="{BB962C8B-B14F-4D97-AF65-F5344CB8AC3E}">
        <p14:creationId xmlns:p14="http://schemas.microsoft.com/office/powerpoint/2010/main" val="1577865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8B866D-B7A4-49CF-EE1D-3B60D201860B}"/>
              </a:ext>
            </a:extLst>
          </p:cNvPr>
          <p:cNvSpPr>
            <a:spLocks noGrp="1"/>
          </p:cNvSpPr>
          <p:nvPr>
            <p:ph type="title"/>
          </p:nvPr>
        </p:nvSpPr>
        <p:spPr/>
        <p:txBody>
          <a:bodyPr/>
          <a:lstStyle/>
          <a:p>
            <a:r>
              <a:rPr lang="da-DK" dirty="0"/>
              <a:t>Økonomi ERFA 2023</a:t>
            </a:r>
          </a:p>
        </p:txBody>
      </p:sp>
      <p:sp>
        <p:nvSpPr>
          <p:cNvPr id="3" name="Pladsholder til indhold 2">
            <a:extLst>
              <a:ext uri="{FF2B5EF4-FFF2-40B4-BE49-F238E27FC236}">
                <a16:creationId xmlns:a16="http://schemas.microsoft.com/office/drawing/2014/main" id="{E210E516-479C-257F-EC0B-B160ADFEA59A}"/>
              </a:ext>
            </a:extLst>
          </p:cNvPr>
          <p:cNvSpPr>
            <a:spLocks noGrp="1"/>
          </p:cNvSpPr>
          <p:nvPr>
            <p:ph idx="1"/>
          </p:nvPr>
        </p:nvSpPr>
        <p:spPr/>
        <p:txBody>
          <a:bodyPr/>
          <a:lstStyle/>
          <a:p>
            <a:pPr marL="0" indent="0">
              <a:buNone/>
            </a:pPr>
            <a:r>
              <a:rPr lang="da-DK" dirty="0"/>
              <a:t>Generelt om regnskabsafslutning – Hvad er vores/jeres opgave?</a:t>
            </a:r>
          </a:p>
          <a:p>
            <a:pPr marL="0" indent="0">
              <a:buNone/>
            </a:pPr>
            <a:endParaRPr lang="da-DK" dirty="0"/>
          </a:p>
          <a:p>
            <a:pPr lvl="1">
              <a:buFont typeface="Arial" panose="020B0604020202020204" pitchFamily="34" charset="0"/>
              <a:buChar char="•"/>
            </a:pPr>
            <a:r>
              <a:rPr lang="da-DK" dirty="0"/>
              <a:t>Sikre overensstemmelse mellem budget og forbrug</a:t>
            </a:r>
          </a:p>
          <a:p>
            <a:pPr lvl="1">
              <a:buFont typeface="Arial" panose="020B0604020202020204" pitchFamily="34" charset="0"/>
              <a:buChar char="•"/>
            </a:pPr>
            <a:r>
              <a:rPr lang="da-DK" dirty="0"/>
              <a:t>Sikre at midler er brugt indenfor de aftalte rammer</a:t>
            </a:r>
          </a:p>
          <a:p>
            <a:pPr lvl="1">
              <a:buFont typeface="Arial" panose="020B0604020202020204" pitchFamily="34" charset="0"/>
              <a:buChar char="•"/>
            </a:pPr>
            <a:r>
              <a:rPr lang="da-DK" dirty="0"/>
              <a:t>Sikre at forbrug i supplementsperioden følger Transaktionsprincippet</a:t>
            </a:r>
          </a:p>
          <a:p>
            <a:pPr lvl="1">
              <a:buFont typeface="Arial" panose="020B0604020202020204" pitchFamily="34" charset="0"/>
              <a:buChar char="•"/>
            </a:pPr>
            <a:r>
              <a:rPr lang="da-DK" dirty="0"/>
              <a:t>Sikre at likvider er brugt i overensstemmelse med budgettet og dokumentere dette</a:t>
            </a:r>
          </a:p>
          <a:p>
            <a:pPr lvl="1">
              <a:buFont typeface="Arial" panose="020B0604020202020204" pitchFamily="34" charset="0"/>
              <a:buChar char="•"/>
            </a:pPr>
            <a:r>
              <a:rPr lang="da-DK" dirty="0"/>
              <a:t>Sikre at eventuelle projektregnskaber der skal færdiggøres sker efter de aftalte forhold i bevillingsskrivelsen</a:t>
            </a:r>
          </a:p>
          <a:p>
            <a:pPr lvl="1">
              <a:buFont typeface="Arial" panose="020B0604020202020204" pitchFamily="34" charset="0"/>
              <a:buChar char="•"/>
            </a:pPr>
            <a:endParaRPr lang="da-DK" dirty="0"/>
          </a:p>
          <a:p>
            <a:pPr lvl="1">
              <a:buFont typeface="Arial" panose="020B0604020202020204" pitchFamily="34" charset="0"/>
              <a:buChar char="•"/>
            </a:pPr>
            <a:endParaRPr lang="da-DK" dirty="0"/>
          </a:p>
        </p:txBody>
      </p:sp>
    </p:spTree>
    <p:extLst>
      <p:ext uri="{BB962C8B-B14F-4D97-AF65-F5344CB8AC3E}">
        <p14:creationId xmlns:p14="http://schemas.microsoft.com/office/powerpoint/2010/main" val="26612924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F981A-B575-F045-D088-844F6240C04F}"/>
              </a:ext>
            </a:extLst>
          </p:cNvPr>
          <p:cNvSpPr>
            <a:spLocks noGrp="1"/>
          </p:cNvSpPr>
          <p:nvPr>
            <p:ph type="title"/>
          </p:nvPr>
        </p:nvSpPr>
        <p:spPr/>
        <p:txBody>
          <a:bodyPr/>
          <a:lstStyle/>
          <a:p>
            <a:r>
              <a:rPr lang="da-DK" dirty="0"/>
              <a:t>Økonomi ERFA 2023</a:t>
            </a:r>
          </a:p>
        </p:txBody>
      </p:sp>
      <p:sp>
        <p:nvSpPr>
          <p:cNvPr id="3" name="Pladsholder til indhold 2">
            <a:extLst>
              <a:ext uri="{FF2B5EF4-FFF2-40B4-BE49-F238E27FC236}">
                <a16:creationId xmlns:a16="http://schemas.microsoft.com/office/drawing/2014/main" id="{D9D21A1A-B4E5-194B-F361-70047F20743D}"/>
              </a:ext>
            </a:extLst>
          </p:cNvPr>
          <p:cNvSpPr>
            <a:spLocks noGrp="1"/>
          </p:cNvSpPr>
          <p:nvPr>
            <p:ph idx="1"/>
          </p:nvPr>
        </p:nvSpPr>
        <p:spPr/>
        <p:txBody>
          <a:bodyPr/>
          <a:lstStyle/>
          <a:p>
            <a:pPr marL="0" indent="0">
              <a:buNone/>
            </a:pPr>
            <a:r>
              <a:rPr lang="da-DK" sz="1400" dirty="0"/>
              <a:t>Dokumentation fra bank skal </a:t>
            </a:r>
          </a:p>
          <a:p>
            <a:pPr marL="0" indent="0">
              <a:buNone/>
            </a:pPr>
            <a:r>
              <a:rPr lang="da-DK" sz="1400" dirty="0"/>
              <a:t>ALTID være vedlagt en </a:t>
            </a:r>
          </a:p>
          <a:p>
            <a:pPr marL="0" indent="0">
              <a:buNone/>
            </a:pPr>
            <a:r>
              <a:rPr lang="da-DK" sz="1400" dirty="0"/>
              <a:t>afstemning. Billedet her viser </a:t>
            </a:r>
          </a:p>
          <a:p>
            <a:pPr marL="0" indent="0">
              <a:buNone/>
            </a:pPr>
            <a:r>
              <a:rPr lang="da-DK" sz="1400" dirty="0"/>
              <a:t>saldoen i banken ultimo året.</a:t>
            </a:r>
          </a:p>
          <a:p>
            <a:pPr marL="0" indent="0">
              <a:buNone/>
            </a:pPr>
            <a:r>
              <a:rPr lang="da-DK" sz="1400" dirty="0"/>
              <a:t>Saldoen pr. 31.12 skal stemme </a:t>
            </a:r>
          </a:p>
          <a:p>
            <a:pPr marL="0" indent="0">
              <a:buNone/>
            </a:pPr>
            <a:r>
              <a:rPr lang="da-DK" sz="1400" dirty="0"/>
              <a:t>overnes med saldoen i Opus (FS10)</a:t>
            </a:r>
          </a:p>
          <a:p>
            <a:pPr marL="0" indent="0">
              <a:buNone/>
            </a:pPr>
            <a:r>
              <a:rPr lang="da-DK" sz="1400" dirty="0"/>
              <a:t>i periode 16 når årsafstemningen </a:t>
            </a:r>
          </a:p>
          <a:p>
            <a:pPr marL="0" indent="0">
              <a:buNone/>
            </a:pPr>
            <a:r>
              <a:rPr lang="da-DK" sz="1400" dirty="0"/>
              <a:t>foretages.</a:t>
            </a:r>
          </a:p>
          <a:p>
            <a:pPr marL="0" indent="0">
              <a:buNone/>
            </a:pPr>
            <a:endParaRPr lang="da-DK" dirty="0"/>
          </a:p>
          <a:p>
            <a:pPr marL="0" indent="0">
              <a:buNone/>
            </a:pPr>
            <a:endParaRPr lang="da-DK" dirty="0"/>
          </a:p>
          <a:p>
            <a:pPr marL="0" indent="0">
              <a:buNone/>
            </a:pPr>
            <a:endParaRPr lang="da-DK" dirty="0"/>
          </a:p>
        </p:txBody>
      </p:sp>
      <p:pic>
        <p:nvPicPr>
          <p:cNvPr id="6" name="Billede 5">
            <a:extLst>
              <a:ext uri="{FF2B5EF4-FFF2-40B4-BE49-F238E27FC236}">
                <a16:creationId xmlns:a16="http://schemas.microsoft.com/office/drawing/2014/main" id="{5A9E69A4-BE23-6180-7C4C-2E87F2A8C545}"/>
              </a:ext>
            </a:extLst>
          </p:cNvPr>
          <p:cNvPicPr>
            <a:picLocks noChangeAspect="1"/>
          </p:cNvPicPr>
          <p:nvPr/>
        </p:nvPicPr>
        <p:blipFill>
          <a:blip r:embed="rId2"/>
          <a:stretch>
            <a:fillRect/>
          </a:stretch>
        </p:blipFill>
        <p:spPr>
          <a:xfrm>
            <a:off x="3563888" y="1700213"/>
            <a:ext cx="4781550" cy="4238625"/>
          </a:xfrm>
          <a:prstGeom prst="rect">
            <a:avLst/>
          </a:prstGeom>
        </p:spPr>
      </p:pic>
    </p:spTree>
    <p:extLst>
      <p:ext uri="{BB962C8B-B14F-4D97-AF65-F5344CB8AC3E}">
        <p14:creationId xmlns:p14="http://schemas.microsoft.com/office/powerpoint/2010/main" val="2604603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AA6387-3BFF-9E8D-738D-3DDD0E2C5727}"/>
              </a:ext>
            </a:extLst>
          </p:cNvPr>
          <p:cNvSpPr>
            <a:spLocks noGrp="1"/>
          </p:cNvSpPr>
          <p:nvPr>
            <p:ph type="title"/>
          </p:nvPr>
        </p:nvSpPr>
        <p:spPr/>
        <p:txBody>
          <a:bodyPr/>
          <a:lstStyle/>
          <a:p>
            <a:r>
              <a:rPr lang="da-DK" dirty="0"/>
              <a:t>Økonomi ERFA 2023</a:t>
            </a:r>
          </a:p>
        </p:txBody>
      </p:sp>
      <p:sp>
        <p:nvSpPr>
          <p:cNvPr id="3" name="Pladsholder til indhold 2">
            <a:extLst>
              <a:ext uri="{FF2B5EF4-FFF2-40B4-BE49-F238E27FC236}">
                <a16:creationId xmlns:a16="http://schemas.microsoft.com/office/drawing/2014/main" id="{4A73D051-6002-C8AE-75E1-EDD683AF8999}"/>
              </a:ext>
            </a:extLst>
          </p:cNvPr>
          <p:cNvSpPr>
            <a:spLocks noGrp="1"/>
          </p:cNvSpPr>
          <p:nvPr>
            <p:ph idx="1"/>
          </p:nvPr>
        </p:nvSpPr>
        <p:spPr/>
        <p:txBody>
          <a:bodyPr/>
          <a:lstStyle/>
          <a:p>
            <a:pPr marL="0" indent="0">
              <a:buNone/>
            </a:pPr>
            <a:r>
              <a:rPr lang="da-DK" sz="1400" dirty="0"/>
              <a:t>Posteringsoversigt (FBL3N) skal vedlægges </a:t>
            </a:r>
          </a:p>
          <a:p>
            <a:pPr marL="0" indent="0">
              <a:buNone/>
            </a:pPr>
            <a:r>
              <a:rPr lang="da-DK" sz="1400" dirty="0"/>
              <a:t>hvis der er difference så differencen </a:t>
            </a:r>
          </a:p>
          <a:p>
            <a:pPr marL="0" indent="0">
              <a:buNone/>
            </a:pPr>
            <a:r>
              <a:rPr lang="da-DK" sz="1400" dirty="0"/>
              <a:t>dokumenteres. Hvis den bruges i afstemningen</a:t>
            </a:r>
          </a:p>
          <a:p>
            <a:pPr marL="0" indent="0">
              <a:buNone/>
            </a:pPr>
            <a:r>
              <a:rPr lang="da-DK" sz="1400" dirty="0"/>
              <a:t> til at få tallene til at stemme skal den </a:t>
            </a:r>
          </a:p>
          <a:p>
            <a:pPr marL="0" indent="0">
              <a:buNone/>
            </a:pPr>
            <a:r>
              <a:rPr lang="da-DK" sz="1400" dirty="0"/>
              <a:t>også vedlægges.</a:t>
            </a:r>
          </a:p>
          <a:p>
            <a:pPr marL="0" indent="0">
              <a:buNone/>
            </a:pPr>
            <a:endParaRPr lang="da-DK" dirty="0"/>
          </a:p>
          <a:p>
            <a:pPr marL="0" indent="0">
              <a:buNone/>
            </a:pPr>
            <a:endParaRPr lang="da-DK" dirty="0"/>
          </a:p>
        </p:txBody>
      </p:sp>
      <p:pic>
        <p:nvPicPr>
          <p:cNvPr id="5" name="Billede 4">
            <a:extLst>
              <a:ext uri="{FF2B5EF4-FFF2-40B4-BE49-F238E27FC236}">
                <a16:creationId xmlns:a16="http://schemas.microsoft.com/office/drawing/2014/main" id="{92F6DFCB-283F-5B10-F3D1-A99C6086EE7D}"/>
              </a:ext>
            </a:extLst>
          </p:cNvPr>
          <p:cNvPicPr>
            <a:picLocks noChangeAspect="1"/>
          </p:cNvPicPr>
          <p:nvPr/>
        </p:nvPicPr>
        <p:blipFill>
          <a:blip r:embed="rId2"/>
          <a:stretch>
            <a:fillRect/>
          </a:stretch>
        </p:blipFill>
        <p:spPr>
          <a:xfrm>
            <a:off x="503237" y="2991258"/>
            <a:ext cx="6800850" cy="3286125"/>
          </a:xfrm>
          <a:prstGeom prst="rect">
            <a:avLst/>
          </a:prstGeom>
        </p:spPr>
      </p:pic>
    </p:spTree>
    <p:extLst>
      <p:ext uri="{BB962C8B-B14F-4D97-AF65-F5344CB8AC3E}">
        <p14:creationId xmlns:p14="http://schemas.microsoft.com/office/powerpoint/2010/main" val="26722468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E271A7-F622-FB29-81D9-0C3232883F5E}"/>
              </a:ext>
            </a:extLst>
          </p:cNvPr>
          <p:cNvSpPr>
            <a:spLocks noGrp="1"/>
          </p:cNvSpPr>
          <p:nvPr>
            <p:ph type="title"/>
          </p:nvPr>
        </p:nvSpPr>
        <p:spPr/>
        <p:txBody>
          <a:bodyPr/>
          <a:lstStyle/>
          <a:p>
            <a:r>
              <a:rPr lang="da-DK" dirty="0"/>
              <a:t>Økonomi ERFA 2023</a:t>
            </a:r>
          </a:p>
        </p:txBody>
      </p:sp>
      <p:sp>
        <p:nvSpPr>
          <p:cNvPr id="3" name="Pladsholder til indhold 2">
            <a:extLst>
              <a:ext uri="{FF2B5EF4-FFF2-40B4-BE49-F238E27FC236}">
                <a16:creationId xmlns:a16="http://schemas.microsoft.com/office/drawing/2014/main" id="{139641FA-9DD3-7AE4-E5AC-F2651685F14F}"/>
              </a:ext>
            </a:extLst>
          </p:cNvPr>
          <p:cNvSpPr>
            <a:spLocks noGrp="1"/>
          </p:cNvSpPr>
          <p:nvPr>
            <p:ph idx="1"/>
          </p:nvPr>
        </p:nvSpPr>
        <p:spPr/>
        <p:txBody>
          <a:bodyPr/>
          <a:lstStyle/>
          <a:p>
            <a:pPr marL="0" indent="0">
              <a:buNone/>
            </a:pPr>
            <a:r>
              <a:rPr lang="da-DK" sz="1400" dirty="0"/>
              <a:t>Kontantkasse skal altid optælles af en </a:t>
            </a:r>
          </a:p>
          <a:p>
            <a:pPr marL="0" indent="0">
              <a:buNone/>
            </a:pPr>
            <a:r>
              <a:rPr lang="da-DK" sz="1400" dirty="0"/>
              <a:t>medarbejder og lederen. Begge skal underskrive </a:t>
            </a:r>
          </a:p>
          <a:p>
            <a:pPr marL="0" indent="0">
              <a:buNone/>
            </a:pPr>
            <a:r>
              <a:rPr lang="da-DK" sz="1400" dirty="0"/>
              <a:t>kasseoptællingsarket fysisk, og en kopi skannes ind </a:t>
            </a:r>
          </a:p>
          <a:p>
            <a:pPr marL="0" indent="0">
              <a:buNone/>
            </a:pPr>
            <a:r>
              <a:rPr lang="da-DK" sz="1400" dirty="0"/>
              <a:t>og lægges i afstemningen. Kasseafstemningsrapport </a:t>
            </a:r>
          </a:p>
          <a:p>
            <a:pPr marL="0" indent="0">
              <a:buNone/>
            </a:pPr>
            <a:r>
              <a:rPr lang="da-DK" sz="1400" dirty="0"/>
              <a:t>ligger på medarbejdersiden.</a:t>
            </a:r>
          </a:p>
          <a:p>
            <a:pPr marL="0" indent="0">
              <a:buNone/>
            </a:pPr>
            <a:endParaRPr lang="da-DK" sz="1400" dirty="0"/>
          </a:p>
          <a:p>
            <a:pPr marL="0" indent="0">
              <a:buNone/>
            </a:pPr>
            <a:r>
              <a:rPr lang="da-DK" sz="1400" dirty="0"/>
              <a:t>Husk: Man kan ikke have kr. 0,86 i </a:t>
            </a:r>
            <a:r>
              <a:rPr lang="da-DK" sz="1400"/>
              <a:t>en kontantkasse!</a:t>
            </a:r>
            <a:endParaRPr lang="da-DK" sz="1400" dirty="0"/>
          </a:p>
        </p:txBody>
      </p:sp>
      <p:pic>
        <p:nvPicPr>
          <p:cNvPr id="5" name="Billede 4">
            <a:extLst>
              <a:ext uri="{FF2B5EF4-FFF2-40B4-BE49-F238E27FC236}">
                <a16:creationId xmlns:a16="http://schemas.microsoft.com/office/drawing/2014/main" id="{E6D84258-6AFB-C0D0-D21C-9D6F436F2C35}"/>
              </a:ext>
            </a:extLst>
          </p:cNvPr>
          <p:cNvPicPr>
            <a:picLocks noChangeAspect="1"/>
          </p:cNvPicPr>
          <p:nvPr/>
        </p:nvPicPr>
        <p:blipFill>
          <a:blip r:embed="rId2"/>
          <a:stretch>
            <a:fillRect/>
          </a:stretch>
        </p:blipFill>
        <p:spPr>
          <a:xfrm>
            <a:off x="4788024" y="2204864"/>
            <a:ext cx="3485431" cy="3719686"/>
          </a:xfrm>
          <a:prstGeom prst="rect">
            <a:avLst/>
          </a:prstGeom>
        </p:spPr>
      </p:pic>
    </p:spTree>
    <p:extLst>
      <p:ext uri="{BB962C8B-B14F-4D97-AF65-F5344CB8AC3E}">
        <p14:creationId xmlns:p14="http://schemas.microsoft.com/office/powerpoint/2010/main" val="1452345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9B0088-5BC0-17EB-FCB5-409647C1F960}"/>
              </a:ext>
            </a:extLst>
          </p:cNvPr>
          <p:cNvSpPr>
            <a:spLocks noGrp="1"/>
          </p:cNvSpPr>
          <p:nvPr>
            <p:ph type="title"/>
          </p:nvPr>
        </p:nvSpPr>
        <p:spPr/>
        <p:txBody>
          <a:bodyPr/>
          <a:lstStyle/>
          <a:p>
            <a:r>
              <a:rPr lang="da-DK" dirty="0"/>
              <a:t>Økonomi ERFA 2023</a:t>
            </a:r>
          </a:p>
        </p:txBody>
      </p:sp>
      <p:sp>
        <p:nvSpPr>
          <p:cNvPr id="3" name="Pladsholder til indhold 2">
            <a:extLst>
              <a:ext uri="{FF2B5EF4-FFF2-40B4-BE49-F238E27FC236}">
                <a16:creationId xmlns:a16="http://schemas.microsoft.com/office/drawing/2014/main" id="{1D8EE809-7987-059E-49C9-23807DA54DA0}"/>
              </a:ext>
            </a:extLst>
          </p:cNvPr>
          <p:cNvSpPr>
            <a:spLocks noGrp="1"/>
          </p:cNvSpPr>
          <p:nvPr>
            <p:ph idx="1"/>
          </p:nvPr>
        </p:nvSpPr>
        <p:spPr/>
        <p:txBody>
          <a:bodyPr/>
          <a:lstStyle/>
          <a:p>
            <a:pPr marL="0" indent="0">
              <a:buNone/>
            </a:pPr>
            <a:r>
              <a:rPr lang="da-DK" dirty="0"/>
              <a:t>”Den gode afstemning”</a:t>
            </a:r>
          </a:p>
          <a:p>
            <a:pPr>
              <a:buFontTx/>
              <a:buChar char="-"/>
            </a:pPr>
            <a:endParaRPr lang="da-DK" dirty="0"/>
          </a:p>
        </p:txBody>
      </p:sp>
      <p:pic>
        <p:nvPicPr>
          <p:cNvPr id="5" name="Billede 4">
            <a:extLst>
              <a:ext uri="{FF2B5EF4-FFF2-40B4-BE49-F238E27FC236}">
                <a16:creationId xmlns:a16="http://schemas.microsoft.com/office/drawing/2014/main" id="{AE35AEA9-3116-BC95-6778-8014D2935A5D}"/>
              </a:ext>
            </a:extLst>
          </p:cNvPr>
          <p:cNvPicPr>
            <a:picLocks noChangeAspect="1"/>
          </p:cNvPicPr>
          <p:nvPr/>
        </p:nvPicPr>
        <p:blipFill>
          <a:blip r:embed="rId2"/>
          <a:stretch>
            <a:fillRect/>
          </a:stretch>
        </p:blipFill>
        <p:spPr>
          <a:xfrm>
            <a:off x="503237" y="2060848"/>
            <a:ext cx="4655642" cy="2376264"/>
          </a:xfrm>
          <a:prstGeom prst="rect">
            <a:avLst/>
          </a:prstGeom>
        </p:spPr>
      </p:pic>
      <p:pic>
        <p:nvPicPr>
          <p:cNvPr id="7" name="Billede 6">
            <a:extLst>
              <a:ext uri="{FF2B5EF4-FFF2-40B4-BE49-F238E27FC236}">
                <a16:creationId xmlns:a16="http://schemas.microsoft.com/office/drawing/2014/main" id="{C4CE0E76-0C3A-B20A-343A-25D246F82FD9}"/>
              </a:ext>
            </a:extLst>
          </p:cNvPr>
          <p:cNvPicPr>
            <a:picLocks noChangeAspect="1"/>
          </p:cNvPicPr>
          <p:nvPr/>
        </p:nvPicPr>
        <p:blipFill>
          <a:blip r:embed="rId3"/>
          <a:stretch>
            <a:fillRect/>
          </a:stretch>
        </p:blipFill>
        <p:spPr>
          <a:xfrm rot="440430">
            <a:off x="4670146" y="1174880"/>
            <a:ext cx="3177425" cy="2154932"/>
          </a:xfrm>
          <a:prstGeom prst="rect">
            <a:avLst/>
          </a:prstGeom>
        </p:spPr>
      </p:pic>
      <p:pic>
        <p:nvPicPr>
          <p:cNvPr id="9" name="Billede 8">
            <a:extLst>
              <a:ext uri="{FF2B5EF4-FFF2-40B4-BE49-F238E27FC236}">
                <a16:creationId xmlns:a16="http://schemas.microsoft.com/office/drawing/2014/main" id="{32235503-F863-D417-CDA3-9DD3F3734655}"/>
              </a:ext>
            </a:extLst>
          </p:cNvPr>
          <p:cNvPicPr>
            <a:picLocks noChangeAspect="1"/>
          </p:cNvPicPr>
          <p:nvPr/>
        </p:nvPicPr>
        <p:blipFill>
          <a:blip r:embed="rId4"/>
          <a:stretch>
            <a:fillRect/>
          </a:stretch>
        </p:blipFill>
        <p:spPr>
          <a:xfrm rot="21043897">
            <a:off x="3603131" y="3777088"/>
            <a:ext cx="4536753" cy="2643422"/>
          </a:xfrm>
          <a:prstGeom prst="rect">
            <a:avLst/>
          </a:prstGeom>
        </p:spPr>
      </p:pic>
    </p:spTree>
    <p:extLst>
      <p:ext uri="{BB962C8B-B14F-4D97-AF65-F5344CB8AC3E}">
        <p14:creationId xmlns:p14="http://schemas.microsoft.com/office/powerpoint/2010/main" val="13072477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FAEBF5-72E3-C4BB-D7B1-3C3C17FC1198}"/>
              </a:ext>
            </a:extLst>
          </p:cNvPr>
          <p:cNvSpPr>
            <a:spLocks noGrp="1"/>
          </p:cNvSpPr>
          <p:nvPr>
            <p:ph type="title"/>
          </p:nvPr>
        </p:nvSpPr>
        <p:spPr/>
        <p:txBody>
          <a:bodyPr/>
          <a:lstStyle/>
          <a:p>
            <a:r>
              <a:rPr lang="da-DK" dirty="0"/>
              <a:t>Økonomi ERFA 2023</a:t>
            </a:r>
          </a:p>
        </p:txBody>
      </p:sp>
      <p:sp>
        <p:nvSpPr>
          <p:cNvPr id="3" name="Pladsholder til indhold 2">
            <a:extLst>
              <a:ext uri="{FF2B5EF4-FFF2-40B4-BE49-F238E27FC236}">
                <a16:creationId xmlns:a16="http://schemas.microsoft.com/office/drawing/2014/main" id="{EECF3F95-3482-1C31-A224-77C9D96B374E}"/>
              </a:ext>
            </a:extLst>
          </p:cNvPr>
          <p:cNvSpPr>
            <a:spLocks noGrp="1"/>
          </p:cNvSpPr>
          <p:nvPr>
            <p:ph idx="1"/>
          </p:nvPr>
        </p:nvSpPr>
        <p:spPr/>
        <p:txBody>
          <a:bodyPr/>
          <a:lstStyle/>
          <a:p>
            <a:pPr marL="0" indent="0">
              <a:buNone/>
            </a:pPr>
            <a:r>
              <a:rPr lang="da-DK" dirty="0"/>
              <a:t>Links til vejledning i afstemning på medarbejdersiden:</a:t>
            </a:r>
          </a:p>
          <a:p>
            <a:pPr marL="0" indent="0">
              <a:buNone/>
            </a:pPr>
            <a:r>
              <a:rPr lang="da-DK" dirty="0"/>
              <a:t>	</a:t>
            </a:r>
            <a:r>
              <a:rPr lang="da-DK" sz="1200" dirty="0" err="1"/>
              <a:t>Medarbejdersiden</a:t>
            </a:r>
            <a:r>
              <a:rPr lang="da-DK" sz="1200" dirty="0" err="1">
                <a:sym typeface="Wingdings" panose="05000000000000000000" pitchFamily="2" charset="2"/>
              </a:rPr>
              <a:t>VærktøjerØkonomiVejledninger</a:t>
            </a:r>
            <a:r>
              <a:rPr lang="da-DK" sz="1200" dirty="0">
                <a:sym typeface="Wingdings" panose="05000000000000000000" pitchFamily="2" charset="2"/>
              </a:rPr>
              <a:t> </a:t>
            </a:r>
            <a:r>
              <a:rPr lang="da-DK" sz="1200" dirty="0" err="1">
                <a:sym typeface="Wingdings" panose="05000000000000000000" pitchFamily="2" charset="2"/>
              </a:rPr>
              <a:t>ØkonomiAfstemninger</a:t>
            </a:r>
            <a:endParaRPr lang="da-DK" sz="1200" dirty="0">
              <a:sym typeface="Wingdings" panose="05000000000000000000" pitchFamily="2" charset="2"/>
            </a:endParaRPr>
          </a:p>
          <a:p>
            <a:pPr marL="0" indent="0">
              <a:buNone/>
            </a:pPr>
            <a:endParaRPr lang="da-DK" sz="1200" dirty="0">
              <a:sym typeface="Wingdings" panose="05000000000000000000" pitchFamily="2" charset="2"/>
            </a:endParaRPr>
          </a:p>
          <a:p>
            <a:pPr marL="0" indent="0">
              <a:buNone/>
            </a:pPr>
            <a:endParaRPr lang="da-DK" sz="1200" dirty="0">
              <a:sym typeface="Wingdings" panose="05000000000000000000" pitchFamily="2" charset="2"/>
            </a:endParaRPr>
          </a:p>
          <a:p>
            <a:pPr marL="0" indent="0">
              <a:buNone/>
            </a:pPr>
            <a:r>
              <a:rPr lang="da-DK" dirty="0"/>
              <a:t>Links til Regnskabsafslutning + div. slides:</a:t>
            </a:r>
          </a:p>
          <a:p>
            <a:pPr marL="0" indent="0">
              <a:buNone/>
            </a:pPr>
            <a:r>
              <a:rPr lang="da-DK" sz="1200" dirty="0">
                <a:sym typeface="Wingdings" panose="05000000000000000000" pitchFamily="2" charset="2"/>
              </a:rPr>
              <a:t>	</a:t>
            </a:r>
            <a:r>
              <a:rPr lang="da-DK" sz="1200" dirty="0" err="1">
                <a:sym typeface="Wingdings" panose="05000000000000000000" pitchFamily="2" charset="2"/>
              </a:rPr>
              <a:t>MedarbejdersidenVærktøjerØkonomiRegnskabsafslutning</a:t>
            </a:r>
            <a:endParaRPr lang="da-DK" sz="1200" dirty="0">
              <a:sym typeface="Wingdings" panose="05000000000000000000" pitchFamily="2" charset="2"/>
            </a:endParaRPr>
          </a:p>
          <a:p>
            <a:pPr marL="0" indent="0">
              <a:buNone/>
            </a:pPr>
            <a:endParaRPr lang="da-DK" sz="1200" dirty="0"/>
          </a:p>
          <a:p>
            <a:pPr marL="0" indent="0">
              <a:buNone/>
            </a:pPr>
            <a:endParaRPr lang="da-DK" sz="1200" dirty="0"/>
          </a:p>
          <a:p>
            <a:pPr marL="0" indent="0">
              <a:buNone/>
            </a:pPr>
            <a:endParaRPr lang="da-DK" sz="1200" dirty="0"/>
          </a:p>
          <a:p>
            <a:pPr marL="0" indent="0">
              <a:buNone/>
            </a:pPr>
            <a:r>
              <a:rPr lang="da-DK" dirty="0"/>
              <a:t>	</a:t>
            </a:r>
          </a:p>
        </p:txBody>
      </p:sp>
    </p:spTree>
    <p:extLst>
      <p:ext uri="{BB962C8B-B14F-4D97-AF65-F5344CB8AC3E}">
        <p14:creationId xmlns:p14="http://schemas.microsoft.com/office/powerpoint/2010/main" val="39868882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814C86-0FDC-8778-7973-92B1382AB076}"/>
              </a:ext>
            </a:extLst>
          </p:cNvPr>
          <p:cNvSpPr>
            <a:spLocks noGrp="1"/>
          </p:cNvSpPr>
          <p:nvPr>
            <p:ph type="title"/>
          </p:nvPr>
        </p:nvSpPr>
        <p:spPr/>
        <p:txBody>
          <a:bodyPr/>
          <a:lstStyle/>
          <a:p>
            <a:r>
              <a:rPr lang="da-DK" dirty="0"/>
              <a:t>Økonomi ERFA 2023</a:t>
            </a:r>
          </a:p>
        </p:txBody>
      </p:sp>
      <p:sp>
        <p:nvSpPr>
          <p:cNvPr id="3" name="Pladsholder til indhold 2">
            <a:extLst>
              <a:ext uri="{FF2B5EF4-FFF2-40B4-BE49-F238E27FC236}">
                <a16:creationId xmlns:a16="http://schemas.microsoft.com/office/drawing/2014/main" id="{0DE0A001-6394-C351-9DE6-8B46C6674D47}"/>
              </a:ext>
            </a:extLst>
          </p:cNvPr>
          <p:cNvSpPr>
            <a:spLocks noGrp="1"/>
          </p:cNvSpPr>
          <p:nvPr>
            <p:ph idx="1"/>
          </p:nvPr>
        </p:nvSpPr>
        <p:spPr/>
        <p:txBody>
          <a:bodyPr/>
          <a:lstStyle/>
          <a:p>
            <a:pPr marL="0" indent="0">
              <a:buNone/>
            </a:pPr>
            <a:r>
              <a:rPr lang="da-DK" dirty="0"/>
              <a:t>Kort om projektstyring!</a:t>
            </a:r>
          </a:p>
          <a:p>
            <a:r>
              <a:rPr lang="da-DK" sz="1200" dirty="0"/>
              <a:t>Alle projektansøgninger skal godkendes af Kommunalbestyrelsen!</a:t>
            </a:r>
          </a:p>
          <a:p>
            <a:r>
              <a:rPr lang="da-DK" sz="1200" dirty="0"/>
              <a:t>Tilskudsyders krav til regnskaber:</a:t>
            </a:r>
          </a:p>
          <a:p>
            <a:pPr lvl="1"/>
            <a:r>
              <a:rPr lang="da-DK" sz="1200" dirty="0"/>
              <a:t>Hvis der er krav herom i tilsagnet, skal regnskabet være påtegnet af en revisor.</a:t>
            </a:r>
          </a:p>
          <a:p>
            <a:pPr lvl="1"/>
            <a:endParaRPr lang="da-DK" sz="1200" dirty="0"/>
          </a:p>
          <a:p>
            <a:pPr lvl="1"/>
            <a:r>
              <a:rPr lang="da-DK" sz="1200" dirty="0"/>
              <a:t>Regnskabet skal være opdelt i de samme budgetposter, som budgettet i bevillingsgrundlaget eller et senere godkendt budget. </a:t>
            </a:r>
          </a:p>
          <a:p>
            <a:pPr lvl="1"/>
            <a:endParaRPr lang="da-DK" sz="1200" dirty="0"/>
          </a:p>
          <a:p>
            <a:pPr lvl="1"/>
            <a:r>
              <a:rPr lang="da-DK" sz="1200" dirty="0"/>
              <a:t>Der skal være en direkte sammenhæng mellem bogføring og tilskudsregnskabet.   </a:t>
            </a:r>
          </a:p>
          <a:p>
            <a:pPr lvl="1"/>
            <a:endParaRPr lang="da-DK" sz="1200" dirty="0"/>
          </a:p>
          <a:p>
            <a:pPr lvl="1"/>
            <a:r>
              <a:rPr lang="da-DK" sz="1200" dirty="0"/>
              <a:t>Behov for hjælp eller andre oplysninger kan det fås på:</a:t>
            </a:r>
          </a:p>
          <a:p>
            <a:pPr lvl="2"/>
            <a:r>
              <a:rPr lang="da-DK" sz="1200" dirty="0">
                <a:hlinkClick r:id="rId2"/>
              </a:rPr>
              <a:t>Projektstyring (albertslund.dk)</a:t>
            </a:r>
            <a:endParaRPr lang="da-DK" sz="1200" dirty="0"/>
          </a:p>
          <a:p>
            <a:pPr lvl="2"/>
            <a:r>
              <a:rPr lang="da-DK" sz="1200" dirty="0"/>
              <a:t>Helle Haubo Christensen (helle.haubo.christensen@albertslund.dk)</a:t>
            </a:r>
          </a:p>
          <a:p>
            <a:pPr marL="0" indent="0">
              <a:buNone/>
            </a:pPr>
            <a:endParaRPr lang="da-DK" sz="1200" dirty="0"/>
          </a:p>
          <a:p>
            <a:pPr marL="0" indent="0">
              <a:buNone/>
            </a:pPr>
            <a:endParaRPr lang="da-DK" dirty="0"/>
          </a:p>
        </p:txBody>
      </p:sp>
    </p:spTree>
    <p:extLst>
      <p:ext uri="{BB962C8B-B14F-4D97-AF65-F5344CB8AC3E}">
        <p14:creationId xmlns:p14="http://schemas.microsoft.com/office/powerpoint/2010/main" val="19427761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833F8D-B838-FF50-DC51-87F42963F360}"/>
              </a:ext>
            </a:extLst>
          </p:cNvPr>
          <p:cNvSpPr>
            <a:spLocks noGrp="1"/>
          </p:cNvSpPr>
          <p:nvPr>
            <p:ph type="title"/>
          </p:nvPr>
        </p:nvSpPr>
        <p:spPr/>
        <p:txBody>
          <a:bodyPr/>
          <a:lstStyle/>
          <a:p>
            <a:r>
              <a:rPr lang="da-DK" dirty="0"/>
              <a:t>Økonomi ERFA 2023</a:t>
            </a:r>
          </a:p>
        </p:txBody>
      </p:sp>
      <p:sp>
        <p:nvSpPr>
          <p:cNvPr id="3" name="Pladsholder til indhold 2">
            <a:extLst>
              <a:ext uri="{FF2B5EF4-FFF2-40B4-BE49-F238E27FC236}">
                <a16:creationId xmlns:a16="http://schemas.microsoft.com/office/drawing/2014/main" id="{6FF00336-CBBC-AA46-2671-6D825E237E78}"/>
              </a:ext>
            </a:extLst>
          </p:cNvPr>
          <p:cNvSpPr>
            <a:spLocks noGrp="1"/>
          </p:cNvSpPr>
          <p:nvPr>
            <p:ph idx="1"/>
          </p:nvPr>
        </p:nvSpPr>
        <p:spPr>
          <a:xfrm>
            <a:off x="458135" y="1484784"/>
            <a:ext cx="8137525" cy="4537075"/>
          </a:xfrm>
        </p:spPr>
        <p:txBody>
          <a:bodyPr/>
          <a:lstStyle/>
          <a:p>
            <a:pPr marL="0" indent="0">
              <a:buNone/>
            </a:pPr>
            <a:r>
              <a:rPr lang="da-DK" dirty="0"/>
              <a:t>Opus-Debitor</a:t>
            </a:r>
          </a:p>
          <a:p>
            <a:pPr marL="316800" lvl="1" indent="0">
              <a:buNone/>
            </a:pPr>
            <a:r>
              <a:rPr lang="da-DK" dirty="0"/>
              <a:t>Oprettelse faktura/regningskrav i økonomisystemet med korrekt bogføringsdato og fordringstype PRSM</a:t>
            </a:r>
          </a:p>
          <a:p>
            <a:pPr marL="316800" lvl="1" indent="0">
              <a:buNone/>
            </a:pPr>
            <a:endParaRPr lang="da-DK" sz="1400" dirty="0">
              <a:effectLst/>
              <a:ea typeface="Calibri" panose="020F0502020204030204" pitchFamily="34" charset="0"/>
              <a:cs typeface="Times New Roman" panose="02020603050405020304" pitchFamily="18" charset="0"/>
            </a:endParaRPr>
          </a:p>
          <a:p>
            <a:pPr lvl="1">
              <a:buFont typeface="Arial" panose="020B0604020202020204" pitchFamily="34" charset="0"/>
              <a:buChar char="•"/>
            </a:pPr>
            <a:r>
              <a:rPr lang="da-DK" sz="1400" dirty="0"/>
              <a:t>Hvem laver hvad (ØC, debitor og de enkelt afdelinger)</a:t>
            </a:r>
          </a:p>
          <a:p>
            <a:pPr lvl="1">
              <a:buFont typeface="Arial" panose="020B0604020202020204" pitchFamily="34" charset="0"/>
              <a:buChar char="•"/>
            </a:pPr>
            <a:r>
              <a:rPr lang="da-DK" sz="1400" dirty="0"/>
              <a:t>Orientering om PSRM, enkeltsagsprincip (Randi)</a:t>
            </a:r>
          </a:p>
          <a:p>
            <a:pPr lvl="1">
              <a:buFont typeface="Arial" panose="020B0604020202020204" pitchFamily="34" charset="0"/>
              <a:buChar char="•"/>
            </a:pPr>
            <a:r>
              <a:rPr lang="da-DK" sz="1400" dirty="0"/>
              <a:t>Fakturaadministration</a:t>
            </a:r>
          </a:p>
          <a:p>
            <a:pPr lvl="1">
              <a:buFont typeface="Arial" panose="020B0604020202020204" pitchFamily="34" charset="0"/>
              <a:buChar char="•"/>
            </a:pPr>
            <a:r>
              <a:rPr lang="da-DK" sz="1400" dirty="0"/>
              <a:t>Vejledninger til fakturering i RBI</a:t>
            </a:r>
          </a:p>
          <a:p>
            <a:pPr marL="316800" lvl="1" indent="0">
              <a:buNone/>
            </a:pPr>
            <a:br>
              <a:rPr lang="da-DK" sz="1400" dirty="0">
                <a:effectLst/>
                <a:latin typeface="Calibri" panose="020F0502020204030204" pitchFamily="34" charset="0"/>
                <a:ea typeface="Calibri" panose="020F0502020204030204" pitchFamily="34" charset="0"/>
                <a:cs typeface="Times New Roman" panose="02020603050405020304" pitchFamily="18" charset="0"/>
              </a:rPr>
            </a:br>
            <a:endParaRPr lang="da-DK" sz="1400" dirty="0"/>
          </a:p>
          <a:p>
            <a:pPr marL="0" indent="0">
              <a:buNone/>
            </a:pPr>
            <a:endParaRPr lang="da-DK" dirty="0"/>
          </a:p>
        </p:txBody>
      </p:sp>
    </p:spTree>
    <p:extLst>
      <p:ext uri="{BB962C8B-B14F-4D97-AF65-F5344CB8AC3E}">
        <p14:creationId xmlns:p14="http://schemas.microsoft.com/office/powerpoint/2010/main" val="24426342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286C58-52ED-ABA3-C5BF-B00C653ECEBE}"/>
              </a:ext>
            </a:extLst>
          </p:cNvPr>
          <p:cNvSpPr>
            <a:spLocks noGrp="1"/>
          </p:cNvSpPr>
          <p:nvPr>
            <p:ph type="title"/>
          </p:nvPr>
        </p:nvSpPr>
        <p:spPr/>
        <p:txBody>
          <a:bodyPr/>
          <a:lstStyle/>
          <a:p>
            <a:r>
              <a:rPr lang="da-DK" dirty="0"/>
              <a:t>Økonomi ERFA 2023</a:t>
            </a:r>
          </a:p>
        </p:txBody>
      </p:sp>
      <p:sp>
        <p:nvSpPr>
          <p:cNvPr id="3" name="Pladsholder til indhold 2">
            <a:extLst>
              <a:ext uri="{FF2B5EF4-FFF2-40B4-BE49-F238E27FC236}">
                <a16:creationId xmlns:a16="http://schemas.microsoft.com/office/drawing/2014/main" id="{BA159FDE-1BDC-8332-1B6B-5AC10C7DB972}"/>
              </a:ext>
            </a:extLst>
          </p:cNvPr>
          <p:cNvSpPr>
            <a:spLocks noGrp="1"/>
          </p:cNvSpPr>
          <p:nvPr>
            <p:ph idx="1"/>
          </p:nvPr>
        </p:nvSpPr>
        <p:spPr/>
        <p:txBody>
          <a:bodyPr/>
          <a:lstStyle/>
          <a:p>
            <a:r>
              <a:rPr lang="da-DK" sz="1600" dirty="0"/>
              <a:t>Hvem laver hvad? (ØC, debitor, de enkelte afdelinger)</a:t>
            </a:r>
          </a:p>
          <a:p>
            <a:pPr marL="0" indent="0">
              <a:buNone/>
            </a:pPr>
            <a:endParaRPr lang="da-DK" sz="1400" dirty="0"/>
          </a:p>
          <a:p>
            <a:pPr marL="0" indent="0">
              <a:buNone/>
            </a:pPr>
            <a:r>
              <a:rPr lang="da-DK" sz="1400" dirty="0"/>
              <a:t>ØS: </a:t>
            </a:r>
          </a:p>
          <a:p>
            <a:pPr marL="316800" lvl="1" indent="0">
              <a:buNone/>
            </a:pPr>
            <a:r>
              <a:rPr lang="da-DK" sz="1400" dirty="0"/>
              <a:t>-     Tildeler rettigheder til fakturaadministration</a:t>
            </a:r>
          </a:p>
          <a:p>
            <a:pPr marL="0" indent="0">
              <a:buNone/>
            </a:pPr>
            <a:endParaRPr lang="da-DK" sz="1400" dirty="0"/>
          </a:p>
          <a:p>
            <a:pPr marL="0" indent="0">
              <a:buNone/>
            </a:pPr>
            <a:r>
              <a:rPr lang="da-DK" sz="1400" dirty="0"/>
              <a:t>Debitor:</a:t>
            </a:r>
          </a:p>
          <a:p>
            <a:pPr lvl="1">
              <a:buFontTx/>
              <a:buChar char="-"/>
            </a:pPr>
            <a:r>
              <a:rPr lang="da-DK" sz="1400" dirty="0"/>
              <a:t>”Overtager” jeres krav når I har dannet grundlaget for fakturaen og har klikket på gem/opret faktura</a:t>
            </a:r>
          </a:p>
          <a:p>
            <a:pPr lvl="1">
              <a:buFontTx/>
              <a:buChar char="-"/>
            </a:pPr>
            <a:r>
              <a:rPr lang="da-DK" sz="1400" dirty="0"/>
              <a:t>Indgår betalingsaftaler med enkeltpersoner og firmaer</a:t>
            </a:r>
          </a:p>
          <a:p>
            <a:pPr lvl="1">
              <a:buFontTx/>
              <a:buChar char="-"/>
            </a:pPr>
            <a:r>
              <a:rPr lang="da-DK" sz="1400" dirty="0"/>
              <a:t>Udsender rykkere</a:t>
            </a:r>
          </a:p>
          <a:p>
            <a:pPr lvl="1">
              <a:buFontTx/>
              <a:buChar char="-"/>
            </a:pPr>
            <a:r>
              <a:rPr lang="da-DK" sz="1400" dirty="0"/>
              <a:t>Oversender krav til gældsstyrelsen til inddrivelse</a:t>
            </a:r>
          </a:p>
          <a:p>
            <a:pPr lvl="1">
              <a:buFontTx/>
              <a:buChar char="-"/>
            </a:pPr>
            <a:r>
              <a:rPr lang="da-DK" sz="1400" dirty="0"/>
              <a:t>Oprettet indholdsarter samt hoved-/deltransaktioner til brug for fakturering</a:t>
            </a:r>
          </a:p>
          <a:p>
            <a:pPr lvl="1">
              <a:buFontTx/>
              <a:buChar char="-"/>
            </a:pPr>
            <a:r>
              <a:rPr lang="da-DK" sz="1400" dirty="0"/>
              <a:t>Beregner og opkræver renter og gebyrer </a:t>
            </a:r>
          </a:p>
          <a:p>
            <a:endParaRPr lang="da-DK" sz="1400" dirty="0"/>
          </a:p>
          <a:p>
            <a:endParaRPr lang="da-DK" sz="1400" dirty="0"/>
          </a:p>
          <a:p>
            <a:pPr marL="0" indent="0">
              <a:buNone/>
            </a:pPr>
            <a:endParaRPr lang="da-DK" sz="1400" dirty="0"/>
          </a:p>
        </p:txBody>
      </p:sp>
    </p:spTree>
    <p:extLst>
      <p:ext uri="{BB962C8B-B14F-4D97-AF65-F5344CB8AC3E}">
        <p14:creationId xmlns:p14="http://schemas.microsoft.com/office/powerpoint/2010/main" val="8882342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C502AD-5627-4DDA-3008-13EEBF75BE8E}"/>
              </a:ext>
            </a:extLst>
          </p:cNvPr>
          <p:cNvSpPr>
            <a:spLocks noGrp="1"/>
          </p:cNvSpPr>
          <p:nvPr>
            <p:ph type="title"/>
          </p:nvPr>
        </p:nvSpPr>
        <p:spPr/>
        <p:txBody>
          <a:bodyPr/>
          <a:lstStyle/>
          <a:p>
            <a:r>
              <a:rPr lang="da-DK" dirty="0"/>
              <a:t>Økonomi ERFA 2023</a:t>
            </a:r>
          </a:p>
        </p:txBody>
      </p:sp>
      <p:sp>
        <p:nvSpPr>
          <p:cNvPr id="3" name="Pladsholder til indhold 2">
            <a:extLst>
              <a:ext uri="{FF2B5EF4-FFF2-40B4-BE49-F238E27FC236}">
                <a16:creationId xmlns:a16="http://schemas.microsoft.com/office/drawing/2014/main" id="{7F5A12F6-8879-BA52-96A8-1EF378958A15}"/>
              </a:ext>
            </a:extLst>
          </p:cNvPr>
          <p:cNvSpPr>
            <a:spLocks noGrp="1"/>
          </p:cNvSpPr>
          <p:nvPr>
            <p:ph idx="1"/>
          </p:nvPr>
        </p:nvSpPr>
        <p:spPr/>
        <p:txBody>
          <a:bodyPr/>
          <a:lstStyle/>
          <a:p>
            <a:r>
              <a:rPr lang="da-DK" sz="1600" dirty="0"/>
              <a:t>Hvem laver hvad? – fortsat</a:t>
            </a:r>
          </a:p>
          <a:p>
            <a:endParaRPr lang="da-DK" sz="1400" dirty="0"/>
          </a:p>
          <a:p>
            <a:r>
              <a:rPr lang="da-DK" sz="1400" dirty="0"/>
              <a:t>De enkelte afdelinger/brugere:</a:t>
            </a:r>
          </a:p>
          <a:p>
            <a:pPr lvl="1">
              <a:buFontTx/>
              <a:buChar char="-"/>
            </a:pPr>
            <a:r>
              <a:rPr lang="da-DK" sz="1400" dirty="0"/>
              <a:t>Opretter faktura/kreditnota</a:t>
            </a:r>
          </a:p>
          <a:p>
            <a:pPr lvl="1">
              <a:buFontTx/>
              <a:buChar char="-"/>
            </a:pPr>
            <a:r>
              <a:rPr lang="da-DK" sz="1400" dirty="0"/>
              <a:t>Sørger for oplæring af kollegaer i fakturaadministration</a:t>
            </a:r>
          </a:p>
          <a:p>
            <a:pPr lvl="1">
              <a:buFontTx/>
              <a:buChar char="-"/>
            </a:pPr>
            <a:r>
              <a:rPr lang="da-DK" sz="1400" dirty="0"/>
              <a:t>Svarer på spørgsmål fra faktura- eller kreditnota modtager</a:t>
            </a:r>
          </a:p>
          <a:p>
            <a:pPr lvl="1">
              <a:buFontTx/>
              <a:buChar char="-"/>
            </a:pPr>
            <a:r>
              <a:rPr lang="da-DK" sz="1400" dirty="0"/>
              <a:t>Har ansvaret for korrekt opkrævning herunder stamdata, EAN numre mv.</a:t>
            </a:r>
          </a:p>
          <a:p>
            <a:pPr marL="0" indent="0">
              <a:buNone/>
            </a:pPr>
            <a:endParaRPr lang="da-DK" sz="1400" dirty="0"/>
          </a:p>
        </p:txBody>
      </p:sp>
    </p:spTree>
    <p:extLst>
      <p:ext uri="{BB962C8B-B14F-4D97-AF65-F5344CB8AC3E}">
        <p14:creationId xmlns:p14="http://schemas.microsoft.com/office/powerpoint/2010/main" val="17347778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F51748-6377-358D-F25D-212AA1CFDB8B}"/>
              </a:ext>
            </a:extLst>
          </p:cNvPr>
          <p:cNvSpPr>
            <a:spLocks noGrp="1"/>
          </p:cNvSpPr>
          <p:nvPr>
            <p:ph type="title"/>
          </p:nvPr>
        </p:nvSpPr>
        <p:spPr/>
        <p:txBody>
          <a:bodyPr/>
          <a:lstStyle/>
          <a:p>
            <a:r>
              <a:rPr lang="da-DK" dirty="0"/>
              <a:t>Økonomi ERFA 2023</a:t>
            </a:r>
          </a:p>
        </p:txBody>
      </p:sp>
      <p:pic>
        <p:nvPicPr>
          <p:cNvPr id="4" name="Pladsholder til indhold 3">
            <a:extLst>
              <a:ext uri="{FF2B5EF4-FFF2-40B4-BE49-F238E27FC236}">
                <a16:creationId xmlns:a16="http://schemas.microsoft.com/office/drawing/2014/main" id="{689A29B3-A538-BC77-2F18-C154C30299F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5315" b="-1"/>
          <a:stretch/>
        </p:blipFill>
        <p:spPr>
          <a:xfrm>
            <a:off x="544607" y="1724025"/>
            <a:ext cx="8054787" cy="4537075"/>
          </a:xfrm>
          <a:prstGeom prst="rect">
            <a:avLst/>
          </a:prstGeom>
        </p:spPr>
      </p:pic>
    </p:spTree>
    <p:extLst>
      <p:ext uri="{BB962C8B-B14F-4D97-AF65-F5344CB8AC3E}">
        <p14:creationId xmlns:p14="http://schemas.microsoft.com/office/powerpoint/2010/main" val="4092461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C80CE3-46F7-FBF5-A34B-77BA47147D25}"/>
              </a:ext>
            </a:extLst>
          </p:cNvPr>
          <p:cNvSpPr>
            <a:spLocks noGrp="1"/>
          </p:cNvSpPr>
          <p:nvPr>
            <p:ph type="title"/>
          </p:nvPr>
        </p:nvSpPr>
        <p:spPr/>
        <p:txBody>
          <a:bodyPr/>
          <a:lstStyle/>
          <a:p>
            <a:r>
              <a:rPr lang="da-DK" dirty="0"/>
              <a:t>Økonomi ERFA 2023</a:t>
            </a:r>
          </a:p>
        </p:txBody>
      </p:sp>
      <p:sp>
        <p:nvSpPr>
          <p:cNvPr id="3" name="Pladsholder til indhold 2">
            <a:extLst>
              <a:ext uri="{FF2B5EF4-FFF2-40B4-BE49-F238E27FC236}">
                <a16:creationId xmlns:a16="http://schemas.microsoft.com/office/drawing/2014/main" id="{41C2F73B-69B3-68B5-D42B-DFC34D16CCBE}"/>
              </a:ext>
            </a:extLst>
          </p:cNvPr>
          <p:cNvSpPr>
            <a:spLocks noGrp="1"/>
          </p:cNvSpPr>
          <p:nvPr>
            <p:ph idx="1"/>
          </p:nvPr>
        </p:nvSpPr>
        <p:spPr/>
        <p:txBody>
          <a:bodyPr/>
          <a:lstStyle/>
          <a:p>
            <a:r>
              <a:rPr lang="da-DK" dirty="0"/>
              <a:t>Transaktionsprincippet: </a:t>
            </a:r>
          </a:p>
          <a:p>
            <a:pPr marL="0" indent="0">
              <a:buNone/>
            </a:pPr>
            <a:r>
              <a:rPr lang="da-DK" dirty="0"/>
              <a:t>” Regnskabsføringen af en ydelse/varekøb i supplementsperioden mellem to regnskabsår, skal ske i regnskabet for det år hvori transaktionen finder sted”.</a:t>
            </a:r>
          </a:p>
          <a:p>
            <a:pPr marL="0" indent="0">
              <a:buNone/>
            </a:pPr>
            <a:r>
              <a:rPr lang="da-DK" b="1" i="0" dirty="0"/>
              <a:t>Altså: </a:t>
            </a:r>
            <a:r>
              <a:rPr lang="da-DK" dirty="0"/>
              <a:t>Alle indtægter/udgifter </a:t>
            </a:r>
            <a:r>
              <a:rPr lang="da-DK" i="0" u="sng" dirty="0"/>
              <a:t>skal</a:t>
            </a:r>
            <a:r>
              <a:rPr lang="da-DK" dirty="0"/>
              <a:t> registreres i det år som transaktionen forekommer. </a:t>
            </a:r>
            <a:r>
              <a:rPr lang="da-DK" u="sng" dirty="0"/>
              <a:t>Det er underordnet hvornår selve betalingen finder sted.</a:t>
            </a:r>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p:txBody>
      </p:sp>
    </p:spTree>
    <p:extLst>
      <p:ext uri="{BB962C8B-B14F-4D97-AF65-F5344CB8AC3E}">
        <p14:creationId xmlns:p14="http://schemas.microsoft.com/office/powerpoint/2010/main" val="34360727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E845AE-5FF1-8C9F-D43A-A102D46FECB8}"/>
              </a:ext>
            </a:extLst>
          </p:cNvPr>
          <p:cNvSpPr>
            <a:spLocks noGrp="1"/>
          </p:cNvSpPr>
          <p:nvPr>
            <p:ph type="title"/>
          </p:nvPr>
        </p:nvSpPr>
        <p:spPr/>
        <p:txBody>
          <a:bodyPr/>
          <a:lstStyle/>
          <a:p>
            <a:r>
              <a:rPr lang="da-DK" dirty="0"/>
              <a:t>Økonomi ERFA 2023</a:t>
            </a:r>
          </a:p>
        </p:txBody>
      </p:sp>
      <p:sp>
        <p:nvSpPr>
          <p:cNvPr id="3" name="Pladsholder til indhold 2">
            <a:extLst>
              <a:ext uri="{FF2B5EF4-FFF2-40B4-BE49-F238E27FC236}">
                <a16:creationId xmlns:a16="http://schemas.microsoft.com/office/drawing/2014/main" id="{BEC095C2-7D5E-9F52-7682-2D757C7EBFEC}"/>
              </a:ext>
            </a:extLst>
          </p:cNvPr>
          <p:cNvSpPr>
            <a:spLocks noGrp="1"/>
          </p:cNvSpPr>
          <p:nvPr>
            <p:ph idx="1"/>
          </p:nvPr>
        </p:nvSpPr>
        <p:spPr/>
        <p:txBody>
          <a:bodyPr/>
          <a:lstStyle/>
          <a:p>
            <a:pPr marL="0" indent="0">
              <a:buNone/>
            </a:pPr>
            <a:r>
              <a:rPr lang="da-DK" sz="1600" dirty="0"/>
              <a:t>Link til diverse vejledninger og oversigter</a:t>
            </a:r>
          </a:p>
          <a:p>
            <a:pPr marL="0" indent="0">
              <a:buNone/>
            </a:pPr>
            <a:endParaRPr lang="da-DK" sz="1400" dirty="0"/>
          </a:p>
          <a:p>
            <a:pPr marL="0" indent="0">
              <a:buNone/>
            </a:pPr>
            <a:r>
              <a:rPr lang="da-DK" sz="1400" dirty="0"/>
              <a:t>Vejledninger til OPUS Debitor</a:t>
            </a:r>
          </a:p>
          <a:p>
            <a:r>
              <a:rPr lang="da-DK" sz="1400" dirty="0"/>
              <a:t>Medarbejdersiden – Arbejdsplads – Rådhus – Afdelingssider – Borger og Ydelsescenter – OPUS </a:t>
            </a:r>
          </a:p>
          <a:p>
            <a:pPr marL="0" indent="0">
              <a:buNone/>
            </a:pPr>
            <a:endParaRPr lang="da-DK" sz="1400" dirty="0"/>
          </a:p>
          <a:p>
            <a:pPr marL="0" indent="0">
              <a:buNone/>
            </a:pPr>
            <a:r>
              <a:rPr lang="da-DK" sz="1400" dirty="0"/>
              <a:t>Orientering om PSRM og </a:t>
            </a:r>
            <a:r>
              <a:rPr lang="da-DK" sz="1400" dirty="0" err="1"/>
              <a:t>enkeltssagsprincippet</a:t>
            </a:r>
            <a:endParaRPr lang="da-DK" sz="1400" dirty="0"/>
          </a:p>
          <a:p>
            <a:r>
              <a:rPr lang="da-DK" sz="1400" dirty="0">
                <a:hlinkClick r:id="rId2"/>
              </a:rPr>
              <a:t>https://gaeldst.dk/fordringshaver/individuelle-aftaler/kommuner</a:t>
            </a:r>
            <a:endParaRPr lang="da-DK" sz="1400" dirty="0"/>
          </a:p>
          <a:p>
            <a:pPr marL="0" indent="0">
              <a:buNone/>
            </a:pPr>
            <a:endParaRPr lang="da-DK" sz="1400" dirty="0"/>
          </a:p>
          <a:p>
            <a:pPr marL="0" indent="0">
              <a:buNone/>
            </a:pPr>
            <a:endParaRPr lang="da-DK" dirty="0"/>
          </a:p>
        </p:txBody>
      </p:sp>
    </p:spTree>
    <p:extLst>
      <p:ext uri="{BB962C8B-B14F-4D97-AF65-F5344CB8AC3E}">
        <p14:creationId xmlns:p14="http://schemas.microsoft.com/office/powerpoint/2010/main" val="33052972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7950B4-9DEE-D08B-303D-694C05894EBD}"/>
              </a:ext>
            </a:extLst>
          </p:cNvPr>
          <p:cNvSpPr>
            <a:spLocks noGrp="1"/>
          </p:cNvSpPr>
          <p:nvPr>
            <p:ph type="title"/>
          </p:nvPr>
        </p:nvSpPr>
        <p:spPr/>
        <p:txBody>
          <a:bodyPr/>
          <a:lstStyle/>
          <a:p>
            <a:r>
              <a:rPr lang="da-DK" dirty="0"/>
              <a:t>Økonomi ERFA 2023</a:t>
            </a:r>
          </a:p>
        </p:txBody>
      </p:sp>
      <p:sp>
        <p:nvSpPr>
          <p:cNvPr id="3" name="Pladsholder til indhold 2">
            <a:extLst>
              <a:ext uri="{FF2B5EF4-FFF2-40B4-BE49-F238E27FC236}">
                <a16:creationId xmlns:a16="http://schemas.microsoft.com/office/drawing/2014/main" id="{82408FFD-5AF8-629D-6BA9-1CE75925FED2}"/>
              </a:ext>
            </a:extLst>
          </p:cNvPr>
          <p:cNvSpPr>
            <a:spLocks noGrp="1"/>
          </p:cNvSpPr>
          <p:nvPr>
            <p:ph idx="1"/>
          </p:nvPr>
        </p:nvSpPr>
        <p:spPr/>
        <p:txBody>
          <a:bodyPr/>
          <a:lstStyle/>
          <a:p>
            <a:r>
              <a:rPr lang="da-DK" b="1" dirty="0"/>
              <a:t>Diverse</a:t>
            </a:r>
          </a:p>
          <a:p>
            <a:pPr marL="356400" lvl="1" indent="0">
              <a:buNone/>
            </a:pPr>
            <a:endParaRPr lang="da-DK" dirty="0"/>
          </a:p>
          <a:p>
            <a:pPr marL="356400" lvl="1" indent="0">
              <a:buNone/>
            </a:pPr>
            <a:r>
              <a:rPr lang="da-DK" dirty="0"/>
              <a:t>HUSK:</a:t>
            </a:r>
          </a:p>
          <a:p>
            <a:pPr marL="356400" lvl="1" indent="0">
              <a:buNone/>
            </a:pPr>
            <a:r>
              <a:rPr lang="da-DK" dirty="0"/>
              <a:t>- Hvordan videresender jeg en faktura til godkendelse hos en kollega når jeg selv har godkendt den ene linje?</a:t>
            </a:r>
          </a:p>
          <a:p>
            <a:pPr marL="356400" lvl="1" indent="0">
              <a:buNone/>
            </a:pPr>
            <a:r>
              <a:rPr lang="da-DK" dirty="0"/>
              <a:t>- Behandling af kreditnotaer – hhv. når faktura er betalt og når faktura stadig er i systemet.</a:t>
            </a:r>
          </a:p>
          <a:p>
            <a:pPr marL="356400" lvl="1" indent="0">
              <a:buNone/>
            </a:pPr>
            <a:r>
              <a:rPr lang="da-DK" dirty="0"/>
              <a:t>- Overholdelse af betalingsfrister!</a:t>
            </a:r>
          </a:p>
          <a:p>
            <a:pPr marL="356400" lvl="1" indent="0">
              <a:buNone/>
            </a:pPr>
            <a:endParaRPr lang="da-DK" dirty="0"/>
          </a:p>
        </p:txBody>
      </p:sp>
    </p:spTree>
    <p:extLst>
      <p:ext uri="{BB962C8B-B14F-4D97-AF65-F5344CB8AC3E}">
        <p14:creationId xmlns:p14="http://schemas.microsoft.com/office/powerpoint/2010/main" val="517303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3E8537-4364-A68B-2C7D-1956EB0E8506}"/>
              </a:ext>
            </a:extLst>
          </p:cNvPr>
          <p:cNvSpPr>
            <a:spLocks noGrp="1"/>
          </p:cNvSpPr>
          <p:nvPr>
            <p:ph type="title"/>
          </p:nvPr>
        </p:nvSpPr>
        <p:spPr/>
        <p:txBody>
          <a:bodyPr/>
          <a:lstStyle/>
          <a:p>
            <a:r>
              <a:rPr lang="da-DK" dirty="0"/>
              <a:t>Økonomi ERFA 2023</a:t>
            </a:r>
          </a:p>
        </p:txBody>
      </p:sp>
      <p:sp>
        <p:nvSpPr>
          <p:cNvPr id="3" name="Pladsholder til indhold 2">
            <a:extLst>
              <a:ext uri="{FF2B5EF4-FFF2-40B4-BE49-F238E27FC236}">
                <a16:creationId xmlns:a16="http://schemas.microsoft.com/office/drawing/2014/main" id="{3D26E82B-AA27-DF10-317E-006D2139201B}"/>
              </a:ext>
            </a:extLst>
          </p:cNvPr>
          <p:cNvSpPr>
            <a:spLocks noGrp="1"/>
          </p:cNvSpPr>
          <p:nvPr>
            <p:ph idx="1"/>
          </p:nvPr>
        </p:nvSpPr>
        <p:spPr/>
        <p:txBody>
          <a:bodyPr/>
          <a:lstStyle/>
          <a:p>
            <a:pPr marL="0" indent="0">
              <a:buNone/>
            </a:pPr>
            <a:r>
              <a:rPr lang="da-DK" dirty="0"/>
              <a:t>Transaktionsprincippet </a:t>
            </a:r>
          </a:p>
          <a:p>
            <a:pPr marL="0" indent="0">
              <a:buNone/>
            </a:pPr>
            <a:endParaRPr lang="da-DK" dirty="0">
              <a:ea typeface="+mn-lt"/>
              <a:cs typeface="+mn-lt"/>
            </a:endParaRPr>
          </a:p>
          <a:p>
            <a:pPr marL="0" indent="0">
              <a:buNone/>
            </a:pPr>
            <a:r>
              <a:rPr lang="da-DK" dirty="0">
                <a:ea typeface="+mn-lt"/>
                <a:cs typeface="+mn-lt"/>
              </a:rPr>
              <a:t>Eksempel 1:</a:t>
            </a:r>
            <a:r>
              <a:rPr lang="da-DK" i="0" dirty="0">
                <a:ea typeface="+mn-lt"/>
                <a:cs typeface="+mn-lt"/>
              </a:rPr>
              <a:t> En faktura, for en i Regnskabsåret 2023 leveret vare/ydelse, kommer først frem efter årets afslutning (fra 1.1.24 og frem): </a:t>
            </a:r>
            <a:r>
              <a:rPr lang="da-DK" i="0" u="sng" dirty="0">
                <a:ea typeface="+mn-lt"/>
                <a:cs typeface="+mn-lt"/>
              </a:rPr>
              <a:t>Inden</a:t>
            </a:r>
            <a:r>
              <a:rPr lang="da-DK" i="0" dirty="0">
                <a:ea typeface="+mn-lt"/>
                <a:cs typeface="+mn-lt"/>
              </a:rPr>
              <a:t> supplementsperiodens udløb skal der ske en henføring af udgiften til regnskabsåret 2023 dvs. en supplementspostering (i periode 12 eller 13)</a:t>
            </a:r>
          </a:p>
          <a:p>
            <a:pPr marL="0" indent="0">
              <a:buNone/>
            </a:pPr>
            <a:endParaRPr lang="da-DK" i="0" dirty="0">
              <a:ea typeface="+mn-lt"/>
              <a:cs typeface="+mn-lt"/>
            </a:endParaRPr>
          </a:p>
          <a:p>
            <a:pPr marL="0" indent="0">
              <a:buNone/>
            </a:pPr>
            <a:r>
              <a:rPr lang="da-DK" dirty="0"/>
              <a:t>Eksempel 2: Vi skal forudbetale en vare/ydelse som først leveres i 2024. Forudbetalingen af ydelsen sker reelt i 2023 men levering finder sted i 2024: Bogføringen af fakturaen skal registreres som en </a:t>
            </a:r>
            <a:r>
              <a:rPr lang="da-DK" dirty="0" err="1"/>
              <a:t>forsupplementsbogføring</a:t>
            </a:r>
            <a:r>
              <a:rPr lang="da-DK" dirty="0"/>
              <a:t> på R2024 (”periode 1”).</a:t>
            </a:r>
          </a:p>
          <a:p>
            <a:pPr marL="0" indent="0">
              <a:buNone/>
            </a:pPr>
            <a:endParaRPr lang="da-DK" dirty="0"/>
          </a:p>
        </p:txBody>
      </p:sp>
    </p:spTree>
    <p:extLst>
      <p:ext uri="{BB962C8B-B14F-4D97-AF65-F5344CB8AC3E}">
        <p14:creationId xmlns:p14="http://schemas.microsoft.com/office/powerpoint/2010/main" val="3393851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562E6-2A70-FBE7-9CB6-6A6A488E750E}"/>
              </a:ext>
            </a:extLst>
          </p:cNvPr>
          <p:cNvSpPr>
            <a:spLocks noGrp="1"/>
          </p:cNvSpPr>
          <p:nvPr>
            <p:ph type="title"/>
          </p:nvPr>
        </p:nvSpPr>
        <p:spPr/>
        <p:txBody>
          <a:bodyPr/>
          <a:lstStyle/>
          <a:p>
            <a:r>
              <a:rPr lang="da-DK" dirty="0"/>
              <a:t>Økonomi ERFA 2023</a:t>
            </a:r>
          </a:p>
        </p:txBody>
      </p:sp>
      <p:sp>
        <p:nvSpPr>
          <p:cNvPr id="3" name="Pladsholder til indhold 2">
            <a:extLst>
              <a:ext uri="{FF2B5EF4-FFF2-40B4-BE49-F238E27FC236}">
                <a16:creationId xmlns:a16="http://schemas.microsoft.com/office/drawing/2014/main" id="{F6D05091-91F6-E282-F19A-806FE5C30546}"/>
              </a:ext>
            </a:extLst>
          </p:cNvPr>
          <p:cNvSpPr>
            <a:spLocks noGrp="1"/>
          </p:cNvSpPr>
          <p:nvPr>
            <p:ph idx="1"/>
          </p:nvPr>
        </p:nvSpPr>
        <p:spPr/>
        <p:txBody>
          <a:bodyPr/>
          <a:lstStyle/>
          <a:p>
            <a:endParaRPr lang="da-DK" dirty="0"/>
          </a:p>
          <a:p>
            <a:pPr marL="0" indent="0">
              <a:buNone/>
            </a:pPr>
            <a:r>
              <a:rPr lang="da-DK" dirty="0"/>
              <a:t>Hvilke opgaver skal laves inden supplementsperiode for R2023 lukker i midten af januar?</a:t>
            </a:r>
          </a:p>
          <a:p>
            <a:pPr marL="0" indent="0">
              <a:buNone/>
            </a:pPr>
            <a:endParaRPr lang="da-DK" dirty="0"/>
          </a:p>
          <a:p>
            <a:pPr marL="699770" lvl="1" indent="-342900">
              <a:buFont typeface="Arial" panose="020B0604020202020204" pitchFamily="34" charset="0"/>
              <a:buChar char="•"/>
            </a:pPr>
            <a:r>
              <a:rPr lang="da-DK" sz="2000" dirty="0">
                <a:ea typeface="+mn-lt"/>
                <a:cs typeface="+mn-lt"/>
              </a:rPr>
              <a:t>Alle fakturaer og opkrævninger vedr. 2023 skal være effektueret</a:t>
            </a:r>
            <a:endParaRPr lang="en-US" sz="2000" dirty="0">
              <a:ea typeface="+mn-lt"/>
              <a:cs typeface="+mn-lt"/>
            </a:endParaRPr>
          </a:p>
          <a:p>
            <a:pPr marL="699770" lvl="1" indent="-342900">
              <a:buFont typeface="Arial"/>
              <a:buChar char="•"/>
            </a:pPr>
            <a:r>
              <a:rPr lang="da-DK" sz="2000" dirty="0">
                <a:ea typeface="+mn-lt"/>
                <a:cs typeface="+mn-lt"/>
              </a:rPr>
              <a:t>Alle status-, system- og mellemregningskonti skal være rettidigt afstemt (og stemme!)</a:t>
            </a:r>
            <a:endParaRPr lang="en-US" sz="2000" dirty="0">
              <a:ea typeface="+mn-lt"/>
              <a:cs typeface="+mn-lt"/>
            </a:endParaRPr>
          </a:p>
          <a:p>
            <a:pPr marL="699770" lvl="1" indent="-342900">
              <a:buFont typeface="Arial"/>
              <a:buChar char="•"/>
            </a:pPr>
            <a:r>
              <a:rPr lang="da-DK" sz="2000" dirty="0">
                <a:ea typeface="+mn-lt"/>
                <a:cs typeface="+mn-lt"/>
              </a:rPr>
              <a:t>Fejlposteringer skal være omposteret</a:t>
            </a:r>
          </a:p>
          <a:p>
            <a:pPr marL="699770" lvl="1" indent="-342900">
              <a:buFont typeface="Arial"/>
              <a:buChar char="•"/>
            </a:pPr>
            <a:r>
              <a:rPr lang="da-DK" sz="2000" dirty="0">
                <a:ea typeface="+mn-lt"/>
                <a:cs typeface="+mn-lt"/>
              </a:rPr>
              <a:t>Det økonomiske ledelsestilsyn skal være gennemført i løbet af året </a:t>
            </a:r>
            <a:r>
              <a:rPr lang="da-DK" sz="1600" dirty="0">
                <a:ea typeface="+mn-lt"/>
                <a:cs typeface="+mn-lt"/>
              </a:rPr>
              <a:t>(Så vi viser at vi lever op til kravene om at udgifter og indtægter er i overensstemmelse med bevillinger, er betalt korrekt sted i kontoplan, der er foretaget bilagskontrol, lønkontrol etc.)</a:t>
            </a:r>
            <a:endParaRPr lang="en-US" sz="1600" dirty="0">
              <a:ea typeface="+mn-lt"/>
              <a:cs typeface="+mn-lt"/>
            </a:endParaRPr>
          </a:p>
          <a:p>
            <a:endParaRPr lang="da-DK" dirty="0"/>
          </a:p>
        </p:txBody>
      </p:sp>
    </p:spTree>
    <p:extLst>
      <p:ext uri="{BB962C8B-B14F-4D97-AF65-F5344CB8AC3E}">
        <p14:creationId xmlns:p14="http://schemas.microsoft.com/office/powerpoint/2010/main" val="23789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07BA4C-5763-5444-D3BE-E37EB6D6E348}"/>
              </a:ext>
            </a:extLst>
          </p:cNvPr>
          <p:cNvSpPr>
            <a:spLocks noGrp="1"/>
          </p:cNvSpPr>
          <p:nvPr>
            <p:ph type="title"/>
          </p:nvPr>
        </p:nvSpPr>
        <p:spPr/>
        <p:txBody>
          <a:bodyPr/>
          <a:lstStyle/>
          <a:p>
            <a:r>
              <a:rPr lang="da-DK" dirty="0"/>
              <a:t>Økonomi ERFA 2023</a:t>
            </a:r>
          </a:p>
        </p:txBody>
      </p:sp>
      <p:sp>
        <p:nvSpPr>
          <p:cNvPr id="3" name="Pladsholder til indhold 2">
            <a:extLst>
              <a:ext uri="{FF2B5EF4-FFF2-40B4-BE49-F238E27FC236}">
                <a16:creationId xmlns:a16="http://schemas.microsoft.com/office/drawing/2014/main" id="{A79CBA78-2795-F7E9-B0A2-C4534ED394B7}"/>
              </a:ext>
            </a:extLst>
          </p:cNvPr>
          <p:cNvSpPr>
            <a:spLocks noGrp="1"/>
          </p:cNvSpPr>
          <p:nvPr>
            <p:ph idx="1"/>
          </p:nvPr>
        </p:nvSpPr>
        <p:spPr/>
        <p:txBody>
          <a:bodyPr/>
          <a:lstStyle/>
          <a:p>
            <a:pPr marL="323850" indent="-323850"/>
            <a:r>
              <a:rPr lang="da-DK" b="1" dirty="0">
                <a:ea typeface="+mn-lt"/>
                <a:cs typeface="+mn-lt"/>
              </a:rPr>
              <a:t>Perioder</a:t>
            </a:r>
            <a:r>
              <a:rPr lang="da-DK" dirty="0">
                <a:ea typeface="+mn-lt"/>
                <a:cs typeface="+mn-lt"/>
              </a:rPr>
              <a:t> </a:t>
            </a:r>
            <a:endParaRPr lang="en-US" i="0" dirty="0">
              <a:ea typeface="+mn-lt"/>
              <a:cs typeface="+mn-lt"/>
            </a:endParaRPr>
          </a:p>
          <a:p>
            <a:pPr marL="640715" lvl="1" indent="-285750">
              <a:buFont typeface="Wingdings"/>
              <a:buChar char="Ø"/>
            </a:pPr>
            <a:r>
              <a:rPr lang="da-DK" dirty="0" err="1">
                <a:ea typeface="+mn-lt"/>
                <a:cs typeface="+mn-lt"/>
              </a:rPr>
              <a:t>Forsupplement</a:t>
            </a:r>
            <a:r>
              <a:rPr lang="da-DK" dirty="0">
                <a:ea typeface="+mn-lt"/>
                <a:cs typeface="+mn-lt"/>
              </a:rPr>
              <a:t> (Bogføringer i R24 når vi er i dec. 2023 - Periode 1) åbner ons. d. </a:t>
            </a:r>
            <a:r>
              <a:rPr lang="da-DK" b="1" dirty="0">
                <a:solidFill>
                  <a:srgbClr val="FF0000"/>
                </a:solidFill>
                <a:ea typeface="+mn-lt"/>
                <a:cs typeface="+mn-lt"/>
              </a:rPr>
              <a:t>06.12.2023</a:t>
            </a:r>
            <a:r>
              <a:rPr lang="da-DK" dirty="0">
                <a:ea typeface="+mn-lt"/>
                <a:cs typeface="+mn-lt"/>
              </a:rPr>
              <a:t> (samtidig lukkes periode 11)</a:t>
            </a:r>
          </a:p>
          <a:p>
            <a:pPr marL="640715" lvl="1" indent="-285750">
              <a:buFont typeface="Wingdings"/>
              <a:buChar char="Ø"/>
            </a:pPr>
            <a:r>
              <a:rPr lang="da-DK" dirty="0">
                <a:ea typeface="+mn-lt"/>
                <a:cs typeface="+mn-lt"/>
              </a:rPr>
              <a:t>Supplementsperiode (Bogføring i R23 når vi er i januar 2024  - periode 13) åbner man. d. </a:t>
            </a:r>
            <a:r>
              <a:rPr lang="da-DK" b="1" dirty="0">
                <a:solidFill>
                  <a:srgbClr val="FF0000"/>
                </a:solidFill>
                <a:ea typeface="+mn-lt"/>
                <a:cs typeface="+mn-lt"/>
              </a:rPr>
              <a:t>08.01.2024</a:t>
            </a:r>
          </a:p>
          <a:p>
            <a:pPr marL="640715" lvl="1" indent="-285750">
              <a:buFont typeface="Wingdings"/>
              <a:buChar char="Ø"/>
            </a:pPr>
            <a:r>
              <a:rPr lang="da-DK" dirty="0">
                <a:ea typeface="+mn-lt"/>
                <a:cs typeface="+mn-lt"/>
              </a:rPr>
              <a:t>Supplementsperioden lukker </a:t>
            </a:r>
            <a:r>
              <a:rPr lang="da-DK" dirty="0" err="1">
                <a:ea typeface="+mn-lt"/>
                <a:cs typeface="+mn-lt"/>
              </a:rPr>
              <a:t>fre</a:t>
            </a:r>
            <a:r>
              <a:rPr lang="da-DK" dirty="0">
                <a:ea typeface="+mn-lt"/>
                <a:cs typeface="+mn-lt"/>
              </a:rPr>
              <a:t>. d. </a:t>
            </a:r>
            <a:r>
              <a:rPr lang="da-DK" b="1" dirty="0">
                <a:solidFill>
                  <a:srgbClr val="FF0000"/>
                </a:solidFill>
                <a:ea typeface="+mn-lt"/>
                <a:cs typeface="+mn-lt"/>
              </a:rPr>
              <a:t>12.01.2024</a:t>
            </a:r>
          </a:p>
          <a:p>
            <a:pPr marL="323850" indent="-323850"/>
            <a:r>
              <a:rPr lang="da-DK" b="1" dirty="0">
                <a:ea typeface="+mn-lt"/>
                <a:cs typeface="+mn-lt"/>
              </a:rPr>
              <a:t>Bogføring</a:t>
            </a:r>
            <a:r>
              <a:rPr lang="da-DK" dirty="0">
                <a:ea typeface="+mn-lt"/>
                <a:cs typeface="+mn-lt"/>
              </a:rPr>
              <a:t> (Supplement/restance)</a:t>
            </a:r>
            <a:endParaRPr lang="en-US" i="0" dirty="0">
              <a:ea typeface="+mn-lt"/>
              <a:cs typeface="+mn-lt"/>
            </a:endParaRPr>
          </a:p>
          <a:p>
            <a:pPr marL="642620" lvl="1" indent="-285750">
              <a:buFont typeface="Wingdings"/>
              <a:buChar char="Ø"/>
            </a:pPr>
            <a:r>
              <a:rPr lang="da-DK" b="1" dirty="0">
                <a:ea typeface="+mn-lt"/>
                <a:cs typeface="+mn-lt"/>
              </a:rPr>
              <a:t>Omposteringsbilag: </a:t>
            </a:r>
            <a:endParaRPr lang="en-US" b="1" i="0" dirty="0">
              <a:ea typeface="+mn-lt"/>
              <a:cs typeface="+mn-lt"/>
            </a:endParaRPr>
          </a:p>
          <a:p>
            <a:pPr marL="870585" lvl="2"/>
            <a:r>
              <a:rPr lang="da-DK" dirty="0">
                <a:ea typeface="+mn-lt"/>
                <a:cs typeface="+mn-lt"/>
              </a:rPr>
              <a:t>Sidste posteringsdato: mandag d. </a:t>
            </a:r>
            <a:r>
              <a:rPr lang="da-DK" b="1" dirty="0">
                <a:solidFill>
                  <a:srgbClr val="FF0000"/>
                </a:solidFill>
                <a:ea typeface="+mn-lt"/>
                <a:cs typeface="+mn-lt"/>
              </a:rPr>
              <a:t>12.01.2024</a:t>
            </a:r>
            <a:endParaRPr lang="en-US" b="1" i="0" dirty="0">
              <a:solidFill>
                <a:srgbClr val="FF0000"/>
              </a:solidFill>
              <a:ea typeface="+mn-lt"/>
              <a:cs typeface="+mn-lt"/>
            </a:endParaRPr>
          </a:p>
          <a:p>
            <a:pPr marL="870585" lvl="2"/>
            <a:r>
              <a:rPr lang="da-DK" dirty="0">
                <a:ea typeface="+mn-lt"/>
                <a:cs typeface="+mn-lt"/>
              </a:rPr>
              <a:t>OBS: Rettidig postering til kollegaer</a:t>
            </a:r>
            <a:endParaRPr lang="en-US" i="0" dirty="0">
              <a:ea typeface="+mn-lt"/>
              <a:cs typeface="+mn-lt"/>
            </a:endParaRPr>
          </a:p>
          <a:p>
            <a:pPr marL="870585" lvl="2"/>
            <a:r>
              <a:rPr lang="da-DK" dirty="0">
                <a:ea typeface="+mn-lt"/>
                <a:cs typeface="+mn-lt"/>
              </a:rPr>
              <a:t>KMD har fjernet låsning af supplementsperioden over årsskiftet</a:t>
            </a:r>
            <a:endParaRPr lang="en-US" i="0" dirty="0">
              <a:ea typeface="+mn-lt"/>
              <a:cs typeface="+mn-lt"/>
            </a:endParaRPr>
          </a:p>
          <a:p>
            <a:pPr marL="642620" lvl="1" indent="-285750">
              <a:buFont typeface="Wingdings"/>
              <a:buChar char="Ø"/>
            </a:pPr>
            <a:r>
              <a:rPr lang="da-DK" b="1" dirty="0">
                <a:ea typeface="+mn-lt"/>
                <a:cs typeface="+mn-lt"/>
              </a:rPr>
              <a:t>Faktura/kreditnotaer</a:t>
            </a:r>
            <a:endParaRPr lang="en-US" i="0" dirty="0">
              <a:ea typeface="+mn-lt"/>
              <a:cs typeface="+mn-lt"/>
            </a:endParaRPr>
          </a:p>
          <a:p>
            <a:pPr marL="870585" lvl="2"/>
            <a:r>
              <a:rPr lang="da-DK" dirty="0">
                <a:ea typeface="+mn-lt"/>
                <a:cs typeface="+mn-lt"/>
              </a:rPr>
              <a:t>Sidste posteringsdato: </a:t>
            </a:r>
            <a:r>
              <a:rPr lang="da-DK" b="1" dirty="0">
                <a:solidFill>
                  <a:srgbClr val="FF0000"/>
                </a:solidFill>
                <a:ea typeface="+mn-lt"/>
                <a:cs typeface="+mn-lt"/>
              </a:rPr>
              <a:t>12.01.2024</a:t>
            </a:r>
            <a:endParaRPr lang="en-US" b="1" i="0" dirty="0">
              <a:solidFill>
                <a:srgbClr val="FF0000"/>
              </a:solidFill>
              <a:ea typeface="+mn-lt"/>
              <a:cs typeface="+mn-lt"/>
            </a:endParaRPr>
          </a:p>
          <a:p>
            <a:endParaRPr lang="da-DK" dirty="0"/>
          </a:p>
        </p:txBody>
      </p:sp>
    </p:spTree>
    <p:extLst>
      <p:ext uri="{BB962C8B-B14F-4D97-AF65-F5344CB8AC3E}">
        <p14:creationId xmlns:p14="http://schemas.microsoft.com/office/powerpoint/2010/main" val="4141925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07A750-AC39-1259-B1FB-2B8F9BE00AE7}"/>
              </a:ext>
            </a:extLst>
          </p:cNvPr>
          <p:cNvSpPr>
            <a:spLocks noGrp="1"/>
          </p:cNvSpPr>
          <p:nvPr>
            <p:ph type="title"/>
          </p:nvPr>
        </p:nvSpPr>
        <p:spPr/>
        <p:txBody>
          <a:bodyPr/>
          <a:lstStyle/>
          <a:p>
            <a:r>
              <a:rPr lang="da-DK" dirty="0"/>
              <a:t>Økonomi ERFA 2023</a:t>
            </a:r>
            <a:br>
              <a:rPr lang="da-DK" dirty="0"/>
            </a:br>
            <a:r>
              <a:rPr lang="da-DK" sz="1600" i="1" dirty="0"/>
              <a:t>-Eksempler på omposteringer</a:t>
            </a:r>
            <a:endParaRPr lang="da-DK" i="1" dirty="0"/>
          </a:p>
        </p:txBody>
      </p:sp>
      <p:sp>
        <p:nvSpPr>
          <p:cNvPr id="4" name="Titel 1">
            <a:extLst>
              <a:ext uri="{FF2B5EF4-FFF2-40B4-BE49-F238E27FC236}">
                <a16:creationId xmlns:a16="http://schemas.microsoft.com/office/drawing/2014/main" id="{1B397D6A-B842-2E4B-ACEB-B26EC67ECD11}"/>
              </a:ext>
            </a:extLst>
          </p:cNvPr>
          <p:cNvSpPr>
            <a:spLocks noGrp="1"/>
          </p:cNvSpPr>
          <p:nvPr>
            <p:ph idx="1"/>
          </p:nvPr>
        </p:nvSpPr>
        <p:spPr>
          <a:xfrm>
            <a:off x="503238" y="1724025"/>
            <a:ext cx="8137525" cy="4537075"/>
          </a:xfrm>
        </p:spPr>
        <p:txBody>
          <a:bodyPr/>
          <a:lstStyle/>
          <a:p>
            <a:pPr marL="0" indent="0">
              <a:buNone/>
            </a:pPr>
            <a:br>
              <a:rPr lang="da-DK" sz="1200" dirty="0">
                <a:ea typeface="Open Sans"/>
                <a:cs typeface="Open Sans"/>
              </a:rPr>
            </a:br>
            <a:r>
              <a:rPr lang="da-DK" sz="1200" dirty="0">
                <a:ea typeface="Open Sans"/>
                <a:cs typeface="Open Sans"/>
              </a:rPr>
              <a:t>Udgift der er bogført i dec. 2023, men som skulle have været bogført i 2024.</a:t>
            </a:r>
            <a:br>
              <a:rPr lang="da-DK" sz="1200" dirty="0">
                <a:ea typeface="Open Sans"/>
                <a:cs typeface="Open Sans"/>
              </a:rPr>
            </a:br>
            <a:r>
              <a:rPr lang="da-DK" sz="1200" b="1" dirty="0">
                <a:ea typeface="Open Sans"/>
                <a:cs typeface="Open Sans"/>
              </a:rPr>
              <a:t>2 bilag: </a:t>
            </a:r>
            <a:r>
              <a:rPr lang="da-DK" sz="1200" u="sng" dirty="0">
                <a:ea typeface="Open Sans"/>
                <a:cs typeface="Open Sans"/>
              </a:rPr>
              <a:t>Ét</a:t>
            </a:r>
            <a:r>
              <a:rPr lang="da-DK" sz="1200" dirty="0">
                <a:ea typeface="Open Sans"/>
                <a:cs typeface="Open Sans"/>
              </a:rPr>
              <a:t> der posterer det væk fraR2023 og </a:t>
            </a:r>
            <a:r>
              <a:rPr lang="da-DK" sz="1200" u="sng" dirty="0">
                <a:ea typeface="Open Sans"/>
                <a:cs typeface="Open Sans"/>
              </a:rPr>
              <a:t>ét</a:t>
            </a:r>
            <a:r>
              <a:rPr lang="da-DK" sz="1200" dirty="0">
                <a:ea typeface="Open Sans"/>
                <a:cs typeface="Open Sans"/>
              </a:rPr>
              <a:t> der posterer det korrekt i 2024 (supplementspostering)</a:t>
            </a:r>
          </a:p>
          <a:p>
            <a:pPr marL="0" indent="0">
              <a:buNone/>
            </a:pPr>
            <a:endParaRPr lang="da-DK" sz="1200" dirty="0">
              <a:ea typeface="Open Sans"/>
              <a:cs typeface="Open Sans"/>
            </a:endParaRPr>
          </a:p>
          <a:p>
            <a:pPr marL="0" indent="0">
              <a:buNone/>
            </a:pPr>
            <a:r>
              <a:rPr lang="da-DK" sz="1200" dirty="0">
                <a:ea typeface="Open Sans"/>
                <a:cs typeface="Open Sans"/>
              </a:rPr>
              <a:t>Omposteringsbilag 1 (2):</a:t>
            </a:r>
          </a:p>
          <a:p>
            <a:pPr marL="0" indent="0">
              <a:buNone/>
            </a:pPr>
            <a:endParaRPr lang="da-DK" sz="1200" dirty="0">
              <a:ea typeface="Open Sans"/>
              <a:cs typeface="Open Sans"/>
            </a:endParaRPr>
          </a:p>
          <a:p>
            <a:endParaRPr lang="da-DK" sz="1200" dirty="0"/>
          </a:p>
        </p:txBody>
      </p:sp>
      <p:pic>
        <p:nvPicPr>
          <p:cNvPr id="6" name="Billede 5">
            <a:extLst>
              <a:ext uri="{FF2B5EF4-FFF2-40B4-BE49-F238E27FC236}">
                <a16:creationId xmlns:a16="http://schemas.microsoft.com/office/drawing/2014/main" id="{116F9DCE-399A-AB6A-E55E-373B578304BD}"/>
              </a:ext>
            </a:extLst>
          </p:cNvPr>
          <p:cNvPicPr>
            <a:picLocks noChangeAspect="1"/>
          </p:cNvPicPr>
          <p:nvPr/>
        </p:nvPicPr>
        <p:blipFill>
          <a:blip r:embed="rId2"/>
          <a:stretch>
            <a:fillRect/>
          </a:stretch>
        </p:blipFill>
        <p:spPr>
          <a:xfrm>
            <a:off x="695020" y="2708920"/>
            <a:ext cx="7753960" cy="3456384"/>
          </a:xfrm>
          <a:prstGeom prst="rect">
            <a:avLst/>
          </a:prstGeom>
        </p:spPr>
      </p:pic>
    </p:spTree>
    <p:extLst>
      <p:ext uri="{BB962C8B-B14F-4D97-AF65-F5344CB8AC3E}">
        <p14:creationId xmlns:p14="http://schemas.microsoft.com/office/powerpoint/2010/main" val="3816048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56CD5D-E4B2-0518-DC3E-E5E2CC72C6B1}"/>
              </a:ext>
            </a:extLst>
          </p:cNvPr>
          <p:cNvSpPr>
            <a:spLocks noGrp="1"/>
          </p:cNvSpPr>
          <p:nvPr>
            <p:ph type="title"/>
          </p:nvPr>
        </p:nvSpPr>
        <p:spPr/>
        <p:txBody>
          <a:bodyPr/>
          <a:lstStyle/>
          <a:p>
            <a:r>
              <a:rPr lang="da-DK" dirty="0"/>
              <a:t>Økonomi ERFA 2023</a:t>
            </a:r>
            <a:br>
              <a:rPr lang="da-DK" dirty="0"/>
            </a:br>
            <a:r>
              <a:rPr lang="da-DK" sz="1600" i="1" dirty="0"/>
              <a:t>-Eksempler på omposteringer</a:t>
            </a:r>
            <a:endParaRPr lang="da-DK" sz="1600" dirty="0"/>
          </a:p>
        </p:txBody>
      </p:sp>
      <p:sp>
        <p:nvSpPr>
          <p:cNvPr id="3" name="Pladsholder til indhold 2">
            <a:extLst>
              <a:ext uri="{FF2B5EF4-FFF2-40B4-BE49-F238E27FC236}">
                <a16:creationId xmlns:a16="http://schemas.microsoft.com/office/drawing/2014/main" id="{DC7C2D6A-5FF3-ACF6-BCA6-F01DD5D5ABB5}"/>
              </a:ext>
            </a:extLst>
          </p:cNvPr>
          <p:cNvSpPr>
            <a:spLocks noGrp="1"/>
          </p:cNvSpPr>
          <p:nvPr>
            <p:ph idx="1"/>
          </p:nvPr>
        </p:nvSpPr>
        <p:spPr/>
        <p:txBody>
          <a:bodyPr/>
          <a:lstStyle/>
          <a:p>
            <a:pPr marL="0" indent="0">
              <a:buNone/>
            </a:pPr>
            <a:r>
              <a:rPr lang="da-DK" sz="1200" dirty="0"/>
              <a:t>Omposteringsbilag 2(2)</a:t>
            </a:r>
          </a:p>
          <a:p>
            <a:pPr marL="0" indent="0">
              <a:buNone/>
            </a:pPr>
            <a:endParaRPr lang="da-DK" dirty="0"/>
          </a:p>
        </p:txBody>
      </p:sp>
      <p:pic>
        <p:nvPicPr>
          <p:cNvPr id="5" name="Billede 4">
            <a:extLst>
              <a:ext uri="{FF2B5EF4-FFF2-40B4-BE49-F238E27FC236}">
                <a16:creationId xmlns:a16="http://schemas.microsoft.com/office/drawing/2014/main" id="{7500E06C-722A-A95B-0B74-CEBA7A6D6031}"/>
              </a:ext>
            </a:extLst>
          </p:cNvPr>
          <p:cNvPicPr>
            <a:picLocks noChangeAspect="1"/>
          </p:cNvPicPr>
          <p:nvPr/>
        </p:nvPicPr>
        <p:blipFill>
          <a:blip r:embed="rId2"/>
          <a:stretch>
            <a:fillRect/>
          </a:stretch>
        </p:blipFill>
        <p:spPr>
          <a:xfrm>
            <a:off x="260185" y="2132856"/>
            <a:ext cx="7955096" cy="3960440"/>
          </a:xfrm>
          <a:prstGeom prst="rect">
            <a:avLst/>
          </a:prstGeom>
        </p:spPr>
      </p:pic>
    </p:spTree>
    <p:extLst>
      <p:ext uri="{BB962C8B-B14F-4D97-AF65-F5344CB8AC3E}">
        <p14:creationId xmlns:p14="http://schemas.microsoft.com/office/powerpoint/2010/main" val="3860968557"/>
      </p:ext>
    </p:extLst>
  </p:cSld>
  <p:clrMapOvr>
    <a:masterClrMapping/>
  </p:clrMapOvr>
</p:sld>
</file>

<file path=ppt/theme/theme1.xml><?xml version="1.0" encoding="utf-8"?>
<a:theme xmlns:a="http://schemas.openxmlformats.org/drawingml/2006/main" name="Albertslund Kommune">
  <a:themeElements>
    <a:clrScheme name="Brugerdefineret 1">
      <a:dk1>
        <a:srgbClr val="7F7F7F"/>
      </a:dk1>
      <a:lt1>
        <a:srgbClr val="FFFFFF"/>
      </a:lt1>
      <a:dk2>
        <a:srgbClr val="000000"/>
      </a:dk2>
      <a:lt2>
        <a:srgbClr val="034EA2"/>
      </a:lt2>
      <a:accent1>
        <a:srgbClr val="034EA2"/>
      </a:accent1>
      <a:accent2>
        <a:srgbClr val="77B6FC"/>
      </a:accent2>
      <a:accent3>
        <a:srgbClr val="3391FB"/>
      </a:accent3>
      <a:accent4>
        <a:srgbClr val="023A79"/>
      </a:accent4>
      <a:accent5>
        <a:srgbClr val="012751"/>
      </a:accent5>
      <a:accent6>
        <a:srgbClr val="7F7F7F"/>
      </a:accent6>
      <a:hlink>
        <a:srgbClr val="034EA2"/>
      </a:hlink>
      <a:folHlink>
        <a:srgbClr val="77B6FC"/>
      </a:folHlink>
    </a:clrScheme>
    <a:fontScheme name="Albertslund">
      <a:majorFont>
        <a:latin typeface="Open Sans"/>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ctr"/>
      <a:lstStyle>
        <a:defPPr algn="ctr">
          <a:defRPr i="1"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i="1" dirty="0" err="1" smtClean="0">
            <a:latin typeface="+mn-lt"/>
          </a:defRPr>
        </a:defPPr>
      </a:lstStyle>
    </a:txDef>
  </a:objectDefaults>
  <a:extraClrSchemeLst/>
  <a:extLst>
    <a:ext uri="{05A4C25C-085E-4340-85A3-A5531E510DB2}">
      <thm15:themeFamily xmlns:thm15="http://schemas.microsoft.com/office/thememl/2012/main" name="Præsentation2" id="{C625A3AB-C5DF-46F6-9318-28A47BEE7F40}" vid="{081F9F37-909E-41FF-A4F1-AB24744A10F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 skabelon blå</Template>
  <TotalTime>1745</TotalTime>
  <Words>2351</Words>
  <Application>Microsoft Office PowerPoint</Application>
  <PresentationFormat>Skærmshow (4:3)</PresentationFormat>
  <Paragraphs>318</Paragraphs>
  <Slides>41</Slides>
  <Notes>1</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41</vt:i4>
      </vt:variant>
    </vt:vector>
  </HeadingPairs>
  <TitlesOfParts>
    <vt:vector size="49" baseType="lpstr">
      <vt:lpstr>Georgia</vt:lpstr>
      <vt:lpstr>Open Sans</vt:lpstr>
      <vt:lpstr>Arial Unicode MS</vt:lpstr>
      <vt:lpstr>Calibri</vt:lpstr>
      <vt:lpstr>Wingdings</vt:lpstr>
      <vt:lpstr>Arial</vt:lpstr>
      <vt:lpstr>Courier New</vt:lpstr>
      <vt:lpstr>Albertslund Kommune</vt:lpstr>
      <vt:lpstr>Økonomi-ERFA 2023</vt:lpstr>
      <vt:lpstr>Økonomi ERFA 2023</vt:lpstr>
      <vt:lpstr>Økonomi ERFA 2023</vt:lpstr>
      <vt:lpstr>Økonomi ERFA 2023</vt:lpstr>
      <vt:lpstr>Økonomi ERFA 2023</vt:lpstr>
      <vt:lpstr>Økonomi ERFA 2023</vt:lpstr>
      <vt:lpstr>Økonomi ERFA 2023</vt:lpstr>
      <vt:lpstr>Økonomi ERFA 2023 -Eksempler på omposteringer</vt:lpstr>
      <vt:lpstr>Økonomi ERFA 2023 -Eksempler på omposteringer</vt:lpstr>
      <vt:lpstr>Økonomi ERFA 2023 -Eksempler på omposteringer</vt:lpstr>
      <vt:lpstr>Økonomi ERFA 2023 -Eksempler på omposteringer</vt:lpstr>
      <vt:lpstr>Økonomi ERFA 2023 -Eksempler på omposteringer</vt:lpstr>
      <vt:lpstr>Økonomi ERFA 2023 -Eksempler på omposteringer</vt:lpstr>
      <vt:lpstr>Økonomi ERFA 2023</vt:lpstr>
      <vt:lpstr>Økonomi ERFA 2023</vt:lpstr>
      <vt:lpstr>Økonomi ERFA 2023</vt:lpstr>
      <vt:lpstr>Økonomi ERFA 2023</vt:lpstr>
      <vt:lpstr>Økonomi ERFA 2023</vt:lpstr>
      <vt:lpstr>Økonomi ERFA 2023</vt:lpstr>
      <vt:lpstr>Økonomi ERFA 2023</vt:lpstr>
      <vt:lpstr>Økonomi ERFA 2023</vt:lpstr>
      <vt:lpstr>Økonomi ERFA 2023</vt:lpstr>
      <vt:lpstr>Økonomi ERFA 2023</vt:lpstr>
      <vt:lpstr>Økonomi ERFA 2023</vt:lpstr>
      <vt:lpstr>Økonomi ERFA 2023</vt:lpstr>
      <vt:lpstr>Økonomi ERFA 2023</vt:lpstr>
      <vt:lpstr>Økonomi ERFA 2023</vt:lpstr>
      <vt:lpstr>Økonomi ERFA 2023</vt:lpstr>
      <vt:lpstr>Økonomi ERFA 2023</vt:lpstr>
      <vt:lpstr>Økonomi ERFA 2023</vt:lpstr>
      <vt:lpstr>Økonomi ERFA 2023</vt:lpstr>
      <vt:lpstr>Økonomi ERFA 2023</vt:lpstr>
      <vt:lpstr>Økonomi ERFA 2023</vt:lpstr>
      <vt:lpstr>Økonomi ERFA 2023</vt:lpstr>
      <vt:lpstr>Økonomi ERFA 2023</vt:lpstr>
      <vt:lpstr>Økonomi ERFA 2023</vt:lpstr>
      <vt:lpstr>Økonomi ERFA 2023</vt:lpstr>
      <vt:lpstr>Økonomi ERFA 2023</vt:lpstr>
      <vt:lpstr>Økonomi ERFA 2023</vt:lpstr>
      <vt:lpstr>Økonomi ERFA 2023</vt:lpstr>
      <vt:lpstr>Økonomi ERFA 2023</vt:lpstr>
    </vt:vector>
  </TitlesOfParts>
  <Company>Albertslund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Økonomi-ERFA 2023</dc:title>
  <dc:creator>Jesper Hansen Dichmann</dc:creator>
  <cp:lastModifiedBy>Jesper Hansen Dichmann</cp:lastModifiedBy>
  <cp:revision>18</cp:revision>
  <cp:lastPrinted>2023-11-16T10:12:28Z</cp:lastPrinted>
  <dcterms:created xsi:type="dcterms:W3CDTF">2023-11-01T07:50:10Z</dcterms:created>
  <dcterms:modified xsi:type="dcterms:W3CDTF">2023-11-22T08:34:35Z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ies>
</file>