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 id="2147483744" r:id="rId2"/>
  </p:sldMasterIdLst>
  <p:notesMasterIdLst>
    <p:notesMasterId r:id="rId14"/>
  </p:notesMasterIdLst>
  <p:sldIdLst>
    <p:sldId id="256" r:id="rId3"/>
    <p:sldId id="267" r:id="rId4"/>
    <p:sldId id="266" r:id="rId5"/>
    <p:sldId id="263" r:id="rId6"/>
    <p:sldId id="260" r:id="rId7"/>
    <p:sldId id="261" r:id="rId8"/>
    <p:sldId id="272" r:id="rId9"/>
    <p:sldId id="268" r:id="rId10"/>
    <p:sldId id="269" r:id="rId11"/>
    <p:sldId id="270" r:id="rId12"/>
    <p:sldId id="271"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6727" autoAdjust="0"/>
  </p:normalViewPr>
  <p:slideViewPr>
    <p:cSldViewPr snapToGrid="0">
      <p:cViewPr varScale="1">
        <p:scale>
          <a:sx n="114" d="100"/>
          <a:sy n="114" d="100"/>
        </p:scale>
        <p:origin x="186" y="84"/>
      </p:cViewPr>
      <p:guideLst/>
    </p:cSldViewPr>
  </p:slideViewPr>
  <p:outlineViewPr>
    <p:cViewPr>
      <p:scale>
        <a:sx n="33" d="100"/>
        <a:sy n="33" d="100"/>
      </p:scale>
      <p:origin x="0" y="-132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1549373-236A-44C4-8B7D-1390DB37FF49}" type="datetimeFigureOut">
              <a:rPr lang="da-DK" smtClean="0"/>
              <a:t>30-05-2023</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77C1039-3951-47AD-9EFA-468FC999BAC6}" type="slidenum">
              <a:rPr lang="da-DK" smtClean="0"/>
              <a:t>‹nr.›</a:t>
            </a:fld>
            <a:endParaRPr lang="da-DK"/>
          </a:p>
        </p:txBody>
      </p:sp>
    </p:spTree>
    <p:extLst>
      <p:ext uri="{BB962C8B-B14F-4D97-AF65-F5344CB8AC3E}">
        <p14:creationId xmlns:p14="http://schemas.microsoft.com/office/powerpoint/2010/main" val="421300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Taleøvelse, man snakker sig frem mens man tager brikkerne i puslespillet og lægger dem. </a:t>
            </a:r>
          </a:p>
        </p:txBody>
      </p:sp>
      <p:sp>
        <p:nvSpPr>
          <p:cNvPr id="4" name="Pladsholder til slidenummer 3"/>
          <p:cNvSpPr>
            <a:spLocks noGrp="1"/>
          </p:cNvSpPr>
          <p:nvPr>
            <p:ph type="sldNum" sz="quarter" idx="5"/>
          </p:nvPr>
        </p:nvSpPr>
        <p:spPr/>
        <p:txBody>
          <a:bodyPr/>
          <a:lstStyle/>
          <a:p>
            <a:fld id="{477C1039-3951-47AD-9EFA-468FC999BAC6}" type="slidenum">
              <a:rPr lang="da-DK" smtClean="0"/>
              <a:t>9</a:t>
            </a:fld>
            <a:endParaRPr lang="da-DK"/>
          </a:p>
        </p:txBody>
      </p:sp>
    </p:spTree>
    <p:extLst>
      <p:ext uri="{BB962C8B-B14F-4D97-AF65-F5344CB8AC3E}">
        <p14:creationId xmlns:p14="http://schemas.microsoft.com/office/powerpoint/2010/main" val="246186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Mere skriftlig form, nogle foretrækker skema fremfor tale. Her en række hjælpespørgsmål man kan gennemgå. </a:t>
            </a:r>
          </a:p>
        </p:txBody>
      </p:sp>
      <p:sp>
        <p:nvSpPr>
          <p:cNvPr id="4" name="Pladsholder til slidenummer 3"/>
          <p:cNvSpPr>
            <a:spLocks noGrp="1"/>
          </p:cNvSpPr>
          <p:nvPr>
            <p:ph type="sldNum" sz="quarter" idx="5"/>
          </p:nvPr>
        </p:nvSpPr>
        <p:spPr/>
        <p:txBody>
          <a:bodyPr/>
          <a:lstStyle/>
          <a:p>
            <a:fld id="{477C1039-3951-47AD-9EFA-468FC999BAC6}" type="slidenum">
              <a:rPr lang="da-DK" smtClean="0"/>
              <a:t>10</a:t>
            </a:fld>
            <a:endParaRPr lang="da-DK"/>
          </a:p>
        </p:txBody>
      </p:sp>
    </p:spTree>
    <p:extLst>
      <p:ext uri="{BB962C8B-B14F-4D97-AF65-F5344CB8AC3E}">
        <p14:creationId xmlns:p14="http://schemas.microsoft.com/office/powerpoint/2010/main" val="308199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mere kreative umiddelbart, men fungerer godt med grupper hvor nogle medarbejdere er introverte. Der man skriver ned, og ikke taler hele tiden. </a:t>
            </a:r>
          </a:p>
        </p:txBody>
      </p:sp>
      <p:sp>
        <p:nvSpPr>
          <p:cNvPr id="4" name="Pladsholder til slidenummer 3"/>
          <p:cNvSpPr>
            <a:spLocks noGrp="1"/>
          </p:cNvSpPr>
          <p:nvPr>
            <p:ph type="sldNum" sz="quarter" idx="5"/>
          </p:nvPr>
        </p:nvSpPr>
        <p:spPr/>
        <p:txBody>
          <a:bodyPr/>
          <a:lstStyle/>
          <a:p>
            <a:fld id="{477C1039-3951-47AD-9EFA-468FC999BAC6}" type="slidenum">
              <a:rPr lang="da-DK" smtClean="0"/>
              <a:t>11</a:t>
            </a:fld>
            <a:endParaRPr lang="da-DK"/>
          </a:p>
        </p:txBody>
      </p:sp>
    </p:spTree>
    <p:extLst>
      <p:ext uri="{BB962C8B-B14F-4D97-AF65-F5344CB8AC3E}">
        <p14:creationId xmlns:p14="http://schemas.microsoft.com/office/powerpoint/2010/main" val="291598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ADDB8846-91A5-466F-B378-47D6C8E7737C}" type="datetimeFigureOut">
              <a:rPr lang="da-DK" smtClean="0"/>
              <a:t>30-05-2023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1213962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DDB8846-91A5-466F-B378-47D6C8E7737C}" type="datetimeFigureOut">
              <a:rPr lang="da-DK" smtClean="0"/>
              <a:t>30-05-2023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339560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DDB8846-91A5-466F-B378-47D6C8E7737C}" type="datetimeFigureOut">
              <a:rPr lang="da-DK" smtClean="0"/>
              <a:t>30-05-2023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754149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ADDB8846-91A5-466F-B378-47D6C8E7737C}" type="datetimeFigureOut">
              <a:rPr lang="da-DK" smtClean="0"/>
              <a:t>30-05-2023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4121166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DDB8846-91A5-466F-B378-47D6C8E7737C}" type="datetimeFigureOut">
              <a:rPr lang="da-DK" smtClean="0"/>
              <a:t>30-05-2023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359503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ADDB8846-91A5-466F-B378-47D6C8E7737C}" type="datetimeFigureOut">
              <a:rPr lang="da-DK" smtClean="0"/>
              <a:t>30-05-2023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3552449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ADDB8846-91A5-466F-B378-47D6C8E7737C}" type="datetimeFigureOut">
              <a:rPr lang="da-DK" smtClean="0"/>
              <a:t>30-05-2023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2733642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ADDB8846-91A5-466F-B378-47D6C8E7737C}" type="datetimeFigureOut">
              <a:rPr lang="da-DK" smtClean="0"/>
              <a:t>30-05-2023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3274392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ADDB8846-91A5-466F-B378-47D6C8E7737C}" type="datetimeFigureOut">
              <a:rPr lang="da-DK" smtClean="0"/>
              <a:t>30-05-2023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2645618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B8846-91A5-466F-B378-47D6C8E7737C}" type="datetimeFigureOut">
              <a:rPr lang="da-DK" smtClean="0"/>
              <a:t>30-05-2023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552541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ADDB8846-91A5-466F-B378-47D6C8E7737C}" type="datetimeFigureOut">
              <a:rPr lang="da-DK" smtClean="0"/>
              <a:t>30-05-2023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399891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DDB8846-91A5-466F-B378-47D6C8E7737C}" type="datetimeFigureOut">
              <a:rPr lang="da-DK" smtClean="0"/>
              <a:t>30-05-2023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1732273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ADDB8846-91A5-466F-B378-47D6C8E7737C}" type="datetimeFigureOut">
              <a:rPr lang="da-DK" smtClean="0"/>
              <a:t>30-05-2023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3977799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DDB8846-91A5-466F-B378-47D6C8E7737C}" type="datetimeFigureOut">
              <a:rPr lang="da-DK" smtClean="0"/>
              <a:t>30-05-2023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1757962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DDB8846-91A5-466F-B378-47D6C8E7737C}" type="datetimeFigureOut">
              <a:rPr lang="da-DK" smtClean="0"/>
              <a:t>30-05-2023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312496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ADDB8846-91A5-466F-B378-47D6C8E7737C}" type="datetimeFigureOut">
              <a:rPr lang="da-DK" smtClean="0"/>
              <a:t>30-05-2023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26306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ADDB8846-91A5-466F-B378-47D6C8E7737C}" type="datetimeFigureOut">
              <a:rPr lang="da-DK" smtClean="0"/>
              <a:t>30-05-2023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19121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ADDB8846-91A5-466F-B378-47D6C8E7737C}" type="datetimeFigureOut">
              <a:rPr lang="da-DK" smtClean="0"/>
              <a:t>30-05-2023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395130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ADDB8846-91A5-466F-B378-47D6C8E7737C}" type="datetimeFigureOut">
              <a:rPr lang="da-DK" smtClean="0"/>
              <a:t>30-05-2023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417676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B8846-91A5-466F-B378-47D6C8E7737C}" type="datetimeFigureOut">
              <a:rPr lang="da-DK" smtClean="0"/>
              <a:t>30-05-2023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141396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ADDB8846-91A5-466F-B378-47D6C8E7737C}" type="datetimeFigureOut">
              <a:rPr lang="da-DK" smtClean="0"/>
              <a:t>30-05-2023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276698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ADDB8846-91A5-466F-B378-47D6C8E7737C}" type="datetimeFigureOut">
              <a:rPr lang="da-DK" smtClean="0"/>
              <a:t>30-05-2023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B19CB59D-7ADA-4BAB-97FF-B10222B14BFF}" type="slidenum">
              <a:rPr lang="da-DK" smtClean="0"/>
              <a:t>‹nr.›</a:t>
            </a:fld>
            <a:endParaRPr lang="da-DK"/>
          </a:p>
        </p:txBody>
      </p:sp>
    </p:spTree>
    <p:extLst>
      <p:ext uri="{BB962C8B-B14F-4D97-AF65-F5344CB8AC3E}">
        <p14:creationId xmlns:p14="http://schemas.microsoft.com/office/powerpoint/2010/main" val="66969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B8846-91A5-466F-B378-47D6C8E7737C}" type="datetimeFigureOut">
              <a:rPr lang="da-DK" smtClean="0"/>
              <a:t>30-05-2023</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CB59D-7ADA-4BAB-97FF-B10222B14BFF}" type="slidenum">
              <a:rPr lang="da-DK" smtClean="0"/>
              <a:t>‹nr.›</a:t>
            </a:fld>
            <a:endParaRPr lang="da-DK"/>
          </a:p>
        </p:txBody>
      </p:sp>
    </p:spTree>
    <p:extLst>
      <p:ext uri="{BB962C8B-B14F-4D97-AF65-F5344CB8AC3E}">
        <p14:creationId xmlns:p14="http://schemas.microsoft.com/office/powerpoint/2010/main" val="37699770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B8846-91A5-466F-B378-47D6C8E7737C}" type="datetimeFigureOut">
              <a:rPr lang="da-DK" smtClean="0"/>
              <a:t>30-05-2023</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CB59D-7ADA-4BAB-97FF-B10222B14BFF}" type="slidenum">
              <a:rPr lang="da-DK" smtClean="0"/>
              <a:t>‹nr.›</a:t>
            </a:fld>
            <a:endParaRPr lang="da-DK"/>
          </a:p>
        </p:txBody>
      </p:sp>
    </p:spTree>
    <p:extLst>
      <p:ext uri="{BB962C8B-B14F-4D97-AF65-F5344CB8AC3E}">
        <p14:creationId xmlns:p14="http://schemas.microsoft.com/office/powerpoint/2010/main" val="29014840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8F8D0-3993-4B65-9C91-2789D8D91266}"/>
              </a:ext>
            </a:extLst>
          </p:cNvPr>
          <p:cNvSpPr>
            <a:spLocks noGrp="1"/>
          </p:cNvSpPr>
          <p:nvPr>
            <p:ph type="ctrTitle"/>
          </p:nvPr>
        </p:nvSpPr>
        <p:spPr>
          <a:xfrm>
            <a:off x="890338" y="640080"/>
            <a:ext cx="3734014" cy="3566160"/>
          </a:xfrm>
        </p:spPr>
        <p:txBody>
          <a:bodyPr anchor="b">
            <a:normAutofit/>
          </a:bodyPr>
          <a:lstStyle/>
          <a:p>
            <a:pPr algn="l"/>
            <a:r>
              <a:rPr lang="da-DK" sz="5000" dirty="0"/>
              <a:t>Albertslunds  medarbejder- og ledelses-</a:t>
            </a:r>
            <a:br>
              <a:rPr lang="da-DK" sz="5000" dirty="0"/>
            </a:br>
            <a:r>
              <a:rPr lang="da-DK" sz="5000" dirty="0"/>
              <a:t>grundlag</a:t>
            </a:r>
          </a:p>
        </p:txBody>
      </p:sp>
      <p:pic>
        <p:nvPicPr>
          <p:cNvPr id="8" name="Billede 7">
            <a:extLst>
              <a:ext uri="{FF2B5EF4-FFF2-40B4-BE49-F238E27FC236}">
                <a16:creationId xmlns:a16="http://schemas.microsoft.com/office/drawing/2014/main" id="{ABD32BD2-DDF9-4D84-92BE-E5094C02B670}"/>
              </a:ext>
            </a:extLst>
          </p:cNvPr>
          <p:cNvPicPr>
            <a:picLocks noChangeAspect="1"/>
          </p:cNvPicPr>
          <p:nvPr/>
        </p:nvPicPr>
        <p:blipFill rotWithShape="1">
          <a:blip r:embed="rId2"/>
          <a:srcRect t="2416" b="361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692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911F912-F617-A9BE-0687-43914DC4C677}"/>
              </a:ext>
            </a:extLst>
          </p:cNvPr>
          <p:cNvSpPr>
            <a:spLocks noGrp="1"/>
          </p:cNvSpPr>
          <p:nvPr>
            <p:ph type="title"/>
          </p:nvPr>
        </p:nvSpPr>
        <p:spPr>
          <a:xfrm>
            <a:off x="5812583" y="47095"/>
            <a:ext cx="5458838" cy="1325563"/>
          </a:xfrm>
        </p:spPr>
        <p:txBody>
          <a:bodyPr>
            <a:normAutofit/>
          </a:bodyPr>
          <a:lstStyle/>
          <a:p>
            <a:r>
              <a:rPr lang="da-DK" dirty="0"/>
              <a:t>Øvelse 2: </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9D5FEC06-CDF5-584D-7499-5D1E9A8357F7}"/>
              </a:ext>
            </a:extLst>
          </p:cNvPr>
          <p:cNvSpPr>
            <a:spLocks noGrp="1"/>
          </p:cNvSpPr>
          <p:nvPr>
            <p:ph idx="1"/>
          </p:nvPr>
        </p:nvSpPr>
        <p:spPr>
          <a:xfrm>
            <a:off x="5860512" y="1158174"/>
            <a:ext cx="5458838" cy="4371907"/>
          </a:xfrm>
        </p:spPr>
        <p:txBody>
          <a:bodyPr>
            <a:noAutofit/>
          </a:bodyPr>
          <a:lstStyle/>
          <a:p>
            <a:pPr marL="342900" indent="-342900">
              <a:buAutoNum type="arabicPeriod"/>
            </a:pPr>
            <a:endParaRPr lang="da-DK" sz="1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1200" b="1" i="1" dirty="0">
                <a:effectLst/>
                <a:latin typeface="Calibri" panose="020F0502020204030204" pitchFamily="34" charset="0"/>
                <a:ea typeface="Calibri" panose="020F0502020204030204" pitchFamily="34" charset="0"/>
                <a:cs typeface="Times New Roman" panose="02020603050405020304" pitchFamily="18" charset="0"/>
              </a:rPr>
              <a:t>Tid: </a:t>
            </a:r>
            <a:r>
              <a:rPr lang="da-DK" sz="1200" i="1" dirty="0">
                <a:effectLst/>
                <a:latin typeface="Calibri" panose="020F0502020204030204" pitchFamily="34" charset="0"/>
                <a:ea typeface="Calibri" panose="020F0502020204030204" pitchFamily="34" charset="0"/>
                <a:cs typeface="Times New Roman" panose="02020603050405020304" pitchFamily="18" charset="0"/>
              </a:rPr>
              <a:t>10-15 min indledning, 45 min til skema. </a:t>
            </a:r>
            <a:endParaRPr lang="da-DK" sz="1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1200" b="1" dirty="0">
                <a:effectLst/>
                <a:latin typeface="Calibri" panose="020F0502020204030204" pitchFamily="34" charset="0"/>
                <a:ea typeface="Calibri" panose="020F0502020204030204" pitchFamily="34" charset="0"/>
                <a:cs typeface="Times New Roman" panose="02020603050405020304" pitchFamily="18" charset="0"/>
              </a:rPr>
              <a:t>1. Sæt jer sammen i mindre grupper og udfyld skemaet nedenfor</a:t>
            </a:r>
          </a:p>
          <a:p>
            <a:pPr marL="0" indent="0">
              <a:buNone/>
            </a:pPr>
            <a:endParaRPr lang="da-DK" sz="1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1200" b="1" dirty="0">
                <a:effectLst/>
                <a:latin typeface="Calibri" panose="020F0502020204030204" pitchFamily="34" charset="0"/>
                <a:ea typeface="Calibri" panose="020F0502020204030204" pitchFamily="34" charset="0"/>
                <a:cs typeface="Times New Roman" panose="02020603050405020304" pitchFamily="18" charset="0"/>
              </a:rPr>
              <a:t>2. To grupper sætter sig sammen</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Hvad er godt i eksemplet ift. beskrivelsen og vejledning til adfærd indenfor temaet? </a:t>
            </a:r>
          </a:p>
          <a:p>
            <a:pPr marL="342900" lvl="0" indent="-342900">
              <a:buFont typeface="Calibri" panose="020F0502020204030204" pitchFamily="34" charset="0"/>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Hvordan kan eksemplet styrkes? </a:t>
            </a:r>
            <a:endParaRPr lang="da-DK" sz="1200"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da-DK" sz="1200" b="1" dirty="0">
                <a:latin typeface="Calibri" panose="020F0502020204030204" pitchFamily="34" charset="0"/>
                <a:cs typeface="Times New Roman" panose="02020603050405020304" pitchFamily="18" charset="0"/>
              </a:rPr>
              <a:t>3. Tilbage i plenum</a:t>
            </a:r>
          </a:p>
          <a:p>
            <a:pPr marL="342900" lvl="0" indent="-342900">
              <a:buFont typeface="Calibri" panose="020F0502020204030204" pitchFamily="34" charset="0"/>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Fælles refleksion i plenum</a:t>
            </a:r>
          </a:p>
          <a:p>
            <a:pPr marL="342900" lvl="0" indent="-342900">
              <a:buFont typeface="Calibri" panose="020F0502020204030204" pitchFamily="34" charset="0"/>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Præsenter hinanden for eksemplerne</a:t>
            </a:r>
          </a:p>
          <a:p>
            <a:pPr marL="342900" lvl="0" indent="-342900">
              <a:buFont typeface="Calibri" panose="020F0502020204030204" pitchFamily="34" charset="0"/>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Udvælg i fællesskab 1-3 eksempler der skal tages med videre til alle i organisationen. </a:t>
            </a:r>
          </a:p>
          <a:p>
            <a:pPr marL="342900" lvl="0" indent="-342900">
              <a:buFont typeface="Calibri" panose="020F0502020204030204" pitchFamily="34" charset="0"/>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Hvis der er mere en 3 eksempler udvalgt, kan deltagerne stemme om hvilke eksempler der skal gå videre og være en del af det endelige medarbejder- og ledelsesgrundlag i hele Albertslund Kommune.  </a:t>
            </a:r>
          </a:p>
          <a:p>
            <a:pPr marL="342900" indent="-342900">
              <a:buFont typeface="Calibri" panose="020F0502020204030204" pitchFamily="34" charset="0"/>
              <a:buChar char="-"/>
            </a:pPr>
            <a:r>
              <a:rPr lang="da-DK" sz="1200" dirty="0">
                <a:latin typeface="Calibri" panose="020F0502020204030204" pitchFamily="34" charset="0"/>
                <a:ea typeface="Calibri" panose="020F0502020204030204" pitchFamily="34" charset="0"/>
                <a:cs typeface="Times New Roman" panose="02020603050405020304" pitchFamily="18" charset="0"/>
              </a:rPr>
              <a:t>Afsluttes med: Hvad betyder teksten i grundlaget at vi skal gøre mere eller anderledes?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1000"/>
              </a:spcAft>
              <a:buNone/>
            </a:pPr>
            <a:r>
              <a:rPr lang="da-DK" sz="1200" b="1" dirty="0">
                <a:effectLst/>
                <a:latin typeface="Calibri" panose="020F0502020204030204" pitchFamily="34" charset="0"/>
                <a:ea typeface="Calibri" panose="020F0502020204030204" pitchFamily="34" charset="0"/>
                <a:cs typeface="Times New Roman" panose="02020603050405020304" pitchFamily="18" charset="0"/>
              </a:rPr>
              <a:t>Ved udvælgelsen af eksempler: </a:t>
            </a:r>
            <a:r>
              <a:rPr lang="da-DK" sz="1200" dirty="0">
                <a:effectLst/>
                <a:latin typeface="Calibri" panose="020F0502020204030204" pitchFamily="34" charset="0"/>
                <a:ea typeface="Calibri" panose="020F0502020204030204" pitchFamily="34" charset="0"/>
                <a:cs typeface="Times New Roman" panose="02020603050405020304" pitchFamily="18" charset="0"/>
              </a:rPr>
              <a:t>Vær opmærksomme på at det kan forstås af alle, konteksten skal være tydelig. </a:t>
            </a:r>
          </a:p>
          <a:p>
            <a:endParaRPr lang="da-DK" sz="1200" dirty="0"/>
          </a:p>
        </p:txBody>
      </p:sp>
      <p:pic>
        <p:nvPicPr>
          <p:cNvPr id="6" name="Billede 5">
            <a:extLst>
              <a:ext uri="{FF2B5EF4-FFF2-40B4-BE49-F238E27FC236}">
                <a16:creationId xmlns:a16="http://schemas.microsoft.com/office/drawing/2014/main" id="{4D49E526-59DE-773B-BE3F-7A5C3579A6DE}"/>
              </a:ext>
            </a:extLst>
          </p:cNvPr>
          <p:cNvPicPr>
            <a:picLocks noChangeAspect="1"/>
          </p:cNvPicPr>
          <p:nvPr/>
        </p:nvPicPr>
        <p:blipFill>
          <a:blip r:embed="rId3"/>
          <a:stretch>
            <a:fillRect/>
          </a:stretch>
        </p:blipFill>
        <p:spPr>
          <a:xfrm>
            <a:off x="84849" y="603114"/>
            <a:ext cx="5573314" cy="4883285"/>
          </a:xfrm>
          <a:prstGeom prst="rect">
            <a:avLst/>
          </a:prstGeom>
        </p:spPr>
      </p:pic>
    </p:spTree>
    <p:extLst>
      <p:ext uri="{BB962C8B-B14F-4D97-AF65-F5344CB8AC3E}">
        <p14:creationId xmlns:p14="http://schemas.microsoft.com/office/powerpoint/2010/main" val="324301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C680E2-C722-DEE3-1AFE-A99732EA9C7F}"/>
              </a:ext>
            </a:extLst>
          </p:cNvPr>
          <p:cNvSpPr>
            <a:spLocks noGrp="1"/>
          </p:cNvSpPr>
          <p:nvPr>
            <p:ph type="title"/>
          </p:nvPr>
        </p:nvSpPr>
        <p:spPr>
          <a:xfrm>
            <a:off x="1123356" y="1188637"/>
            <a:ext cx="9984615" cy="1597228"/>
          </a:xfrm>
        </p:spPr>
        <p:txBody>
          <a:bodyPr>
            <a:normAutofit/>
          </a:bodyPr>
          <a:lstStyle/>
          <a:p>
            <a:r>
              <a:rPr lang="da-DK" dirty="0"/>
              <a:t>Øvelse</a:t>
            </a:r>
            <a:r>
              <a:rPr lang="da-DK" sz="4000" dirty="0"/>
              <a:t> 3: </a:t>
            </a:r>
          </a:p>
        </p:txBody>
      </p:sp>
      <p:pic>
        <p:nvPicPr>
          <p:cNvPr id="6" name="Billede 5">
            <a:extLst>
              <a:ext uri="{FF2B5EF4-FFF2-40B4-BE49-F238E27FC236}">
                <a16:creationId xmlns:a16="http://schemas.microsoft.com/office/drawing/2014/main" id="{E04D6F89-4B61-CA8D-12D8-DF9173A529E5}"/>
              </a:ext>
            </a:extLst>
          </p:cNvPr>
          <p:cNvPicPr>
            <a:picLocks noChangeAspect="1"/>
          </p:cNvPicPr>
          <p:nvPr/>
        </p:nvPicPr>
        <p:blipFill rotWithShape="1">
          <a:blip r:embed="rId3"/>
          <a:srcRect l="3014" r="10198" b="2"/>
          <a:stretch/>
        </p:blipFill>
        <p:spPr>
          <a:xfrm>
            <a:off x="1123357" y="3018327"/>
            <a:ext cx="3533985" cy="2728198"/>
          </a:xfrm>
          <a:prstGeom prst="rect">
            <a:avLst/>
          </a:prstGeom>
        </p:spPr>
      </p:pic>
      <p:sp>
        <p:nvSpPr>
          <p:cNvPr id="3" name="Pladsholder til indhold 2">
            <a:extLst>
              <a:ext uri="{FF2B5EF4-FFF2-40B4-BE49-F238E27FC236}">
                <a16:creationId xmlns:a16="http://schemas.microsoft.com/office/drawing/2014/main" id="{716C0E5E-9801-8FD7-EE7E-730757166057}"/>
              </a:ext>
            </a:extLst>
          </p:cNvPr>
          <p:cNvSpPr>
            <a:spLocks noGrp="1"/>
          </p:cNvSpPr>
          <p:nvPr>
            <p:ph idx="1"/>
          </p:nvPr>
        </p:nvSpPr>
        <p:spPr>
          <a:xfrm>
            <a:off x="5058705" y="1529697"/>
            <a:ext cx="5852711" cy="4324966"/>
          </a:xfrm>
        </p:spPr>
        <p:txBody>
          <a:bodyPr anchor="t">
            <a:normAutofit fontScale="85000" lnSpcReduction="20000"/>
          </a:bodyPr>
          <a:lstStyle/>
          <a:p>
            <a:pPr marL="0" indent="0">
              <a:buNone/>
            </a:pPr>
            <a:r>
              <a:rPr lang="da-DK" sz="1300" b="1" i="1" dirty="0">
                <a:effectLst/>
                <a:latin typeface="Calibri" panose="020F0502020204030204" pitchFamily="34" charset="0"/>
                <a:ea typeface="Calibri" panose="020F0502020204030204" pitchFamily="34" charset="0"/>
                <a:cs typeface="Times New Roman" panose="02020603050405020304" pitchFamily="18" charset="0"/>
              </a:rPr>
              <a:t>Tid: </a:t>
            </a:r>
            <a:r>
              <a:rPr lang="da-DK" sz="1300" i="1" dirty="0">
                <a:effectLst/>
                <a:latin typeface="Calibri" panose="020F0502020204030204" pitchFamily="34" charset="0"/>
                <a:ea typeface="Calibri" panose="020F0502020204030204" pitchFamily="34" charset="0"/>
                <a:cs typeface="Times New Roman" panose="02020603050405020304" pitchFamily="18" charset="0"/>
              </a:rPr>
              <a:t>En uge før sættes plakat op i fællesareal, 10-15 min indledning, 20 min videreskrivning på plakat, 20 min til udvælgelse af eksempler. </a:t>
            </a:r>
            <a:endParaRPr lang="da-DK" sz="13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da-DK" sz="1300" b="1" dirty="0">
                <a:effectLst/>
                <a:latin typeface="Calibri" panose="020F0502020204030204" pitchFamily="34" charset="0"/>
                <a:ea typeface="Calibri" panose="020F0502020204030204" pitchFamily="34" charset="0"/>
                <a:cs typeface="Times New Roman" panose="02020603050405020304" pitchFamily="18" charset="0"/>
              </a:rPr>
              <a:t>1. Skrift i rodnet</a:t>
            </a:r>
          </a:p>
          <a:p>
            <a:pPr marL="742950" lvl="1" indent="-285750">
              <a:buFont typeface="Courier New" panose="02070309020205020404" pitchFamily="49" charset="0"/>
              <a:buChar char="o"/>
            </a:pPr>
            <a:r>
              <a:rPr lang="da-DK" sz="1300" dirty="0">
                <a:effectLst/>
                <a:latin typeface="Calibri" panose="020F0502020204030204" pitchFamily="34" charset="0"/>
                <a:ea typeface="Calibri" panose="020F0502020204030204" pitchFamily="34" charset="0"/>
                <a:cs typeface="Times New Roman" panose="02020603050405020304" pitchFamily="18" charset="0"/>
              </a:rPr>
              <a:t>Vi skriver en fælles tekst, en polyfon tekst, lidt som når vi man laver </a:t>
            </a:r>
            <a:r>
              <a:rPr lang="da-DK" sz="1300" dirty="0" err="1">
                <a:effectLst/>
                <a:latin typeface="Calibri" panose="020F0502020204030204" pitchFamily="34" charset="0"/>
                <a:ea typeface="Calibri" panose="020F0502020204030204" pitchFamily="34" charset="0"/>
                <a:cs typeface="Times New Roman" panose="02020603050405020304" pitchFamily="18" charset="0"/>
              </a:rPr>
              <a:t>scrabble</a:t>
            </a:r>
            <a:r>
              <a:rPr lang="da-DK" sz="1300" dirty="0">
                <a:effectLst/>
                <a:latin typeface="Calibri" panose="020F0502020204030204" pitchFamily="34" charset="0"/>
                <a:ea typeface="Calibri" panose="020F0502020204030204" pitchFamily="34" charset="0"/>
                <a:cs typeface="Times New Roman" panose="02020603050405020304" pitchFamily="18" charset="0"/>
              </a:rPr>
              <a:t> med ord. </a:t>
            </a:r>
          </a:p>
          <a:p>
            <a:pPr marL="742950" lvl="1" indent="-285750">
              <a:buFont typeface="Courier New" panose="02070309020205020404" pitchFamily="49" charset="0"/>
              <a:buChar char="o"/>
            </a:pPr>
            <a:r>
              <a:rPr lang="da-DK" sz="1300" dirty="0">
                <a:effectLst/>
                <a:latin typeface="Calibri" panose="020F0502020204030204" pitchFamily="34" charset="0"/>
                <a:ea typeface="Calibri" panose="020F0502020204030204" pitchFamily="34" charset="0"/>
                <a:cs typeface="Times New Roman" panose="02020603050405020304" pitchFamily="18" charset="0"/>
              </a:rPr>
              <a:t>Vi danner et rodnet af ord. Vi skriver sammen og hver for sig. Sætningerne fletter sig ind og ud af hinanden. </a:t>
            </a:r>
          </a:p>
          <a:p>
            <a:pPr marL="742950" lvl="1" indent="-285750">
              <a:buFont typeface="Courier New" panose="02070309020205020404" pitchFamily="49" charset="0"/>
              <a:buChar char="o"/>
            </a:pPr>
            <a:r>
              <a:rPr lang="da-DK" sz="1300" dirty="0">
                <a:effectLst/>
                <a:latin typeface="Calibri" panose="020F0502020204030204" pitchFamily="34" charset="0"/>
                <a:ea typeface="Calibri" panose="020F0502020204030204" pitchFamily="34" charset="0"/>
                <a:cs typeface="Times New Roman" panose="02020603050405020304" pitchFamily="18" charset="0"/>
              </a:rPr>
              <a:t>Der er nogle principper: Skriv endelig jeres egne sætninger. Men fortsæt også gerne andres sætninger eller lav afstikkere ud fra ord. Det behøver ikke være det sidste ord i sætningen. I kan også lave forgreninger midt i. </a:t>
            </a:r>
          </a:p>
          <a:p>
            <a:pPr marL="742950" lvl="1" indent="-285750">
              <a:buFont typeface="Courier New" panose="02070309020205020404" pitchFamily="49" charset="0"/>
              <a:buChar char="o"/>
            </a:pPr>
            <a:r>
              <a:rPr lang="da-DK" sz="1300" dirty="0">
                <a:effectLst/>
                <a:latin typeface="Calibri" panose="020F0502020204030204" pitchFamily="34" charset="0"/>
                <a:ea typeface="Calibri" panose="020F0502020204030204" pitchFamily="34" charset="0"/>
                <a:cs typeface="Times New Roman" panose="02020603050405020304" pitchFamily="18" charset="0"/>
              </a:rPr>
              <a:t>Vi kan ikke alle skrive samtidig, derfor er det er ok at stå og lede lidt efter inspirationen. I må gerne stå og tale sammen. Men husk også at give hinanden ro til at skrive og reflektere.  </a:t>
            </a:r>
          </a:p>
          <a:p>
            <a:pPr marL="0" lvl="0" indent="0">
              <a:buNone/>
            </a:pPr>
            <a:r>
              <a:rPr lang="da-DK" sz="1300" dirty="0">
                <a:effectLst/>
                <a:latin typeface="Calibri" panose="020F0502020204030204" pitchFamily="34" charset="0"/>
                <a:ea typeface="Calibri" panose="020F0502020204030204" pitchFamily="34" charset="0"/>
                <a:cs typeface="Times New Roman" panose="02020603050405020304" pitchFamily="18" charset="0"/>
              </a:rPr>
              <a:t>Deltagerne sætter sig sammen 2-3 personer, og læser først eksemplerne der er skrevet på plakaten, hvorefter de skriver videre på plakaten i de mindre grupper. </a:t>
            </a:r>
          </a:p>
          <a:p>
            <a:pPr marL="457200"/>
            <a:endParaRPr lang="da-DK" sz="13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da-DK" sz="1300" b="1" dirty="0">
                <a:effectLst/>
                <a:latin typeface="Calibri" panose="020F0502020204030204" pitchFamily="34" charset="0"/>
                <a:ea typeface="Calibri" panose="020F0502020204030204" pitchFamily="34" charset="0"/>
                <a:cs typeface="Times New Roman" panose="02020603050405020304" pitchFamily="18" charset="0"/>
              </a:rPr>
              <a:t>2. Opsamling i plenum</a:t>
            </a:r>
            <a:endParaRPr lang="da-DK" sz="1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da-DK" sz="1300" dirty="0">
                <a:latin typeface="Calibri" panose="020F0502020204030204" pitchFamily="34" charset="0"/>
                <a:cs typeface="Times New Roman" panose="02020603050405020304" pitchFamily="18" charset="0"/>
              </a:rPr>
              <a:t>Efter 20 minutter samles der op i plenum. Her inviteres alle til at beskrive hvilket eksempel som de ser som det der afspejler medarbejder- og ledelsesgrundlaget bedst i praksis i deres afdeling/team. </a:t>
            </a:r>
          </a:p>
          <a:p>
            <a:pPr marL="742950" lvl="1" indent="-285750">
              <a:buFont typeface="Courier New" panose="02070309020205020404" pitchFamily="49" charset="0"/>
              <a:buChar char="o"/>
            </a:pPr>
            <a:r>
              <a:rPr lang="da-DK" sz="1300" dirty="0">
                <a:latin typeface="Calibri" panose="020F0502020204030204" pitchFamily="34" charset="0"/>
                <a:cs typeface="Times New Roman" panose="02020603050405020304" pitchFamily="18" charset="0"/>
              </a:rPr>
              <a:t>De bedste eksempler skrives op på en planche. </a:t>
            </a:r>
          </a:p>
          <a:p>
            <a:pPr marL="742950" lvl="1" indent="-285750">
              <a:spcAft>
                <a:spcPts val="1000"/>
              </a:spcAft>
              <a:buFont typeface="Courier New" panose="02070309020205020404" pitchFamily="49" charset="0"/>
              <a:buChar char="o"/>
            </a:pPr>
            <a:r>
              <a:rPr lang="da-DK" sz="1300" dirty="0">
                <a:latin typeface="Calibri" panose="020F0502020204030204" pitchFamily="34" charset="0"/>
                <a:cs typeface="Times New Roman" panose="02020603050405020304" pitchFamily="18" charset="0"/>
              </a:rPr>
              <a:t>Hvis der er mere en 3 eksempler udvalgt, kan deltagerne stemme om hvilke eksempler der skal gå videre og være en del af det endelige medarbejder- og ledelsesgrundlag i hele Albertslund Kommune. </a:t>
            </a:r>
          </a:p>
          <a:p>
            <a:pPr marL="742950" lvl="1" indent="-285750">
              <a:spcAft>
                <a:spcPts val="1000"/>
              </a:spcAft>
              <a:buFont typeface="Courier New" panose="02070309020205020404" pitchFamily="49" charset="0"/>
              <a:buChar char="o"/>
            </a:pPr>
            <a:r>
              <a:rPr lang="da-DK" sz="1300" dirty="0">
                <a:latin typeface="Calibri" panose="020F0502020204030204" pitchFamily="34" charset="0"/>
                <a:cs typeface="Times New Roman" panose="02020603050405020304" pitchFamily="18" charset="0"/>
              </a:rPr>
              <a:t>Afsluttes med en drøftelse af: </a:t>
            </a:r>
            <a:r>
              <a:rPr lang="da-DK" sz="1400" dirty="0">
                <a:latin typeface="Calibri" panose="020F0502020204030204" pitchFamily="34" charset="0"/>
                <a:ea typeface="Calibri" panose="020F0502020204030204" pitchFamily="34" charset="0"/>
                <a:cs typeface="Times New Roman" panose="02020603050405020304" pitchFamily="18" charset="0"/>
              </a:rPr>
              <a:t>Hvad betyder teksten i grundlaget at vi skal gøre mere eller anderledes?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1000"/>
              </a:spcAft>
              <a:buFont typeface="Courier New" panose="02070309020205020404" pitchFamily="49" charset="0"/>
              <a:buChar char="o"/>
            </a:pPr>
            <a:endParaRPr lang="da-DK" sz="1300" dirty="0">
              <a:latin typeface="Calibri" panose="020F0502020204030204" pitchFamily="34" charset="0"/>
              <a:cs typeface="Times New Roman" panose="02020603050405020304" pitchFamily="18" charset="0"/>
            </a:endParaRPr>
          </a:p>
          <a:p>
            <a:endParaRPr lang="da-DK" sz="500" dirty="0"/>
          </a:p>
        </p:txBody>
      </p:sp>
    </p:spTree>
    <p:extLst>
      <p:ext uri="{BB962C8B-B14F-4D97-AF65-F5344CB8AC3E}">
        <p14:creationId xmlns:p14="http://schemas.microsoft.com/office/powerpoint/2010/main" val="13579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DB4C2-B8C0-4731-96E0-CE11E6AB281B}"/>
              </a:ext>
            </a:extLst>
          </p:cNvPr>
          <p:cNvSpPr>
            <a:spLocks noGrp="1"/>
          </p:cNvSpPr>
          <p:nvPr>
            <p:ph type="title"/>
          </p:nvPr>
        </p:nvSpPr>
        <p:spPr>
          <a:xfrm>
            <a:off x="5596501" y="489508"/>
            <a:ext cx="5754896" cy="1667569"/>
          </a:xfrm>
        </p:spPr>
        <p:txBody>
          <a:bodyPr anchor="b">
            <a:normAutofit/>
          </a:bodyPr>
          <a:lstStyle/>
          <a:p>
            <a:r>
              <a:rPr lang="da-DK" sz="4000" dirty="0"/>
              <a:t>Introduktion</a:t>
            </a:r>
          </a:p>
        </p:txBody>
      </p:sp>
      <p:sp>
        <p:nvSpPr>
          <p:cNvPr id="3" name="Pladsholder til indhold 2">
            <a:extLst>
              <a:ext uri="{FF2B5EF4-FFF2-40B4-BE49-F238E27FC236}">
                <a16:creationId xmlns:a16="http://schemas.microsoft.com/office/drawing/2014/main" id="{D167188B-D3E9-4F16-8A67-3C7C361AE28A}"/>
              </a:ext>
            </a:extLst>
          </p:cNvPr>
          <p:cNvSpPr>
            <a:spLocks noGrp="1"/>
          </p:cNvSpPr>
          <p:nvPr>
            <p:ph idx="1"/>
          </p:nvPr>
        </p:nvSpPr>
        <p:spPr>
          <a:xfrm>
            <a:off x="5596502" y="2157077"/>
            <a:ext cx="5754896" cy="3446281"/>
          </a:xfrm>
        </p:spPr>
        <p:txBody>
          <a:bodyPr anchor="t">
            <a:normAutofit/>
          </a:bodyPr>
          <a:lstStyle/>
          <a:p>
            <a:pPr marL="0" indent="0">
              <a:spcBef>
                <a:spcPts val="1000"/>
              </a:spcBef>
              <a:buNone/>
            </a:pPr>
            <a:r>
              <a:rPr lang="da-DK" sz="1500" dirty="0">
                <a:effectLst/>
                <a:latin typeface="+mj-lt"/>
                <a:ea typeface="Calibri" panose="020F0502020204030204" pitchFamily="34" charset="0"/>
              </a:rPr>
              <a:t>Albertslund Kommune har ét fælles grundlag, som rummer alle medarbejdere og ledere. Grundlaget er et udtryk for den standard, som vi ønsker os, og som vi er på vej imod. Vi omsætter grundlaget i dialog om vores arbejde og måden, vi løser vores opgaver på. Det gør vi helt konkret ved at tale med hinanden om hvor, hvornår og hvordan vi ser leder- og medarbejdergrundlagets værdier afspejlet på vores egen arbejdsplads. Og hvor de eventuelt er fraværende. Vi taler om, hvad det er for en adfærd og struktur</a:t>
            </a:r>
            <a:r>
              <a:rPr lang="da-DK" sz="1500" dirty="0">
                <a:latin typeface="+mj-lt"/>
                <a:ea typeface="Calibri" panose="020F0502020204030204" pitchFamily="34" charset="0"/>
              </a:rPr>
              <a:t> </a:t>
            </a:r>
            <a:r>
              <a:rPr lang="da-DK" sz="1500" dirty="0">
                <a:effectLst/>
                <a:latin typeface="+mj-lt"/>
                <a:ea typeface="Calibri" panose="020F0502020204030204" pitchFamily="34" charset="0"/>
              </a:rPr>
              <a:t>som værdierne tilskynder. De eksempler vi skal udarbejde, skal gøre grundlaget levende og gøre medarbejder- og ledelsesgrundlaget til vores fælles sprog. </a:t>
            </a:r>
          </a:p>
          <a:p>
            <a:pPr marL="0" indent="0">
              <a:spcBef>
                <a:spcPts val="1000"/>
              </a:spcBef>
              <a:buNone/>
            </a:pPr>
            <a:r>
              <a:rPr lang="da-DK" sz="1500" dirty="0">
                <a:effectLst/>
                <a:latin typeface="+mj-lt"/>
                <a:ea typeface="Calibri" panose="020F0502020204030204" pitchFamily="34" charset="0"/>
              </a:rPr>
              <a:t>Grundlagets fire temaer er: </a:t>
            </a:r>
            <a:r>
              <a:rPr lang="da-DK" sz="1500" b="1" dirty="0">
                <a:effectLst/>
                <a:latin typeface="+mj-lt"/>
                <a:ea typeface="Calibri" panose="020F0502020204030204" pitchFamily="34" charset="0"/>
              </a:rPr>
              <a:t>Vores opgave, Helhed, Relationer</a:t>
            </a:r>
            <a:r>
              <a:rPr lang="da-DK" sz="1500" dirty="0">
                <a:effectLst/>
                <a:latin typeface="+mj-lt"/>
                <a:ea typeface="Calibri" panose="020F0502020204030204" pitchFamily="34" charset="0"/>
              </a:rPr>
              <a:t> og </a:t>
            </a:r>
            <a:r>
              <a:rPr lang="da-DK" sz="1500" b="1" dirty="0">
                <a:effectLst/>
                <a:latin typeface="+mj-lt"/>
                <a:ea typeface="Calibri" panose="020F0502020204030204" pitchFamily="34" charset="0"/>
              </a:rPr>
              <a:t>Mod</a:t>
            </a:r>
            <a:r>
              <a:rPr lang="da-DK" sz="1500" dirty="0">
                <a:effectLst/>
                <a:latin typeface="+mj-lt"/>
                <a:ea typeface="Calibri" panose="020F0502020204030204" pitchFamily="34" charset="0"/>
              </a:rPr>
              <a:t>.</a:t>
            </a:r>
          </a:p>
          <a:p>
            <a:pPr marL="0" indent="0">
              <a:spcBef>
                <a:spcPts val="1000"/>
              </a:spcBef>
              <a:buNone/>
            </a:pPr>
            <a:r>
              <a:rPr lang="da-DK" sz="1500" dirty="0">
                <a:effectLst/>
                <a:latin typeface="+mj-lt"/>
                <a:ea typeface="Calibri" panose="020F0502020204030204" pitchFamily="34" charset="0"/>
              </a:rPr>
              <a:t>Det forventes, at grundlaget er kendt og anvendt af alle ledere og medarbejdere i Albertslund Kommune. </a:t>
            </a:r>
          </a:p>
          <a:p>
            <a:pPr marL="0" indent="0">
              <a:buNone/>
            </a:pPr>
            <a:endParaRPr lang="da-DK" sz="1100" dirty="0"/>
          </a:p>
        </p:txBody>
      </p:sp>
      <p:pic>
        <p:nvPicPr>
          <p:cNvPr id="4" name="Billede 3">
            <a:extLst>
              <a:ext uri="{FF2B5EF4-FFF2-40B4-BE49-F238E27FC236}">
                <a16:creationId xmlns:a16="http://schemas.microsoft.com/office/drawing/2014/main" id="{651A65C4-1D17-8C16-293C-61A3A76617B9}"/>
              </a:ext>
            </a:extLst>
          </p:cNvPr>
          <p:cNvPicPr>
            <a:picLocks noChangeAspect="1"/>
          </p:cNvPicPr>
          <p:nvPr/>
        </p:nvPicPr>
        <p:blipFill>
          <a:blip r:embed="rId2"/>
          <a:stretch>
            <a:fillRect/>
          </a:stretch>
        </p:blipFill>
        <p:spPr>
          <a:xfrm>
            <a:off x="0" y="0"/>
            <a:ext cx="5429609" cy="6858000"/>
          </a:xfrm>
          <a:prstGeom prst="rect">
            <a:avLst/>
          </a:prstGeom>
        </p:spPr>
      </p:pic>
    </p:spTree>
    <p:extLst>
      <p:ext uri="{BB962C8B-B14F-4D97-AF65-F5344CB8AC3E}">
        <p14:creationId xmlns:p14="http://schemas.microsoft.com/office/powerpoint/2010/main" val="165991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0A2CA-5F9A-4EEA-9EE6-B3303CF8C8B1}"/>
              </a:ext>
            </a:extLst>
          </p:cNvPr>
          <p:cNvSpPr>
            <a:spLocks noGrp="1"/>
          </p:cNvSpPr>
          <p:nvPr>
            <p:ph type="title"/>
          </p:nvPr>
        </p:nvSpPr>
        <p:spPr>
          <a:xfrm>
            <a:off x="5827048" y="444272"/>
            <a:ext cx="5721484" cy="1325563"/>
          </a:xfrm>
        </p:spPr>
        <p:txBody>
          <a:bodyPr>
            <a:normAutofit/>
          </a:bodyPr>
          <a:lstStyle/>
          <a:p>
            <a:r>
              <a:rPr lang="da-DK"/>
              <a:t>Vores opgave</a:t>
            </a:r>
            <a:endParaRPr lang="da-DK" dirty="0"/>
          </a:p>
        </p:txBody>
      </p:sp>
      <p:sp>
        <p:nvSpPr>
          <p:cNvPr id="3" name="Pladsholder til indhold 2">
            <a:extLst>
              <a:ext uri="{FF2B5EF4-FFF2-40B4-BE49-F238E27FC236}">
                <a16:creationId xmlns:a16="http://schemas.microsoft.com/office/drawing/2014/main" id="{99806AD8-DB77-486C-9230-5A4A5B205FC1}"/>
              </a:ext>
            </a:extLst>
          </p:cNvPr>
          <p:cNvSpPr>
            <a:spLocks noGrp="1"/>
          </p:cNvSpPr>
          <p:nvPr>
            <p:ph idx="1"/>
          </p:nvPr>
        </p:nvSpPr>
        <p:spPr>
          <a:xfrm>
            <a:off x="5714150" y="1664489"/>
            <a:ext cx="5721484" cy="4351338"/>
          </a:xfrm>
        </p:spPr>
        <p:txBody>
          <a:bodyPr>
            <a:normAutofit fontScale="92500" lnSpcReduction="20000"/>
          </a:bodyPr>
          <a:lstStyle/>
          <a:p>
            <a:pPr marL="0" indent="0">
              <a:buNone/>
            </a:pPr>
            <a:r>
              <a:rPr lang="da-DK" sz="1500" b="1" dirty="0">
                <a:latin typeface="+mj-lt"/>
                <a:ea typeface="Calibri" panose="020F0502020204030204" pitchFamily="34" charset="0"/>
              </a:rPr>
              <a:t>Værdier</a:t>
            </a:r>
            <a:r>
              <a:rPr lang="da-DK" sz="1500" b="1" dirty="0">
                <a:effectLst/>
                <a:latin typeface="+mj-lt"/>
                <a:ea typeface="Calibri" panose="020F0502020204030204" pitchFamily="34" charset="0"/>
              </a:rPr>
              <a:t>: </a:t>
            </a:r>
            <a:r>
              <a:rPr lang="da-DK" sz="1500" dirty="0">
                <a:effectLst/>
                <a:latin typeface="+mj-lt"/>
                <a:ea typeface="Calibri" panose="020F0502020204030204" pitchFamily="34" charset="0"/>
              </a:rPr>
              <a:t>Albertslund er den bæredygtige by for børnene, det grønne og fællesskaber. Vi har respekt for og er stolte af vores kommune, vores opgave og vores indsats for borgerne, foreninger og virksomheder. Vi er én kommune og én organisation. </a:t>
            </a:r>
          </a:p>
          <a:p>
            <a:pPr marL="0" indent="0">
              <a:buNone/>
            </a:pPr>
            <a:endParaRPr lang="da-DK" sz="1500" dirty="0">
              <a:latin typeface="+mj-lt"/>
            </a:endParaRPr>
          </a:p>
          <a:p>
            <a:pPr marL="0" indent="0">
              <a:buNone/>
            </a:pPr>
            <a:r>
              <a:rPr lang="da-DK" sz="1500" b="1" dirty="0">
                <a:latin typeface="+mj-lt"/>
              </a:rPr>
              <a:t>Adfærd:</a:t>
            </a:r>
            <a:r>
              <a:rPr lang="da-DK" sz="1500" dirty="0">
                <a:latin typeface="+mj-lt"/>
              </a:rPr>
              <a:t> </a:t>
            </a:r>
            <a:r>
              <a:rPr lang="da-DK" sz="1500" dirty="0">
                <a:latin typeface="+mj-lt"/>
                <a:ea typeface="Calibri" panose="020F0502020204030204" pitchFamily="34" charset="0"/>
              </a:rPr>
              <a:t>D</a:t>
            </a:r>
            <a:r>
              <a:rPr lang="da-DK" sz="1500" dirty="0">
                <a:effectLst/>
                <a:latin typeface="+mj-lt"/>
                <a:ea typeface="Calibri" panose="020F0502020204030204" pitchFamily="34" charset="0"/>
              </a:rPr>
              <a:t>et er vores opgave at omsætte lovgivningen og kommunalbestyrelsens beslutninger til konkrete handlinger i den daglige praksis. Dette sætter retningen for vores fælles og individuelle opgave.</a:t>
            </a:r>
          </a:p>
          <a:p>
            <a:pPr marL="0" indent="0">
              <a:buNone/>
            </a:pPr>
            <a:r>
              <a:rPr lang="da-DK" sz="1500" dirty="0">
                <a:effectLst/>
                <a:latin typeface="+mj-lt"/>
                <a:ea typeface="Calibri" panose="020F0502020204030204" pitchFamily="34" charset="0"/>
              </a:rPr>
              <a:t>Vi drøfter og afstemmer et ensartet og realistisk serviceniveau, som sikrer borgerne den bedst mulige service indenfor de rammer, vi har. Vi hjælper hinanden undervejs, og vi holder fast i, at opgaveløsningen er et fælles ansvar. </a:t>
            </a:r>
          </a:p>
          <a:p>
            <a:pPr marL="0" indent="0">
              <a:buNone/>
            </a:pPr>
            <a:r>
              <a:rPr lang="da-DK" sz="1500" dirty="0">
                <a:latin typeface="+mj-lt"/>
                <a:ea typeface="Calibri" panose="020F0502020204030204" pitchFamily="34" charset="0"/>
              </a:rPr>
              <a:t>Vi har høje forventninger til hinandens faglighed og indsats. Vi bringer vores kompetencer i spil, både når vi står foran og når vi samarbejder med den enkelte borger, samt når vi engagerer os i organisationens arbejde. </a:t>
            </a:r>
          </a:p>
          <a:p>
            <a:pPr marL="0" indent="0">
              <a:buNone/>
            </a:pPr>
            <a:r>
              <a:rPr lang="da-DK" sz="1500" dirty="0">
                <a:latin typeface="+mj-lt"/>
                <a:ea typeface="Calibri" panose="020F0502020204030204" pitchFamily="34" charset="0"/>
              </a:rPr>
              <a:t>Vi ved, at vi ikke altid kan imødekomme alle borgernes ønsker og behov, så vi kommunikerer klart til borgerne om vores handlinger og vejen til vores beslutninger. </a:t>
            </a:r>
          </a:p>
          <a:p>
            <a:pPr marL="0" indent="0">
              <a:buNone/>
            </a:pPr>
            <a:r>
              <a:rPr lang="da-DK" sz="1500" dirty="0">
                <a:latin typeface="+mj-lt"/>
              </a:rPr>
              <a:t>Vi skal have samme tilgang til vores opgave, som vi ville ønske selv at opleve som borgere.</a:t>
            </a:r>
          </a:p>
          <a:p>
            <a:pPr marL="0" indent="0">
              <a:buNone/>
            </a:pPr>
            <a:endParaRPr lang="da-DK" sz="1500" dirty="0">
              <a:latin typeface="+mj-lt"/>
            </a:endParaRPr>
          </a:p>
          <a:p>
            <a:pPr marL="0" indent="0">
              <a:buNone/>
            </a:pPr>
            <a:r>
              <a:rPr lang="da-DK" sz="1500" b="1" dirty="0">
                <a:latin typeface="+mj-lt"/>
              </a:rPr>
              <a:t>Eksempler</a:t>
            </a:r>
            <a:endParaRPr lang="da-DK" sz="1500" dirty="0">
              <a:latin typeface="+mj-lt"/>
            </a:endParaRPr>
          </a:p>
          <a:p>
            <a:pPr marL="0" indent="0">
              <a:buNone/>
            </a:pPr>
            <a:endParaRPr lang="da-DK" sz="1400" dirty="0">
              <a:effectLst/>
              <a:latin typeface="+mj-lt"/>
              <a:ea typeface="Calibri" panose="020F0502020204030204" pitchFamily="34" charset="0"/>
            </a:endParaRPr>
          </a:p>
          <a:p>
            <a:pPr marL="0" indent="0">
              <a:buNone/>
            </a:pPr>
            <a:endParaRPr lang="da-DK" sz="1400" dirty="0">
              <a:latin typeface="+mj-lt"/>
            </a:endParaRPr>
          </a:p>
        </p:txBody>
      </p:sp>
      <p:pic>
        <p:nvPicPr>
          <p:cNvPr id="5" name="Billede 4">
            <a:extLst>
              <a:ext uri="{FF2B5EF4-FFF2-40B4-BE49-F238E27FC236}">
                <a16:creationId xmlns:a16="http://schemas.microsoft.com/office/drawing/2014/main" id="{2BDB5B56-2729-4C1A-A81A-A9682B576D76}"/>
              </a:ext>
            </a:extLst>
          </p:cNvPr>
          <p:cNvPicPr>
            <a:picLocks noChangeAspect="1"/>
          </p:cNvPicPr>
          <p:nvPr/>
        </p:nvPicPr>
        <p:blipFill>
          <a:blip r:embed="rId2"/>
          <a:stretch>
            <a:fillRect/>
          </a:stretch>
        </p:blipFill>
        <p:spPr>
          <a:xfrm>
            <a:off x="1303177" y="1664489"/>
            <a:ext cx="3562350" cy="3724275"/>
          </a:xfrm>
          <a:prstGeom prst="rect">
            <a:avLst/>
          </a:prstGeom>
        </p:spPr>
      </p:pic>
    </p:spTree>
    <p:extLst>
      <p:ext uri="{BB962C8B-B14F-4D97-AF65-F5344CB8AC3E}">
        <p14:creationId xmlns:p14="http://schemas.microsoft.com/office/powerpoint/2010/main" val="85174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0A2CA-5F9A-4EEA-9EE6-B3303CF8C8B1}"/>
              </a:ext>
            </a:extLst>
          </p:cNvPr>
          <p:cNvSpPr>
            <a:spLocks noGrp="1"/>
          </p:cNvSpPr>
          <p:nvPr>
            <p:ph type="title"/>
          </p:nvPr>
        </p:nvSpPr>
        <p:spPr>
          <a:xfrm>
            <a:off x="5827048" y="407987"/>
            <a:ext cx="5721484" cy="1325563"/>
          </a:xfrm>
        </p:spPr>
        <p:txBody>
          <a:bodyPr>
            <a:normAutofit/>
          </a:bodyPr>
          <a:lstStyle/>
          <a:p>
            <a:r>
              <a:rPr lang="da-DK" dirty="0"/>
              <a:t>Helhed</a:t>
            </a:r>
          </a:p>
        </p:txBody>
      </p:sp>
      <p:sp>
        <p:nvSpPr>
          <p:cNvPr id="3" name="Pladsholder til indhold 2">
            <a:extLst>
              <a:ext uri="{FF2B5EF4-FFF2-40B4-BE49-F238E27FC236}">
                <a16:creationId xmlns:a16="http://schemas.microsoft.com/office/drawing/2014/main" id="{99806AD8-DB77-486C-9230-5A4A5B205FC1}"/>
              </a:ext>
            </a:extLst>
          </p:cNvPr>
          <p:cNvSpPr>
            <a:spLocks noGrp="1"/>
          </p:cNvSpPr>
          <p:nvPr>
            <p:ph idx="1"/>
          </p:nvPr>
        </p:nvSpPr>
        <p:spPr>
          <a:xfrm>
            <a:off x="5503198" y="1487487"/>
            <a:ext cx="5721484" cy="4351338"/>
          </a:xfrm>
        </p:spPr>
        <p:txBody>
          <a:bodyPr>
            <a:normAutofit/>
          </a:bodyPr>
          <a:lstStyle/>
          <a:p>
            <a:pPr marL="0" indent="0">
              <a:buNone/>
            </a:pPr>
            <a:r>
              <a:rPr lang="da-DK" sz="1400" dirty="0">
                <a:latin typeface="+mj-lt"/>
              </a:rPr>
              <a:t> </a:t>
            </a:r>
          </a:p>
          <a:p>
            <a:pPr marL="0" indent="0">
              <a:spcAft>
                <a:spcPts val="2250"/>
              </a:spcAft>
              <a:buNone/>
            </a:pPr>
            <a:r>
              <a:rPr lang="da-DK" sz="1400" b="1" dirty="0">
                <a:latin typeface="+mj-lt"/>
              </a:rPr>
              <a:t>Værdier:</a:t>
            </a:r>
            <a:r>
              <a:rPr lang="da-DK" sz="1400" dirty="0">
                <a:latin typeface="+mj-lt"/>
              </a:rPr>
              <a:t> Vi bidrager alle til den fælles opgave. Vi er nysgerrige på at forstå og skabe sammenhænge i opgaveløsningen omkring borgeren. </a:t>
            </a:r>
          </a:p>
          <a:p>
            <a:pPr marL="0" indent="0">
              <a:buNone/>
            </a:pPr>
            <a:r>
              <a:rPr lang="da-DK" sz="1400" b="1" dirty="0">
                <a:effectLst/>
                <a:latin typeface="+mj-lt"/>
                <a:ea typeface="Calibri" panose="020F0502020204030204" pitchFamily="34" charset="0"/>
              </a:rPr>
              <a:t>Adfærd: </a:t>
            </a:r>
            <a:r>
              <a:rPr lang="da-DK" sz="1400" dirty="0">
                <a:latin typeface="+mj-lt"/>
              </a:rPr>
              <a:t>Vores fælles retning er vores vision og politikker, som vi arbejder med gennem nærværende og systematisk dialog om vores gensidige indsats. </a:t>
            </a:r>
            <a:endParaRPr lang="da-DK" sz="1400" b="1" dirty="0">
              <a:effectLst/>
              <a:latin typeface="+mj-lt"/>
              <a:ea typeface="Calibri" panose="020F0502020204030204" pitchFamily="34" charset="0"/>
            </a:endParaRPr>
          </a:p>
          <a:p>
            <a:pPr marL="0" indent="0">
              <a:buNone/>
            </a:pPr>
            <a:r>
              <a:rPr lang="da-DK" sz="1400" dirty="0">
                <a:effectLst/>
                <a:latin typeface="+mj-lt"/>
                <a:ea typeface="Calibri" panose="020F0502020204030204" pitchFamily="34" charset="0"/>
                <a:cs typeface="72 Light" panose="020B0303030000000003" pitchFamily="34" charset="0"/>
              </a:rPr>
              <a:t>Vi arbejder med det samme mål for øje </a:t>
            </a:r>
            <a:r>
              <a:rPr lang="da-DK" sz="1400" dirty="0">
                <a:latin typeface="+mj-lt"/>
                <a:ea typeface="Calibri" panose="020F0502020204030204" pitchFamily="34" charset="0"/>
                <a:cs typeface="72 Light" panose="020B0303030000000003" pitchFamily="34" charset="0"/>
              </a:rPr>
              <a:t>o</a:t>
            </a:r>
            <a:r>
              <a:rPr lang="da-DK" sz="1400" dirty="0">
                <a:effectLst/>
                <a:latin typeface="+mj-lt"/>
                <a:ea typeface="Calibri" panose="020F0502020204030204" pitchFamily="34" charset="0"/>
                <a:cs typeface="72 Light" panose="020B0303030000000003" pitchFamily="34" charset="0"/>
              </a:rPr>
              <a:t>g viser tillid, når vi udfordrer og lader </a:t>
            </a:r>
            <a:r>
              <a:rPr lang="da-DK" sz="1400" dirty="0">
                <a:latin typeface="+mj-lt"/>
              </a:rPr>
              <a:t>os udfordre af andres tilgang og perspektiv. Vi opsøger aktivt samarbejdspartnere i vores opgaveløsning. Vi samarbejder professionelt og anerkender hinandens kompetencer, lytter nysgerrigt, indgår i dialog og finder de bedste veje sammen – også når det er svært. </a:t>
            </a:r>
          </a:p>
          <a:p>
            <a:pPr marL="0" indent="0">
              <a:buNone/>
            </a:pPr>
            <a:r>
              <a:rPr lang="da-DK" sz="1400" dirty="0">
                <a:latin typeface="+mj-lt"/>
              </a:rPr>
              <a:t>Vi er opmærksomme på vores indbyrdes afhængighed og har forståelse for, at forandringer i vores enhed kan få betydning for andre enheder.</a:t>
            </a:r>
          </a:p>
          <a:p>
            <a:pPr marL="0" indent="0">
              <a:buNone/>
            </a:pPr>
            <a:endParaRPr lang="da-DK" sz="1400" dirty="0">
              <a:latin typeface="+mj-lt"/>
            </a:endParaRPr>
          </a:p>
          <a:p>
            <a:pPr marL="0" indent="0">
              <a:spcAft>
                <a:spcPts val="2250"/>
              </a:spcAft>
              <a:buNone/>
            </a:pPr>
            <a:r>
              <a:rPr lang="da-DK" sz="1400" b="1" dirty="0">
                <a:latin typeface="+mj-lt"/>
              </a:rPr>
              <a:t>Eksempler</a:t>
            </a:r>
            <a:endParaRPr lang="da-DK" sz="1400" dirty="0">
              <a:latin typeface="+mj-lt"/>
            </a:endParaRPr>
          </a:p>
          <a:p>
            <a:pPr marL="0" indent="0">
              <a:spcAft>
                <a:spcPts val="2250"/>
              </a:spcAft>
              <a:buNone/>
            </a:pPr>
            <a:endParaRPr lang="da-DK" sz="1400" dirty="0">
              <a:effectLst/>
              <a:latin typeface="+mj-lt"/>
              <a:ea typeface="Calibri" panose="020F0502020204030204" pitchFamily="34" charset="0"/>
            </a:endParaRPr>
          </a:p>
          <a:p>
            <a:pPr marL="0" indent="0">
              <a:buNone/>
            </a:pPr>
            <a:endParaRPr lang="da-DK" sz="1400" dirty="0">
              <a:latin typeface="+mj-lt"/>
            </a:endParaRPr>
          </a:p>
          <a:p>
            <a:pPr marL="0" indent="0">
              <a:buNone/>
            </a:pPr>
            <a:endParaRPr lang="da-DK" sz="1400" dirty="0">
              <a:latin typeface="+mj-lt"/>
            </a:endParaRPr>
          </a:p>
          <a:p>
            <a:pPr marL="0" indent="0">
              <a:buNone/>
            </a:pPr>
            <a:endParaRPr lang="da-DK" sz="1400" dirty="0">
              <a:latin typeface="+mj-lt"/>
            </a:endParaRPr>
          </a:p>
        </p:txBody>
      </p:sp>
      <p:pic>
        <p:nvPicPr>
          <p:cNvPr id="6" name="Billede 5">
            <a:extLst>
              <a:ext uri="{FF2B5EF4-FFF2-40B4-BE49-F238E27FC236}">
                <a16:creationId xmlns:a16="http://schemas.microsoft.com/office/drawing/2014/main" id="{A9D59759-9E9E-4B64-8360-F4B05F0DD9D6}"/>
              </a:ext>
            </a:extLst>
          </p:cNvPr>
          <p:cNvPicPr>
            <a:picLocks noChangeAspect="1"/>
          </p:cNvPicPr>
          <p:nvPr/>
        </p:nvPicPr>
        <p:blipFill>
          <a:blip r:embed="rId2"/>
          <a:stretch>
            <a:fillRect/>
          </a:stretch>
        </p:blipFill>
        <p:spPr>
          <a:xfrm>
            <a:off x="643468" y="933450"/>
            <a:ext cx="4000500" cy="4991100"/>
          </a:xfrm>
          <a:prstGeom prst="rect">
            <a:avLst/>
          </a:prstGeom>
        </p:spPr>
      </p:pic>
    </p:spTree>
    <p:extLst>
      <p:ext uri="{BB962C8B-B14F-4D97-AF65-F5344CB8AC3E}">
        <p14:creationId xmlns:p14="http://schemas.microsoft.com/office/powerpoint/2010/main" val="260004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80F48-D894-48A3-AF12-26F321C9BAF3}"/>
              </a:ext>
            </a:extLst>
          </p:cNvPr>
          <p:cNvSpPr>
            <a:spLocks noGrp="1"/>
          </p:cNvSpPr>
          <p:nvPr>
            <p:ph type="title"/>
          </p:nvPr>
        </p:nvSpPr>
        <p:spPr>
          <a:xfrm>
            <a:off x="6769570" y="530578"/>
            <a:ext cx="4771178" cy="1160110"/>
          </a:xfrm>
        </p:spPr>
        <p:txBody>
          <a:bodyPr>
            <a:normAutofit/>
          </a:bodyPr>
          <a:lstStyle/>
          <a:p>
            <a:r>
              <a:rPr lang="da-DK"/>
              <a:t>Relationer</a:t>
            </a:r>
          </a:p>
        </p:txBody>
      </p:sp>
      <p:sp>
        <p:nvSpPr>
          <p:cNvPr id="3" name="Pladsholder til indhold 2">
            <a:extLst>
              <a:ext uri="{FF2B5EF4-FFF2-40B4-BE49-F238E27FC236}">
                <a16:creationId xmlns:a16="http://schemas.microsoft.com/office/drawing/2014/main" id="{5935CBC2-63B3-4E8C-87BD-999ECAF76151}"/>
              </a:ext>
            </a:extLst>
          </p:cNvPr>
          <p:cNvSpPr>
            <a:spLocks noGrp="1"/>
          </p:cNvSpPr>
          <p:nvPr>
            <p:ph idx="1"/>
          </p:nvPr>
        </p:nvSpPr>
        <p:spPr>
          <a:xfrm>
            <a:off x="6096000" y="1603336"/>
            <a:ext cx="5339973" cy="4523845"/>
          </a:xfrm>
        </p:spPr>
        <p:txBody>
          <a:bodyPr>
            <a:noAutofit/>
          </a:bodyPr>
          <a:lstStyle/>
          <a:p>
            <a:pPr marL="0" indent="0">
              <a:spcAft>
                <a:spcPts val="2250"/>
              </a:spcAft>
              <a:buNone/>
            </a:pPr>
            <a:r>
              <a:rPr lang="da-DK" sz="1400" b="1" dirty="0">
                <a:effectLst/>
                <a:latin typeface="+mj-lt"/>
                <a:ea typeface="Calibri" panose="020F0502020204030204" pitchFamily="34" charset="0"/>
                <a:cs typeface="72 Light" panose="020B0303030000000003" pitchFamily="34" charset="0"/>
              </a:rPr>
              <a:t>Værdier: </a:t>
            </a:r>
            <a:r>
              <a:rPr lang="da-DK" sz="1400" dirty="0">
                <a:latin typeface="+mj-lt"/>
                <a:ea typeface="Calibri" panose="020F0502020204030204" pitchFamily="34" charset="0"/>
                <a:cs typeface="72 Light" panose="020B0303030000000003" pitchFamily="34" charset="0"/>
              </a:rPr>
              <a:t>Velfungerende relationer er afgørende for, at vi kan skabe værdi for borgeren. Vores samarbejde skal være præget af </a:t>
            </a:r>
            <a:r>
              <a:rPr lang="da-DK" sz="1400" dirty="0">
                <a:effectLst/>
                <a:latin typeface="+mj-lt"/>
                <a:ea typeface="Calibri" panose="020F0502020204030204" pitchFamily="34" charset="0"/>
                <a:cs typeface="72 Light" panose="020B0303030000000003" pitchFamily="34" charset="0"/>
              </a:rPr>
              <a:t>respekt, gensidig tillid, anerkendelse, omtanke og klare forventninger. </a:t>
            </a:r>
            <a:endParaRPr lang="da-DK" sz="1400" b="1" dirty="0">
              <a:effectLst/>
              <a:latin typeface="+mj-lt"/>
              <a:ea typeface="Calibri" panose="020F0502020204030204" pitchFamily="34" charset="0"/>
              <a:cs typeface="72 Light" panose="020B0303030000000003" pitchFamily="34" charset="0"/>
            </a:endParaRPr>
          </a:p>
          <a:p>
            <a:pPr marL="0" indent="0">
              <a:buNone/>
            </a:pPr>
            <a:r>
              <a:rPr lang="da-DK" sz="1400" b="1" dirty="0">
                <a:effectLst/>
                <a:latin typeface="+mj-lt"/>
                <a:ea typeface="Calibri" panose="020F0502020204030204" pitchFamily="34" charset="0"/>
                <a:cs typeface="72 Light" panose="020B0303030000000003" pitchFamily="34" charset="0"/>
              </a:rPr>
              <a:t>Adfærd:</a:t>
            </a:r>
            <a:r>
              <a:rPr lang="da-DK" sz="1400" b="1" dirty="0">
                <a:latin typeface="+mj-lt"/>
                <a:ea typeface="Calibri" panose="020F0502020204030204" pitchFamily="34" charset="0"/>
                <a:cs typeface="72 Light" panose="020B0303030000000003" pitchFamily="34" charset="0"/>
              </a:rPr>
              <a:t> </a:t>
            </a:r>
            <a:r>
              <a:rPr lang="da-DK" sz="1400" dirty="0">
                <a:effectLst/>
                <a:latin typeface="+mj-lt"/>
                <a:ea typeface="Calibri" panose="020F0502020204030204" pitchFamily="34" charset="0"/>
                <a:cs typeface="72 Light" panose="020B0303030000000003" pitchFamily="34" charset="0"/>
              </a:rPr>
              <a:t>Vi investerer tid og kræfter på at danne relationerne, fordi vi ved, at de er </a:t>
            </a:r>
            <a:r>
              <a:rPr lang="da-DK" sz="1400" dirty="0">
                <a:latin typeface="+mj-lt"/>
                <a:ea typeface="Calibri" panose="020F0502020204030204" pitchFamily="34" charset="0"/>
                <a:cs typeface="72 Light" panose="020B0303030000000003" pitchFamily="34" charset="0"/>
              </a:rPr>
              <a:t>vigtige både i mødet med borgeren og i samarbejdet med både borgerne og kollegerne. Når vi har gode relationer med hinanden, bliver det nemmere at løse opgaver sammen, og vi trives bedre med at gå på arbejde.</a:t>
            </a:r>
          </a:p>
          <a:p>
            <a:pPr marL="0" indent="0">
              <a:buNone/>
            </a:pPr>
            <a:r>
              <a:rPr lang="da-DK" sz="1400" dirty="0">
                <a:effectLst/>
                <a:latin typeface="+mj-lt"/>
                <a:ea typeface="Calibri" panose="020F0502020204030204" pitchFamily="34" charset="0"/>
                <a:cs typeface="72 Light" panose="020B0303030000000003" pitchFamily="34" charset="0"/>
              </a:rPr>
              <a:t>Vores gensidige tillid bruger vi til at skabe gode relationer. Vi har et fælles ansvar for det gode samarbejde. </a:t>
            </a:r>
          </a:p>
          <a:p>
            <a:pPr marL="0" indent="0">
              <a:buNone/>
            </a:pPr>
            <a:r>
              <a:rPr lang="da-DK" sz="1400" dirty="0">
                <a:effectLst/>
                <a:latin typeface="+mj-lt"/>
                <a:ea typeface="Calibri" panose="020F0502020204030204" pitchFamily="34" charset="0"/>
                <a:cs typeface="72 Light" panose="020B0303030000000003" pitchFamily="34" charset="0"/>
              </a:rPr>
              <a:t>Vi lytter og er konstruktive i samspillet med borgere, politikere og hinanden – altid med fokus </a:t>
            </a:r>
            <a:r>
              <a:rPr lang="da-DK" sz="1400" dirty="0">
                <a:latin typeface="+mj-lt"/>
                <a:ea typeface="Calibri" panose="020F0502020204030204" pitchFamily="34" charset="0"/>
                <a:cs typeface="72 Light" panose="020B0303030000000003" pitchFamily="34" charset="0"/>
              </a:rPr>
              <a:t>på den effekt vi vil skabe</a:t>
            </a:r>
            <a:r>
              <a:rPr lang="da-DK" sz="1400" dirty="0">
                <a:effectLst/>
                <a:latin typeface="+mj-lt"/>
                <a:ea typeface="Calibri" panose="020F0502020204030204" pitchFamily="34" charset="0"/>
                <a:cs typeface="72 Light" panose="020B0303030000000003" pitchFamily="34" charset="0"/>
              </a:rPr>
              <a:t>. Når vi ikke kan imødekomme borgerens forventninger, kan vi stadig lykkes, når vi sikrer en professionel og respektfuld </a:t>
            </a:r>
            <a:r>
              <a:rPr lang="da-DK" sz="1400" dirty="0">
                <a:latin typeface="+mj-lt"/>
                <a:ea typeface="Calibri" panose="020F0502020204030204" pitchFamily="34" charset="0"/>
                <a:cs typeface="72 Light" panose="020B0303030000000003" pitchFamily="34" charset="0"/>
              </a:rPr>
              <a:t>kommunikation</a:t>
            </a:r>
            <a:r>
              <a:rPr lang="da-DK" sz="1400" dirty="0">
                <a:effectLst/>
                <a:latin typeface="+mj-lt"/>
                <a:ea typeface="Calibri" panose="020F0502020204030204" pitchFamily="34" charset="0"/>
                <a:cs typeface="72 Light" panose="020B0303030000000003" pitchFamily="34" charset="0"/>
              </a:rPr>
              <a:t>. </a:t>
            </a:r>
          </a:p>
          <a:p>
            <a:pPr marL="0" indent="0">
              <a:buNone/>
            </a:pPr>
            <a:endParaRPr lang="da-DK" sz="1400" dirty="0">
              <a:effectLst/>
              <a:latin typeface="+mj-lt"/>
              <a:ea typeface="Calibri" panose="020F0502020204030204" pitchFamily="34" charset="0"/>
              <a:cs typeface="72 Light" panose="020B0303030000000003" pitchFamily="34" charset="0"/>
            </a:endParaRPr>
          </a:p>
          <a:p>
            <a:pPr marL="0" indent="0">
              <a:spcAft>
                <a:spcPts val="2250"/>
              </a:spcAft>
              <a:buNone/>
            </a:pPr>
            <a:r>
              <a:rPr lang="da-DK" sz="1400" b="1" dirty="0">
                <a:latin typeface="+mj-lt"/>
              </a:rPr>
              <a:t>Eksempler</a:t>
            </a:r>
            <a:endParaRPr lang="da-DK" sz="1400" dirty="0">
              <a:latin typeface="+mj-lt"/>
            </a:endParaRPr>
          </a:p>
          <a:p>
            <a:pPr marL="0" indent="0">
              <a:spcAft>
                <a:spcPts val="2250"/>
              </a:spcAft>
              <a:buNone/>
            </a:pPr>
            <a:endParaRPr lang="da-DK" sz="1400" dirty="0">
              <a:latin typeface="+mj-lt"/>
              <a:ea typeface="Calibri" panose="020F0502020204030204" pitchFamily="34" charset="0"/>
              <a:cs typeface="72 Light" panose="020B0303030000000003" pitchFamily="34" charset="0"/>
            </a:endParaRPr>
          </a:p>
          <a:p>
            <a:pPr marL="0" indent="0">
              <a:buNone/>
            </a:pPr>
            <a:r>
              <a:rPr lang="da-DK" sz="1400" dirty="0">
                <a:latin typeface="+mj-lt"/>
              </a:rPr>
              <a:t> </a:t>
            </a:r>
          </a:p>
          <a:p>
            <a:pPr marL="0" indent="0">
              <a:buNone/>
            </a:pPr>
            <a:endParaRPr lang="da-DK" sz="1400" dirty="0">
              <a:latin typeface="+mj-lt"/>
            </a:endParaRPr>
          </a:p>
          <a:p>
            <a:pPr marL="0" indent="0">
              <a:buNone/>
            </a:pPr>
            <a:endParaRPr lang="da-DK" sz="1400" dirty="0">
              <a:latin typeface="+mj-lt"/>
            </a:endParaRPr>
          </a:p>
          <a:p>
            <a:pPr marL="0" indent="0">
              <a:buNone/>
            </a:pPr>
            <a:endParaRPr lang="da-DK" sz="1400" dirty="0">
              <a:latin typeface="+mj-lt"/>
            </a:endParaRPr>
          </a:p>
          <a:p>
            <a:pPr marL="0" indent="0">
              <a:buNone/>
            </a:pPr>
            <a:endParaRPr lang="da-DK" sz="1400" dirty="0">
              <a:latin typeface="+mj-lt"/>
            </a:endParaRPr>
          </a:p>
        </p:txBody>
      </p:sp>
      <p:pic>
        <p:nvPicPr>
          <p:cNvPr id="5" name="Billede 4">
            <a:extLst>
              <a:ext uri="{FF2B5EF4-FFF2-40B4-BE49-F238E27FC236}">
                <a16:creationId xmlns:a16="http://schemas.microsoft.com/office/drawing/2014/main" id="{CAD8523A-5EBD-456D-AA2D-7F94EBD3A7AB}"/>
              </a:ext>
            </a:extLst>
          </p:cNvPr>
          <p:cNvPicPr>
            <a:picLocks noChangeAspect="1"/>
          </p:cNvPicPr>
          <p:nvPr/>
        </p:nvPicPr>
        <p:blipFill>
          <a:blip r:embed="rId2"/>
          <a:stretch>
            <a:fillRect/>
          </a:stretch>
        </p:blipFill>
        <p:spPr>
          <a:xfrm>
            <a:off x="394650" y="2036474"/>
            <a:ext cx="5105400" cy="2600325"/>
          </a:xfrm>
          <a:prstGeom prst="rect">
            <a:avLst/>
          </a:prstGeom>
        </p:spPr>
      </p:pic>
    </p:spTree>
    <p:extLst>
      <p:ext uri="{BB962C8B-B14F-4D97-AF65-F5344CB8AC3E}">
        <p14:creationId xmlns:p14="http://schemas.microsoft.com/office/powerpoint/2010/main" val="3743829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43B52-26C4-438B-A7EE-110421D0AF6C}"/>
              </a:ext>
            </a:extLst>
          </p:cNvPr>
          <p:cNvSpPr>
            <a:spLocks noGrp="1"/>
          </p:cNvSpPr>
          <p:nvPr>
            <p:ph type="title"/>
          </p:nvPr>
        </p:nvSpPr>
        <p:spPr>
          <a:xfrm>
            <a:off x="6769570" y="530578"/>
            <a:ext cx="4771178" cy="1160110"/>
          </a:xfrm>
        </p:spPr>
        <p:txBody>
          <a:bodyPr>
            <a:normAutofit/>
          </a:bodyPr>
          <a:lstStyle/>
          <a:p>
            <a:r>
              <a:rPr lang="da-DK">
                <a:effectLst/>
                <a:ea typeface="Calibri" panose="020F0502020204030204" pitchFamily="34" charset="0"/>
              </a:rPr>
              <a:t>Mod</a:t>
            </a:r>
            <a:endParaRPr lang="da-DK" dirty="0"/>
          </a:p>
        </p:txBody>
      </p:sp>
      <p:sp>
        <p:nvSpPr>
          <p:cNvPr id="3" name="Pladsholder til indhold 2">
            <a:extLst>
              <a:ext uri="{FF2B5EF4-FFF2-40B4-BE49-F238E27FC236}">
                <a16:creationId xmlns:a16="http://schemas.microsoft.com/office/drawing/2014/main" id="{0B92AB1D-9271-41E2-B297-94220A6C95C9}"/>
              </a:ext>
            </a:extLst>
          </p:cNvPr>
          <p:cNvSpPr>
            <a:spLocks noGrp="1"/>
          </p:cNvSpPr>
          <p:nvPr>
            <p:ph idx="1"/>
          </p:nvPr>
        </p:nvSpPr>
        <p:spPr>
          <a:xfrm>
            <a:off x="6769570" y="1825625"/>
            <a:ext cx="4771178" cy="4388908"/>
          </a:xfrm>
        </p:spPr>
        <p:txBody>
          <a:bodyPr>
            <a:normAutofit/>
          </a:bodyPr>
          <a:lstStyle/>
          <a:p>
            <a:pPr marL="0" indent="0">
              <a:buNone/>
            </a:pPr>
            <a:r>
              <a:rPr lang="da-DK" sz="1400" b="1" dirty="0">
                <a:latin typeface="+mj-lt"/>
                <a:ea typeface="Calibri" panose="020F0502020204030204" pitchFamily="34" charset="0"/>
                <a:cs typeface="Calibri Light" panose="020F0302020204030204" pitchFamily="34" charset="0"/>
              </a:rPr>
              <a:t>Værdier</a:t>
            </a:r>
            <a:r>
              <a:rPr lang="da-DK" sz="1400" b="1" dirty="0">
                <a:effectLst/>
                <a:latin typeface="+mj-lt"/>
                <a:ea typeface="Calibri" panose="020F0502020204030204" pitchFamily="34" charset="0"/>
                <a:cs typeface="Calibri Light" panose="020F0302020204030204" pitchFamily="34" charset="0"/>
              </a:rPr>
              <a:t>:</a:t>
            </a:r>
            <a:r>
              <a:rPr lang="da-DK" sz="1400" dirty="0">
                <a:effectLst/>
                <a:latin typeface="+mj-lt"/>
                <a:ea typeface="Calibri" panose="020F0502020204030204" pitchFamily="34" charset="0"/>
                <a:cs typeface="Calibri Light" panose="020F0302020204030204" pitchFamily="34" charset="0"/>
              </a:rPr>
              <a:t> Verden og kommunen er i konstant udvikling. Krav, forventninger, rammer og opgaver forandres. Vi møder disse forandringer med mod og åbenhed. </a:t>
            </a:r>
          </a:p>
          <a:p>
            <a:pPr marL="0" indent="0">
              <a:buNone/>
            </a:pPr>
            <a:endParaRPr lang="da-DK" sz="1400" dirty="0">
              <a:latin typeface="+mj-lt"/>
              <a:ea typeface="Calibri" panose="020F0502020204030204" pitchFamily="34" charset="0"/>
              <a:cs typeface="Calibri Light" panose="020F0302020204030204" pitchFamily="34" charset="0"/>
            </a:endParaRPr>
          </a:p>
          <a:p>
            <a:pPr marL="0" indent="0">
              <a:buNone/>
            </a:pPr>
            <a:r>
              <a:rPr lang="da-DK" sz="1400" b="1" dirty="0">
                <a:effectLst/>
                <a:latin typeface="+mj-lt"/>
                <a:ea typeface="Calibri" panose="020F0502020204030204" pitchFamily="34" charset="0"/>
                <a:cs typeface="Calibri Light" panose="020F0302020204030204" pitchFamily="34" charset="0"/>
              </a:rPr>
              <a:t>Adfærd:</a:t>
            </a:r>
            <a:r>
              <a:rPr lang="da-DK" sz="1400" dirty="0">
                <a:effectLst/>
                <a:latin typeface="+mj-lt"/>
                <a:ea typeface="Calibri" panose="020F0502020204030204" pitchFamily="34" charset="0"/>
                <a:cs typeface="Calibri Light" panose="020F0302020204030204" pitchFamily="34" charset="0"/>
              </a:rPr>
              <a:t> Vi er modige, når vi finder nye veje og når vi tør at stå fast på det der virker i vores praksis. Vi engagerer os og tør tage drøftelserne, og vi opsøger aktivt dem, der mener noget andet og ser muligheder, vi ikke selv kan få øje på. </a:t>
            </a:r>
          </a:p>
          <a:p>
            <a:pPr marL="0" indent="0">
              <a:buNone/>
            </a:pPr>
            <a:r>
              <a:rPr lang="da-DK" sz="1400" dirty="0">
                <a:effectLst/>
                <a:latin typeface="+mj-lt"/>
                <a:ea typeface="Calibri" panose="020F0502020204030204" pitchFamily="34" charset="0"/>
                <a:cs typeface="Calibri Light" panose="020F0302020204030204" pitchFamily="34" charset="0"/>
              </a:rPr>
              <a:t>Vi er modige i vores hverdagspraksis, når vi tager ansvar for vores opgave og den fælles retning. Vi er modige, når vi tager dialogen med borgere og kolleger for at få alle perspektiver med i opgaveløsningen, og når vi laver prøvehandlinger.  </a:t>
            </a:r>
          </a:p>
          <a:p>
            <a:pPr marL="0" indent="0">
              <a:buNone/>
            </a:pPr>
            <a:r>
              <a:rPr lang="da-DK" sz="1400" dirty="0">
                <a:effectLst/>
                <a:latin typeface="+mj-lt"/>
                <a:ea typeface="Calibri" panose="020F0502020204030204" pitchFamily="34" charset="0"/>
                <a:cs typeface="Calibri Light" panose="020F0302020204030204" pitchFamily="34" charset="0"/>
              </a:rPr>
              <a:t>Mod på forandringer rummer en risiko for fejl og omveje. Dem insisterer vi på at lære af. På denne måde ruster vi os selv og hinanden i organisationen til hele tiden at møde fremtidens krav og behov endnu bedre. </a:t>
            </a:r>
          </a:p>
          <a:p>
            <a:pPr marL="0" indent="0">
              <a:buNone/>
            </a:pPr>
            <a:endParaRPr lang="da-DK" sz="1400" dirty="0">
              <a:effectLst/>
              <a:latin typeface="+mj-lt"/>
              <a:ea typeface="Calibri" panose="020F0502020204030204" pitchFamily="34" charset="0"/>
              <a:cs typeface="Calibri Light" panose="020F0302020204030204" pitchFamily="34" charset="0"/>
            </a:endParaRPr>
          </a:p>
          <a:p>
            <a:pPr marL="0" indent="0">
              <a:buNone/>
            </a:pPr>
            <a:r>
              <a:rPr lang="da-DK" sz="1400" b="1" dirty="0">
                <a:latin typeface="+mj-lt"/>
              </a:rPr>
              <a:t>Eksempler</a:t>
            </a:r>
          </a:p>
          <a:p>
            <a:pPr marL="0" indent="0">
              <a:buNone/>
            </a:pPr>
            <a:endParaRPr lang="da-DK" sz="1500" dirty="0">
              <a:effectLst/>
              <a:latin typeface="+mj-lt"/>
              <a:ea typeface="Calibri" panose="020F0502020204030204" pitchFamily="34" charset="0"/>
              <a:cs typeface="Calibri Light" panose="020F0302020204030204" pitchFamily="34" charset="0"/>
            </a:endParaRPr>
          </a:p>
          <a:p>
            <a:pPr marL="0" indent="0">
              <a:buNone/>
            </a:pPr>
            <a:endParaRPr lang="da-DK" sz="1500" dirty="0">
              <a:latin typeface="+mj-lt"/>
              <a:cs typeface="Calibri Light" panose="020F0302020204030204" pitchFamily="34" charset="0"/>
            </a:endParaRPr>
          </a:p>
        </p:txBody>
      </p:sp>
      <p:pic>
        <p:nvPicPr>
          <p:cNvPr id="5" name="Billede 4">
            <a:extLst>
              <a:ext uri="{FF2B5EF4-FFF2-40B4-BE49-F238E27FC236}">
                <a16:creationId xmlns:a16="http://schemas.microsoft.com/office/drawing/2014/main" id="{F192C9A2-A83A-4C2F-9A5D-1167BA72FC3B}"/>
              </a:ext>
            </a:extLst>
          </p:cNvPr>
          <p:cNvPicPr>
            <a:picLocks noChangeAspect="1"/>
          </p:cNvPicPr>
          <p:nvPr/>
        </p:nvPicPr>
        <p:blipFill>
          <a:blip r:embed="rId2"/>
          <a:stretch>
            <a:fillRect/>
          </a:stretch>
        </p:blipFill>
        <p:spPr>
          <a:xfrm>
            <a:off x="651252" y="1110633"/>
            <a:ext cx="4562475" cy="4829175"/>
          </a:xfrm>
          <a:prstGeom prst="rect">
            <a:avLst/>
          </a:prstGeom>
        </p:spPr>
      </p:pic>
    </p:spTree>
    <p:extLst>
      <p:ext uri="{BB962C8B-B14F-4D97-AF65-F5344CB8AC3E}">
        <p14:creationId xmlns:p14="http://schemas.microsoft.com/office/powerpoint/2010/main" val="267600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35DD78-4CE6-58B5-9766-0E8D4CF353AB}"/>
              </a:ext>
            </a:extLst>
          </p:cNvPr>
          <p:cNvSpPr>
            <a:spLocks noGrp="1"/>
          </p:cNvSpPr>
          <p:nvPr>
            <p:ph type="title"/>
          </p:nvPr>
        </p:nvSpPr>
        <p:spPr>
          <a:xfrm>
            <a:off x="1161673" y="267519"/>
            <a:ext cx="8074815" cy="1618489"/>
          </a:xfrm>
        </p:spPr>
        <p:txBody>
          <a:bodyPr anchor="ctr">
            <a:normAutofit/>
          </a:bodyPr>
          <a:lstStyle/>
          <a:p>
            <a:r>
              <a:rPr lang="da-DK" sz="7200" dirty="0"/>
              <a:t>Formål </a:t>
            </a:r>
          </a:p>
        </p:txBody>
      </p:sp>
      <p:sp>
        <p:nvSpPr>
          <p:cNvPr id="3" name="Pladsholder til indhold 2">
            <a:extLst>
              <a:ext uri="{FF2B5EF4-FFF2-40B4-BE49-F238E27FC236}">
                <a16:creationId xmlns:a16="http://schemas.microsoft.com/office/drawing/2014/main" id="{AD216575-1B27-45C0-059D-1E3F9AF8FCE9}"/>
              </a:ext>
            </a:extLst>
          </p:cNvPr>
          <p:cNvSpPr>
            <a:spLocks noGrp="1"/>
          </p:cNvSpPr>
          <p:nvPr>
            <p:ph idx="1"/>
          </p:nvPr>
        </p:nvSpPr>
        <p:spPr>
          <a:xfrm>
            <a:off x="1557534" y="1554805"/>
            <a:ext cx="8074815" cy="3562123"/>
          </a:xfrm>
        </p:spPr>
        <p:txBody>
          <a:bodyPr anchor="t">
            <a:noAutofit/>
          </a:bodyPr>
          <a:lstStyle/>
          <a:p>
            <a:pPr>
              <a:spcAft>
                <a:spcPts val="1000"/>
              </a:spcAft>
            </a:pPr>
            <a:r>
              <a:rPr lang="da-DK" sz="1100" dirty="0">
                <a:effectLst/>
                <a:latin typeface="Calibri" panose="020F0502020204030204" pitchFamily="34" charset="0"/>
                <a:ea typeface="Calibri" panose="020F0502020204030204" pitchFamily="34" charset="0"/>
                <a:cs typeface="Calibri" panose="020F0502020204030204" pitchFamily="34" charset="0"/>
              </a:rPr>
              <a:t>Medarbejder- og ledelsesgrundlaget kan vi bruge som;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1000"/>
              </a:spcAft>
              <a:buFont typeface="Calibri" panose="020F0502020204030204" pitchFamily="34" charset="0"/>
              <a:buChar char="•"/>
              <a:tabLst>
                <a:tab pos="457200" algn="l"/>
              </a:tabLst>
            </a:pPr>
            <a:r>
              <a:rPr lang="da-DK" sz="1100" dirty="0">
                <a:latin typeface="Calibri" panose="020F0502020204030204" pitchFamily="34" charset="0"/>
                <a:ea typeface="Times New Roman" panose="02020603050405020304" pitchFamily="18" charset="0"/>
                <a:cs typeface="Calibri" panose="020F0502020204030204" pitchFamily="34" charset="0"/>
              </a:rPr>
              <a:t>e</a:t>
            </a:r>
            <a:r>
              <a:rPr lang="da-DK" sz="1100" dirty="0">
                <a:effectLst/>
                <a:latin typeface="Calibri" panose="020F0502020204030204" pitchFamily="34" charset="0"/>
                <a:ea typeface="Times New Roman" panose="02020603050405020304" pitchFamily="18" charset="0"/>
                <a:cs typeface="Calibri" panose="020F0502020204030204" pitchFamily="34" charset="0"/>
              </a:rPr>
              <a:t>n hjælp og støtte for afstemning af roller og ansvar i det monofaglige såvel som i de tværgående samarbejdsprocesser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1000"/>
              </a:spcAft>
              <a:buFont typeface="Calibri" panose="020F0502020204030204" pitchFamily="34" charset="0"/>
              <a:buChar char="•"/>
              <a:tabLst>
                <a:tab pos="457200" algn="l"/>
              </a:tabLst>
            </a:pPr>
            <a:r>
              <a:rPr lang="da-DK" sz="1100" dirty="0">
                <a:effectLst/>
                <a:latin typeface="Calibri" panose="020F0502020204030204" pitchFamily="34" charset="0"/>
                <a:ea typeface="Times New Roman" panose="02020603050405020304" pitchFamily="18" charset="0"/>
                <a:cs typeface="Calibri" panose="020F0502020204030204" pitchFamily="34" charset="0"/>
              </a:rPr>
              <a:t>et input aftaler om kompetenceudvikling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1000"/>
              </a:spcAft>
              <a:buFont typeface="Calibri" panose="020F0502020204030204" pitchFamily="34" charset="0"/>
              <a:buChar char="•"/>
              <a:tabLst>
                <a:tab pos="457200" algn="l"/>
              </a:tabLst>
            </a:pPr>
            <a:r>
              <a:rPr lang="da-DK" sz="1100" dirty="0">
                <a:effectLst/>
                <a:latin typeface="Calibri" panose="020F0502020204030204" pitchFamily="34" charset="0"/>
                <a:ea typeface="Times New Roman" panose="02020603050405020304" pitchFamily="18" charset="0"/>
                <a:cs typeface="Calibri" panose="020F0502020204030204" pitchFamily="34" charset="0"/>
              </a:rPr>
              <a:t>et udgangspunkt for forventningsafstemning for opgavevaretagelse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1000"/>
              </a:spcAft>
              <a:buFont typeface="Calibri" panose="020F0502020204030204" pitchFamily="34" charset="0"/>
              <a:buChar char="•"/>
              <a:tabLst>
                <a:tab pos="457200" algn="l"/>
              </a:tabLst>
            </a:pPr>
            <a:r>
              <a:rPr lang="da-DK" sz="1100" dirty="0">
                <a:latin typeface="Calibri" panose="020F0502020204030204" pitchFamily="34" charset="0"/>
                <a:ea typeface="Times New Roman" panose="02020603050405020304" pitchFamily="18" charset="0"/>
                <a:cs typeface="Calibri" panose="020F0502020204030204" pitchFamily="34" charset="0"/>
              </a:rPr>
              <a:t>e</a:t>
            </a:r>
            <a:r>
              <a:rPr lang="da-DK" sz="1100" dirty="0">
                <a:effectLst/>
                <a:latin typeface="Calibri" panose="020F0502020204030204" pitchFamily="34" charset="0"/>
                <a:ea typeface="Times New Roman" panose="02020603050405020304" pitchFamily="18" charset="0"/>
                <a:cs typeface="Calibri" panose="020F0502020204030204" pitchFamily="34" charset="0"/>
              </a:rPr>
              <a:t>n hjælp til at lave målrettede stillingsbeskrivelser, rekrutterings- og oplæringsindsatser af nye medarbejdere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da-DK" sz="1100" dirty="0">
                <a:effectLst/>
                <a:latin typeface="Calibri" panose="020F0502020204030204" pitchFamily="34" charset="0"/>
                <a:ea typeface="Calibri" panose="020F0502020204030204" pitchFamily="34" charset="0"/>
                <a:cs typeface="Calibri" panose="020F0502020204030204" pitchFamily="34" charset="0"/>
              </a:rPr>
              <a:t>For at gå fra papir til virkelighed er det nødvendigt, at vi som ledere og medarbejdere tager opgaven og ansvaret på os for at få medarbejder- og ledelsesgrundlaget ud at leve. Vi skal sammen være nysgerrige på at omsætte til virkelighed. Vi skal være vedholdende og fastholde retningen for Albertslund – og vi skal samarbejde for at lykkes.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100" dirty="0">
                <a:effectLst/>
                <a:latin typeface="Calibri" panose="020F0502020204030204" pitchFamily="34" charset="0"/>
                <a:ea typeface="Calibri" panose="020F0502020204030204" pitchFamily="34" charset="0"/>
              </a:rPr>
              <a:t>Vi løser alle mange og vidt forskellige opgaver hver dag, og derfor er det vigtigt, at vores grundlag oversættes til netop den praksis og den hverdag, vi hver især primært er en del af. Eksemplerne skal hjælpe os med at gøre grundlaget levende. </a:t>
            </a:r>
            <a:endParaRPr lang="da-DK" sz="1100" dirty="0"/>
          </a:p>
          <a:p>
            <a:r>
              <a:rPr lang="da-DK" sz="1100" dirty="0">
                <a:effectLst/>
                <a:latin typeface="Calibri" panose="020F0502020204030204" pitchFamily="34" charset="0"/>
                <a:ea typeface="Calibri" panose="020F0502020204030204" pitchFamily="34" charset="0"/>
              </a:rPr>
              <a:t>Oversættelsen sker via udarbejdelsen af eksempler, som indgår i det samlede grundlag</a:t>
            </a:r>
          </a:p>
          <a:p>
            <a:r>
              <a:rPr lang="da-DK" sz="1100" dirty="0">
                <a:latin typeface="Calibri" panose="020F0502020204030204" pitchFamily="34" charset="0"/>
              </a:rPr>
              <a:t>3 øvelser som hjælp til udarbejdelsen af eksempler: </a:t>
            </a:r>
          </a:p>
          <a:p>
            <a:pPr lvl="1"/>
            <a:r>
              <a:rPr lang="da-DK" sz="1100" i="1" dirty="0">
                <a:latin typeface="Calibri" panose="020F0502020204030204" pitchFamily="34" charset="0"/>
              </a:rPr>
              <a:t>Differentierer i tid, form og omfang</a:t>
            </a:r>
          </a:p>
          <a:p>
            <a:pPr lvl="1"/>
            <a:r>
              <a:rPr lang="da-DK" sz="1100" i="1" dirty="0">
                <a:latin typeface="Calibri" panose="020F0502020204030204" pitchFamily="34" charset="0"/>
              </a:rPr>
              <a:t>Man kan lave én eller flere – eller gøre noget fjerde i udviklingen af lokale eksempler</a:t>
            </a:r>
          </a:p>
          <a:p>
            <a:pPr lvl="1"/>
            <a:endParaRPr lang="da-DK" sz="1100" dirty="0">
              <a:latin typeface="Calibri" panose="020F0502020204030204" pitchFamily="34" charset="0"/>
            </a:endParaRPr>
          </a:p>
          <a:p>
            <a:pPr lvl="1"/>
            <a:endParaRPr lang="da-DK" sz="1100" dirty="0">
              <a:latin typeface="Calibri" panose="020F0502020204030204" pitchFamily="34" charset="0"/>
            </a:endParaRPr>
          </a:p>
          <a:p>
            <a:pPr marL="457200" lvl="1" indent="0">
              <a:buNone/>
            </a:pPr>
            <a:r>
              <a:rPr lang="da-DK" sz="1100" b="1" i="1" dirty="0">
                <a:latin typeface="Calibri" panose="020F0502020204030204" pitchFamily="34" charset="0"/>
              </a:rPr>
              <a:t>Deadline for udarbejdelsen af eksempler</a:t>
            </a:r>
            <a:r>
              <a:rPr lang="da-DK" sz="1100" i="1" dirty="0">
                <a:latin typeface="Calibri" panose="020F0502020204030204" pitchFamily="34" charset="0"/>
              </a:rPr>
              <a:t>: Onsdag d. 1. november 2023. </a:t>
            </a:r>
          </a:p>
        </p:txBody>
      </p:sp>
    </p:spTree>
    <p:extLst>
      <p:ext uri="{BB962C8B-B14F-4D97-AF65-F5344CB8AC3E}">
        <p14:creationId xmlns:p14="http://schemas.microsoft.com/office/powerpoint/2010/main" val="298418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595E67-7F48-A645-721F-B0EF847264DA}"/>
              </a:ext>
            </a:extLst>
          </p:cNvPr>
          <p:cNvSpPr>
            <a:spLocks noGrp="1"/>
          </p:cNvSpPr>
          <p:nvPr>
            <p:ph type="title"/>
          </p:nvPr>
        </p:nvSpPr>
        <p:spPr>
          <a:xfrm>
            <a:off x="1075766" y="1188637"/>
            <a:ext cx="2590767" cy="4480726"/>
          </a:xfrm>
        </p:spPr>
        <p:txBody>
          <a:bodyPr>
            <a:normAutofit/>
          </a:bodyPr>
          <a:lstStyle/>
          <a:p>
            <a:pPr algn="r"/>
            <a:r>
              <a:rPr lang="da-DK" sz="4000" dirty="0"/>
              <a:t>Udvikling af eksempler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746C5EB4-29DB-0054-5D2C-E5AC3E503FAD}"/>
              </a:ext>
            </a:extLst>
          </p:cNvPr>
          <p:cNvSpPr>
            <a:spLocks noGrp="1"/>
          </p:cNvSpPr>
          <p:nvPr>
            <p:ph idx="1"/>
          </p:nvPr>
        </p:nvSpPr>
        <p:spPr>
          <a:xfrm>
            <a:off x="4827723" y="1648870"/>
            <a:ext cx="5130385" cy="4201740"/>
          </a:xfrm>
        </p:spPr>
        <p:txBody>
          <a:bodyPr anchor="ctr">
            <a:normAutofit/>
          </a:bodyPr>
          <a:lstStyle/>
          <a:p>
            <a:pPr marL="0" indent="0">
              <a:spcAft>
                <a:spcPts val="1000"/>
              </a:spcAft>
              <a:buNone/>
            </a:pPr>
            <a:r>
              <a:rPr lang="da-DK" sz="1100" b="1" dirty="0">
                <a:effectLst/>
                <a:latin typeface="Calibri" panose="020F0502020204030204" pitchFamily="34" charset="0"/>
                <a:ea typeface="Calibri" panose="020F0502020204030204" pitchFamily="34" charset="0"/>
                <a:cs typeface="Times New Roman" panose="02020603050405020304" pitchFamily="18" charset="0"/>
              </a:rPr>
              <a:t>Lav gerne mange genbesøg i materialet, og gør samtalen løbende. </a:t>
            </a:r>
          </a:p>
          <a:p>
            <a:pPr marL="0" indent="0">
              <a:spcAft>
                <a:spcPts val="1000"/>
              </a:spcAft>
              <a:buNone/>
            </a:pPr>
            <a:r>
              <a:rPr lang="da-DK" sz="1100" b="1" dirty="0">
                <a:effectLst/>
                <a:latin typeface="Calibri" panose="020F0502020204030204" pitchFamily="34" charset="0"/>
                <a:ea typeface="Calibri" panose="020F0502020204030204" pitchFamily="34" charset="0"/>
                <a:cs typeface="Times New Roman" panose="02020603050405020304" pitchFamily="18" charset="0"/>
              </a:rPr>
              <a:t>Et eksempel skal være: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Konkrete, små handlinger</a:t>
            </a:r>
          </a:p>
          <a:p>
            <a:pPr marL="342900" lvl="0" indent="-342900">
              <a:buFont typeface="Calibri" panose="020F050202020403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I en konkret arbejdssituation</a:t>
            </a:r>
          </a:p>
          <a:p>
            <a:pPr marL="342900" lvl="0" indent="-342900">
              <a:buFont typeface="Calibri" panose="020F050202020403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Afspejler medarbejder- og ledelsesgrundlaget i praksis</a:t>
            </a:r>
          </a:p>
          <a:p>
            <a:pPr marL="0" indent="0">
              <a:spcAft>
                <a:spcPts val="1000"/>
              </a:spcAft>
              <a:buNone/>
            </a:pP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000"/>
              </a:spcAft>
              <a:buNone/>
            </a:pPr>
            <a:r>
              <a:rPr lang="da-DK" sz="1100" b="1" dirty="0">
                <a:effectLst/>
                <a:latin typeface="Calibri" panose="020F0502020204030204" pitchFamily="34" charset="0"/>
                <a:ea typeface="Calibri" panose="020F0502020204030204" pitchFamily="34" charset="0"/>
                <a:cs typeface="Times New Roman" panose="02020603050405020304" pitchFamily="18" charset="0"/>
              </a:rPr>
              <a:t>Form kan være: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En fortælling om en episode, som ER sket</a:t>
            </a:r>
          </a:p>
          <a:p>
            <a:pPr marL="342900" lvl="0" indent="-342900">
              <a:buFont typeface="Calibri" panose="020F050202020403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Planlagte handlinger eller prøvehandlinger</a:t>
            </a:r>
          </a:p>
          <a:p>
            <a:pPr marL="342900" lvl="0" indent="-342900">
              <a:spcAft>
                <a:spcPts val="1000"/>
              </a:spcAft>
              <a:buFont typeface="Calibri" panose="020F050202020403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Beslutninger om nye måder at gøre noget på</a:t>
            </a:r>
          </a:p>
          <a:p>
            <a:endParaRPr lang="da-DK" sz="1100" dirty="0"/>
          </a:p>
        </p:txBody>
      </p:sp>
    </p:spTree>
    <p:extLst>
      <p:ext uri="{BB962C8B-B14F-4D97-AF65-F5344CB8AC3E}">
        <p14:creationId xmlns:p14="http://schemas.microsoft.com/office/powerpoint/2010/main" val="252620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7891482-C38A-4F0C-8183-0121632F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3D19AB-5941-F4E3-39C3-6CDB034CCA8F}"/>
              </a:ext>
            </a:extLst>
          </p:cNvPr>
          <p:cNvSpPr>
            <a:spLocks noGrp="1"/>
          </p:cNvSpPr>
          <p:nvPr>
            <p:ph type="title"/>
          </p:nvPr>
        </p:nvSpPr>
        <p:spPr>
          <a:xfrm>
            <a:off x="140283" y="2840103"/>
            <a:ext cx="6118403" cy="1325563"/>
          </a:xfrm>
        </p:spPr>
        <p:txBody>
          <a:bodyPr>
            <a:normAutofit/>
          </a:bodyPr>
          <a:lstStyle/>
          <a:p>
            <a:r>
              <a:rPr lang="da-DK" dirty="0"/>
              <a:t>Øvelse 1: </a:t>
            </a:r>
          </a:p>
        </p:txBody>
      </p:sp>
      <p:pic>
        <p:nvPicPr>
          <p:cNvPr id="5" name="Billede 4">
            <a:extLst>
              <a:ext uri="{FF2B5EF4-FFF2-40B4-BE49-F238E27FC236}">
                <a16:creationId xmlns:a16="http://schemas.microsoft.com/office/drawing/2014/main" id="{93025F27-956F-0F6F-131C-E58A64B404CD}"/>
              </a:ext>
            </a:extLst>
          </p:cNvPr>
          <p:cNvPicPr>
            <a:picLocks noChangeAspect="1"/>
          </p:cNvPicPr>
          <p:nvPr/>
        </p:nvPicPr>
        <p:blipFill>
          <a:blip r:embed="rId3"/>
          <a:stretch>
            <a:fillRect/>
          </a:stretch>
        </p:blipFill>
        <p:spPr>
          <a:xfrm>
            <a:off x="1199028" y="464396"/>
            <a:ext cx="2416779" cy="273503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pic>
        <p:nvPicPr>
          <p:cNvPr id="7" name="Billede 6">
            <a:extLst>
              <a:ext uri="{FF2B5EF4-FFF2-40B4-BE49-F238E27FC236}">
                <a16:creationId xmlns:a16="http://schemas.microsoft.com/office/drawing/2014/main" id="{C0784D78-AF74-A13F-61B1-5D816771AD5F}"/>
              </a:ext>
            </a:extLst>
          </p:cNvPr>
          <p:cNvPicPr>
            <a:picLocks noChangeAspect="1"/>
          </p:cNvPicPr>
          <p:nvPr/>
        </p:nvPicPr>
        <p:blipFill>
          <a:blip r:embed="rId4"/>
          <a:stretch>
            <a:fillRect/>
          </a:stretch>
        </p:blipFill>
        <p:spPr>
          <a:xfrm>
            <a:off x="2327608" y="3558767"/>
            <a:ext cx="2023715" cy="281304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 name="Pladsholder til indhold 2">
            <a:extLst>
              <a:ext uri="{FF2B5EF4-FFF2-40B4-BE49-F238E27FC236}">
                <a16:creationId xmlns:a16="http://schemas.microsoft.com/office/drawing/2014/main" id="{0EECCB0F-DE17-BAE3-6ADF-9366AEE8A1C1}"/>
              </a:ext>
            </a:extLst>
          </p:cNvPr>
          <p:cNvSpPr>
            <a:spLocks noGrp="1"/>
          </p:cNvSpPr>
          <p:nvPr>
            <p:ph idx="1"/>
          </p:nvPr>
        </p:nvSpPr>
        <p:spPr>
          <a:xfrm>
            <a:off x="4674552" y="296562"/>
            <a:ext cx="6873982" cy="5955352"/>
          </a:xfrm>
        </p:spPr>
        <p:txBody>
          <a:bodyPr>
            <a:normAutofit fontScale="40000" lnSpcReduction="20000"/>
          </a:bodyPr>
          <a:lstStyle/>
          <a:p>
            <a:pPr marL="0" indent="0">
              <a:spcAft>
                <a:spcPts val="1000"/>
              </a:spcAft>
              <a:buNone/>
            </a:pPr>
            <a:r>
              <a:rPr lang="da-DK" sz="2300" b="1" i="1" dirty="0">
                <a:effectLst/>
                <a:latin typeface="Calibri" panose="020F0502020204030204" pitchFamily="34" charset="0"/>
                <a:ea typeface="Calibri" panose="020F0502020204030204" pitchFamily="34" charset="0"/>
                <a:cs typeface="Times New Roman" panose="02020603050405020304" pitchFamily="18" charset="0"/>
              </a:rPr>
              <a:t>Tid: </a:t>
            </a:r>
            <a:r>
              <a:rPr lang="da-DK" sz="2300" i="1" dirty="0">
                <a:effectLst/>
                <a:latin typeface="Calibri" panose="020F0502020204030204" pitchFamily="34" charset="0"/>
                <a:ea typeface="Calibri" panose="020F0502020204030204" pitchFamily="34" charset="0"/>
                <a:cs typeface="Times New Roman" panose="02020603050405020304" pitchFamily="18" charset="0"/>
              </a:rPr>
              <a:t>10-15 min indledning, 30 min pr. brik. </a:t>
            </a:r>
          </a:p>
          <a:p>
            <a:pPr marL="0" indent="0">
              <a:spcAft>
                <a:spcPts val="1000"/>
              </a:spcAft>
              <a:buNone/>
            </a:pPr>
            <a:r>
              <a:rPr lang="da-DK" sz="2300" b="1" i="1" dirty="0">
                <a:effectLst/>
                <a:latin typeface="Calibri" panose="020F0502020204030204" pitchFamily="34" charset="0"/>
                <a:ea typeface="Calibri" panose="020F0502020204030204" pitchFamily="34" charset="0"/>
                <a:cs typeface="Times New Roman" panose="02020603050405020304" pitchFamily="18" charset="0"/>
              </a:rPr>
              <a:t>Sæt jer sammen i grupper af 4-6 personer.</a:t>
            </a:r>
            <a:endParaRPr lang="da-DK"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endParaRPr lang="da-DK" sz="23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da-DK" sz="2300" b="1" dirty="0">
                <a:effectLst/>
                <a:latin typeface="Calibri" panose="020F0502020204030204" pitchFamily="34" charset="0"/>
                <a:ea typeface="Calibri" panose="020F0502020204030204" pitchFamily="34" charset="0"/>
                <a:cs typeface="Times New Roman" panose="02020603050405020304" pitchFamily="18" charset="0"/>
              </a:rPr>
              <a:t>Klip alle brikker ud</a:t>
            </a:r>
          </a:p>
          <a:p>
            <a:pPr marL="342900" lvl="0" indent="-342900">
              <a:buFont typeface="+mj-lt"/>
              <a:buAutoNum type="arabicPeriod"/>
            </a:pPr>
            <a:r>
              <a:rPr lang="da-DK" sz="2300" b="1" dirty="0">
                <a:effectLst/>
                <a:latin typeface="Calibri" panose="020F0502020204030204" pitchFamily="34" charset="0"/>
                <a:ea typeface="Calibri" panose="020F0502020204030204" pitchFamily="34" charset="0"/>
                <a:cs typeface="Times New Roman" panose="02020603050405020304" pitchFamily="18" charset="0"/>
              </a:rPr>
              <a:t>Udvælg én brik</a:t>
            </a:r>
            <a:r>
              <a:rPr lang="da-DK" sz="2300" dirty="0">
                <a:effectLst/>
                <a:latin typeface="Calibri" panose="020F0502020204030204" pitchFamily="34" charset="0"/>
                <a:ea typeface="Calibri" panose="020F0502020204030204" pitchFamily="34" charset="0"/>
                <a:cs typeface="Times New Roman" panose="02020603050405020304" pitchFamily="18" charset="0"/>
              </a:rPr>
              <a:t> (mod, helhed, relationer eller vores opgave) </a:t>
            </a:r>
          </a:p>
          <a:p>
            <a:pPr marL="342900" lvl="0" indent="-342900">
              <a:buFont typeface="+mj-lt"/>
              <a:buAutoNum type="arabicPeriod"/>
            </a:pPr>
            <a:r>
              <a:rPr lang="da-DK" sz="2300" b="1" dirty="0">
                <a:effectLst/>
                <a:latin typeface="Calibri" panose="020F0502020204030204" pitchFamily="34" charset="0"/>
                <a:ea typeface="Calibri" panose="020F0502020204030204" pitchFamily="34" charset="0"/>
                <a:cs typeface="Times New Roman" panose="02020603050405020304" pitchFamily="18" charset="0"/>
              </a:rPr>
              <a:t>Udfold ordet: </a:t>
            </a:r>
            <a:endParaRPr lang="da-DK" sz="2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mj-lt"/>
              <a:buAutoNum type="alphaLcPeriod"/>
            </a:pPr>
            <a:r>
              <a:rPr lang="da-DK" sz="2300" dirty="0">
                <a:effectLst/>
                <a:latin typeface="Calibri" panose="020F0502020204030204" pitchFamily="34" charset="0"/>
                <a:ea typeface="Calibri" panose="020F0502020204030204" pitchFamily="34" charset="0"/>
                <a:cs typeface="Times New Roman" panose="02020603050405020304" pitchFamily="18" charset="0"/>
              </a:rPr>
              <a:t>hvad betyder ”mod” og den tekst der står i brikken for jer ud fra teksten? (skriv evt. i arket med brikken). </a:t>
            </a:r>
          </a:p>
          <a:p>
            <a:pPr marL="742950" lvl="1" indent="-285750">
              <a:buFont typeface="+mj-lt"/>
              <a:buAutoNum type="alphaLcPeriod"/>
            </a:pPr>
            <a:r>
              <a:rPr lang="da-DK" sz="2300" dirty="0">
                <a:effectLst/>
                <a:latin typeface="Calibri" panose="020F0502020204030204" pitchFamily="34" charset="0"/>
                <a:ea typeface="Calibri" panose="020F0502020204030204" pitchFamily="34" charset="0"/>
                <a:cs typeface="Times New Roman" panose="02020603050405020304" pitchFamily="18" charset="0"/>
              </a:rPr>
              <a:t>Hvad forstår I ved eksempel? (se hjælpetekst om eksempler ovenfor) </a:t>
            </a:r>
          </a:p>
          <a:p>
            <a:pPr marL="742950" lvl="1" indent="-285750">
              <a:buFont typeface="+mj-lt"/>
              <a:buAutoNum type="alphaLcPeriod"/>
            </a:pPr>
            <a:r>
              <a:rPr lang="da-DK" sz="2300" dirty="0">
                <a:effectLst/>
                <a:latin typeface="Calibri" panose="020F0502020204030204" pitchFamily="34" charset="0"/>
                <a:ea typeface="Calibri" panose="020F0502020204030204" pitchFamily="34" charset="0"/>
                <a:cs typeface="Times New Roman" panose="02020603050405020304" pitchFamily="18" charset="0"/>
              </a:rPr>
              <a:t>Hvordan gør vi, når vi gør det der står i teksten? Og hvornår gør vi det allerede? </a:t>
            </a:r>
          </a:p>
          <a:p>
            <a:pPr marL="742950" lvl="1" indent="-285750">
              <a:buFont typeface="+mj-lt"/>
              <a:buAutoNum type="alphaLcPeriod"/>
            </a:pPr>
            <a:r>
              <a:rPr lang="da-DK" sz="2300" dirty="0">
                <a:latin typeface="Calibri" panose="020F0502020204030204" pitchFamily="34" charset="0"/>
                <a:ea typeface="Calibri" panose="020F0502020204030204" pitchFamily="34" charset="0"/>
                <a:cs typeface="Times New Roman" panose="02020603050405020304" pitchFamily="18" charset="0"/>
              </a:rPr>
              <a:t>Hvad betyder teksten i grundlaget at vi skal gøre mere eller anderledes? </a:t>
            </a:r>
            <a:endParaRPr lang="da-DK"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da-DK" sz="2300" b="1" dirty="0">
                <a:effectLst/>
                <a:latin typeface="Calibri" panose="020F0502020204030204" pitchFamily="34" charset="0"/>
                <a:ea typeface="Calibri" panose="020F0502020204030204" pitchFamily="34" charset="0"/>
                <a:cs typeface="Times New Roman" panose="02020603050405020304" pitchFamily="18" charset="0"/>
              </a:rPr>
              <a:t>Kom med eksempler på hvor at I ser adfærden i jeres daglige virke</a:t>
            </a:r>
            <a:endParaRPr lang="da-DK" sz="23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mj-lt"/>
              <a:buAutoNum type="alphaLcPeriod"/>
            </a:pPr>
            <a:r>
              <a:rPr lang="da-DK" sz="2300" dirty="0">
                <a:effectLst/>
                <a:latin typeface="Calibri" panose="020F0502020204030204" pitchFamily="34" charset="0"/>
                <a:ea typeface="Calibri" panose="020F0502020204030204" pitchFamily="34" charset="0"/>
                <a:cs typeface="Times New Roman" panose="02020603050405020304" pitchFamily="18" charset="0"/>
              </a:rPr>
              <a:t>Tal sammen om eksempler 2 og 2</a:t>
            </a:r>
          </a:p>
          <a:p>
            <a:pPr marL="800100" lvl="1" indent="-342900">
              <a:buFont typeface="+mj-lt"/>
              <a:buAutoNum type="alphaLcPeriod"/>
            </a:pPr>
            <a:r>
              <a:rPr lang="da-DK" sz="2300" dirty="0">
                <a:effectLst/>
                <a:latin typeface="Calibri" panose="020F0502020204030204" pitchFamily="34" charset="0"/>
                <a:ea typeface="Calibri" panose="020F0502020204030204" pitchFamily="34" charset="0"/>
                <a:cs typeface="Times New Roman" panose="02020603050405020304" pitchFamily="18" charset="0"/>
              </a:rPr>
              <a:t>Tal nu sammen i hele gruppen, og præsenter jeres eksempler for hinanden</a:t>
            </a:r>
          </a:p>
          <a:p>
            <a:pPr marL="742950" lvl="1" indent="-285750">
              <a:spcAft>
                <a:spcPts val="1000"/>
              </a:spcAft>
              <a:buFont typeface="+mj-lt"/>
              <a:buAutoNum type="alphaLcPeriod"/>
            </a:pPr>
            <a:r>
              <a:rPr lang="da-DK" sz="2300" dirty="0">
                <a:effectLst/>
                <a:latin typeface="Calibri" panose="020F0502020204030204" pitchFamily="34" charset="0"/>
                <a:ea typeface="Calibri" panose="020F0502020204030204" pitchFamily="34" charset="0"/>
                <a:cs typeface="Times New Roman" panose="02020603050405020304" pitchFamily="18" charset="0"/>
              </a:rPr>
              <a:t>Udvælg i gruppen 1-2 eksempler til præsentation i plenum</a:t>
            </a:r>
          </a:p>
          <a:p>
            <a:pPr marL="0" indent="0">
              <a:spcAft>
                <a:spcPts val="1000"/>
              </a:spcAft>
              <a:buNone/>
            </a:pPr>
            <a:r>
              <a:rPr lang="da-DK" sz="2300" b="1" i="1" dirty="0">
                <a:effectLst/>
                <a:latin typeface="Calibri" panose="020F0502020204030204" pitchFamily="34" charset="0"/>
                <a:ea typeface="Calibri" panose="020F0502020204030204" pitchFamily="34" charset="0"/>
                <a:cs typeface="Times New Roman" panose="02020603050405020304" pitchFamily="18" charset="0"/>
              </a:rPr>
              <a:t>Tilbage i plenum</a:t>
            </a:r>
            <a:endParaRPr lang="da-DK"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da-DK" sz="2300" b="1" dirty="0">
                <a:effectLst/>
                <a:latin typeface="Calibri" panose="020F0502020204030204" pitchFamily="34" charset="0"/>
                <a:ea typeface="Calibri" panose="020F0502020204030204" pitchFamily="34" charset="0"/>
                <a:cs typeface="Times New Roman" panose="02020603050405020304" pitchFamily="18" charset="0"/>
              </a:rPr>
              <a:t>Fælles refleksion i plenum</a:t>
            </a:r>
            <a:endParaRPr lang="da-DK" sz="2300" dirty="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buFont typeface="+mj-lt"/>
              <a:buAutoNum type="alphaLcPeriod"/>
            </a:pPr>
            <a:r>
              <a:rPr lang="da-DK" sz="2300" dirty="0">
                <a:latin typeface="Calibri" panose="020F0502020204030204" pitchFamily="34" charset="0"/>
                <a:cs typeface="Times New Roman" panose="02020603050405020304" pitchFamily="18" charset="0"/>
              </a:rPr>
              <a:t>Hvad er et godt eksempel ift. beskrivelsen i brikken? </a:t>
            </a:r>
          </a:p>
          <a:p>
            <a:pPr marL="971550" lvl="1" indent="-514350">
              <a:buFont typeface="+mj-lt"/>
              <a:buAutoNum type="alphaLcPeriod"/>
            </a:pPr>
            <a:r>
              <a:rPr lang="da-DK" sz="2300" dirty="0">
                <a:latin typeface="Calibri" panose="020F0502020204030204" pitchFamily="34" charset="0"/>
                <a:cs typeface="Times New Roman" panose="02020603050405020304" pitchFamily="18" charset="0"/>
              </a:rPr>
              <a:t>Præsenter hinanden for eksempler</a:t>
            </a:r>
          </a:p>
          <a:p>
            <a:pPr marL="1143000" lvl="2" indent="-228600">
              <a:buFont typeface="Calibri" panose="020F0502020204030204" pitchFamily="34" charset="0"/>
              <a:buChar char="-"/>
            </a:pPr>
            <a:r>
              <a:rPr lang="da-DK" sz="2300" dirty="0">
                <a:effectLst/>
                <a:latin typeface="Calibri" panose="020F0502020204030204" pitchFamily="34" charset="0"/>
                <a:ea typeface="Calibri" panose="020F0502020204030204" pitchFamily="34" charset="0"/>
                <a:cs typeface="Times New Roman" panose="02020603050405020304" pitchFamily="18" charset="0"/>
              </a:rPr>
              <a:t>Hvad er godt i eksemplet ift. beskrivelsen og vejledning til adfærd indenfor temaet? </a:t>
            </a:r>
          </a:p>
          <a:p>
            <a:pPr marL="1143000" lvl="2" indent="-228600">
              <a:buFont typeface="Calibri" panose="020F0502020204030204" pitchFamily="34" charset="0"/>
              <a:buChar char="-"/>
            </a:pPr>
            <a:r>
              <a:rPr lang="da-DK" sz="2300" dirty="0">
                <a:effectLst/>
                <a:latin typeface="Calibri" panose="020F0502020204030204" pitchFamily="34" charset="0"/>
                <a:ea typeface="Calibri" panose="020F0502020204030204" pitchFamily="34" charset="0"/>
                <a:cs typeface="Times New Roman" panose="02020603050405020304" pitchFamily="18" charset="0"/>
              </a:rPr>
              <a:t>Hvordan kan eksemplet styrkes? </a:t>
            </a:r>
          </a:p>
          <a:p>
            <a:pPr marL="1143000" lvl="2" indent="-228600">
              <a:buFont typeface="Calibri" panose="020F0502020204030204" pitchFamily="34" charset="0"/>
              <a:buChar char="-"/>
            </a:pPr>
            <a:r>
              <a:rPr lang="da-DK" sz="2300" dirty="0">
                <a:effectLst/>
                <a:latin typeface="Calibri" panose="020F0502020204030204" pitchFamily="34" charset="0"/>
                <a:ea typeface="Calibri" panose="020F0502020204030204" pitchFamily="34" charset="0"/>
                <a:cs typeface="Times New Roman" panose="02020603050405020304" pitchFamily="18" charset="0"/>
              </a:rPr>
              <a:t>Udvælg 1-3 eksempler der skal tages med videre til alle i organisationen. </a:t>
            </a:r>
          </a:p>
          <a:p>
            <a:pPr marL="1143000" lvl="2" indent="-228600">
              <a:spcAft>
                <a:spcPts val="1000"/>
              </a:spcAft>
              <a:buFont typeface="Calibri" panose="020F0502020204030204" pitchFamily="34" charset="0"/>
              <a:buChar char="-"/>
            </a:pPr>
            <a:r>
              <a:rPr lang="da-DK" sz="2300" dirty="0">
                <a:effectLst/>
                <a:latin typeface="Calibri" panose="020F0502020204030204" pitchFamily="34" charset="0"/>
                <a:ea typeface="Calibri" panose="020F0502020204030204" pitchFamily="34" charset="0"/>
                <a:cs typeface="Times New Roman" panose="02020603050405020304" pitchFamily="18" charset="0"/>
              </a:rPr>
              <a:t>Hvis der er mere en 3 eksempler udvalgt, kan deltagerne stemme om hvilke eksempler der skal gå videre og være en del af det endelige medarbejder- og ledelsesgrundlag i hele Albertslund Kommune. </a:t>
            </a:r>
          </a:p>
          <a:p>
            <a:pPr marL="971550" lvl="1" indent="-514350">
              <a:spcAft>
                <a:spcPts val="1000"/>
              </a:spcAft>
              <a:buFont typeface="+mj-lt"/>
              <a:buAutoNum type="alphaLcPeriod"/>
            </a:pPr>
            <a:r>
              <a:rPr lang="da-DK" sz="2300" dirty="0">
                <a:latin typeface="Calibri" panose="020F0502020204030204" pitchFamily="34" charset="0"/>
                <a:cs typeface="Times New Roman" panose="02020603050405020304" pitchFamily="18" charset="0"/>
              </a:rPr>
              <a:t>  Afsluttes med: Hvad betyder teksten i grundlaget at vi skal gøre mere eller anderledes? </a:t>
            </a:r>
            <a:endParaRPr lang="da-DK" sz="2300" b="1"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1000"/>
              </a:spcAft>
              <a:buNone/>
            </a:pPr>
            <a:r>
              <a:rPr lang="da-DK" sz="2300" b="1" dirty="0">
                <a:effectLst/>
                <a:latin typeface="Calibri" panose="020F0502020204030204" pitchFamily="34" charset="0"/>
                <a:ea typeface="Calibri" panose="020F0502020204030204" pitchFamily="34" charset="0"/>
                <a:cs typeface="Times New Roman" panose="02020603050405020304" pitchFamily="18" charset="0"/>
              </a:rPr>
              <a:t>Ved udvælgelsen af eksempler: </a:t>
            </a:r>
            <a:r>
              <a:rPr lang="da-DK" sz="2300" b="1" dirty="0">
                <a:latin typeface="Calibri" panose="020F0502020204030204" pitchFamily="34" charset="0"/>
                <a:ea typeface="Calibri" panose="020F0502020204030204" pitchFamily="34" charset="0"/>
                <a:cs typeface="Times New Roman" panose="02020603050405020304" pitchFamily="18" charset="0"/>
              </a:rPr>
              <a:t> </a:t>
            </a:r>
            <a:r>
              <a:rPr lang="da-DK" sz="2300" dirty="0">
                <a:effectLst/>
                <a:latin typeface="Calibri" panose="020F0502020204030204" pitchFamily="34" charset="0"/>
                <a:ea typeface="Calibri" panose="020F0502020204030204" pitchFamily="34" charset="0"/>
                <a:cs typeface="Times New Roman" panose="02020603050405020304" pitchFamily="18" charset="0"/>
              </a:rPr>
              <a:t>Vær opmærksomme på at det kan forstås af alle, konteksten skal være tydelig. </a:t>
            </a:r>
          </a:p>
          <a:p>
            <a:pPr marL="0" indent="0">
              <a:buNone/>
            </a:pPr>
            <a:endParaRPr lang="da-DK" sz="500" dirty="0"/>
          </a:p>
        </p:txBody>
      </p:sp>
      <p:sp>
        <p:nvSpPr>
          <p:cNvPr id="14" name="Arc 13">
            <a:extLst>
              <a:ext uri="{FF2B5EF4-FFF2-40B4-BE49-F238E27FC236}">
                <a16:creationId xmlns:a16="http://schemas.microsoft.com/office/drawing/2014/main" id="{DA4B6E73-2318-4814-8EB1-306D53723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64111">
            <a:off x="-991925" y="5644752"/>
            <a:ext cx="2987899" cy="2987899"/>
          </a:xfrm>
          <a:prstGeom prst="arc">
            <a:avLst>
              <a:gd name="adj1" fmla="val 16200000"/>
              <a:gd name="adj2" fmla="val 21581479"/>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291338"/>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2023</TotalTime>
  <Words>1921</Words>
  <Application>Microsoft Office PowerPoint</Application>
  <PresentationFormat>Widescreen</PresentationFormat>
  <Paragraphs>131</Paragraphs>
  <Slides>11</Slides>
  <Notes>3</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11</vt:i4>
      </vt:variant>
    </vt:vector>
  </HeadingPairs>
  <TitlesOfParts>
    <vt:vector size="17" baseType="lpstr">
      <vt:lpstr>Arial</vt:lpstr>
      <vt:lpstr>Calibri</vt:lpstr>
      <vt:lpstr>Calibri Light</vt:lpstr>
      <vt:lpstr>Courier New</vt:lpstr>
      <vt:lpstr>Office Theme</vt:lpstr>
      <vt:lpstr>1_Office Theme</vt:lpstr>
      <vt:lpstr>Albertslunds  medarbejder- og ledelses- grundlag</vt:lpstr>
      <vt:lpstr>Introduktion</vt:lpstr>
      <vt:lpstr>Vores opgave</vt:lpstr>
      <vt:lpstr>Helhed</vt:lpstr>
      <vt:lpstr>Relationer</vt:lpstr>
      <vt:lpstr>Mod</vt:lpstr>
      <vt:lpstr>Formål </vt:lpstr>
      <vt:lpstr>Udvikling af eksempler </vt:lpstr>
      <vt:lpstr>Øvelse 1: </vt:lpstr>
      <vt:lpstr>Øvelse 2: </vt:lpstr>
      <vt:lpstr>Øvelse 3: </vt:lpstr>
    </vt:vector>
  </TitlesOfParts>
  <Company>Albertslund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Albertslunds  medarbejder grundlag</dc:title>
  <dc:creator>Anne Mette Holme Bertelsen</dc:creator>
  <cp:lastModifiedBy>Stinne Møller Grønne</cp:lastModifiedBy>
  <cp:revision>112</cp:revision>
  <cp:lastPrinted>2023-05-15T08:43:07Z</cp:lastPrinted>
  <dcterms:created xsi:type="dcterms:W3CDTF">2022-08-23T12:40:17Z</dcterms:created>
  <dcterms:modified xsi:type="dcterms:W3CDTF">2023-05-30T14:09:31Z</dcterms:modified>
</cp:coreProperties>
</file>