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3" r:id="rId2"/>
    <p:sldId id="275" r:id="rId3"/>
    <p:sldId id="281" r:id="rId4"/>
    <p:sldId id="277" r:id="rId5"/>
    <p:sldId id="283" r:id="rId6"/>
    <p:sldId id="278" r:id="rId7"/>
    <p:sldId id="284" r:id="rId8"/>
    <p:sldId id="274" r:id="rId9"/>
    <p:sldId id="276" r:id="rId10"/>
    <p:sldId id="279" r:id="rId11"/>
    <p:sldId id="282" r:id="rId12"/>
    <p:sldId id="288" r:id="rId13"/>
    <p:sldId id="285" r:id="rId14"/>
    <p:sldId id="286" r:id="rId15"/>
  </p:sldIdLst>
  <p:sldSz cx="9144000" cy="6858000" type="screen4x3"/>
  <p:notesSz cx="666273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B2B2"/>
    <a:srgbClr val="3366FF"/>
    <a:srgbClr val="9FB7CA"/>
    <a:srgbClr val="2572A6"/>
    <a:srgbClr val="666699"/>
    <a:srgbClr val="0033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0" autoAdjust="0"/>
  </p:normalViewPr>
  <p:slideViewPr>
    <p:cSldViewPr snapToGrid="0">
      <p:cViewPr>
        <p:scale>
          <a:sx n="75" d="100"/>
          <a:sy n="75" d="100"/>
        </p:scale>
        <p:origin x="-258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2664" y="-90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01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01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305CE32-FCB2-40B1-A882-84511378A52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6778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F19288-9FAE-4BF6-8E57-2E57CF07D73E}" type="datetimeFigureOut">
              <a:rPr lang="da-DK"/>
              <a:pPr>
                <a:defRPr/>
              </a:pPr>
              <a:t>08-03-2016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5C16D5-B962-491B-B755-F59927109D6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3938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C16D5-B962-491B-B755-F59927109D68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FA811-D916-442E-927E-F61360270E4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Lige forbindelse 1"/>
          <p:cNvCxnSpPr/>
          <p:nvPr userDrawn="1"/>
        </p:nvCxnSpPr>
        <p:spPr>
          <a:xfrm>
            <a:off x="520700" y="6235700"/>
            <a:ext cx="81407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logo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5463" y="534988"/>
            <a:ext cx="199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15"/>
          <p:cNvSpPr>
            <a:spLocks noChangeShapeType="1"/>
          </p:cNvSpPr>
          <p:nvPr userDrawn="1"/>
        </p:nvSpPr>
        <p:spPr bwMode="auto">
          <a:xfrm>
            <a:off x="520700" y="1524000"/>
            <a:ext cx="8140700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1028" name="Rectangle 18"/>
          <p:cNvSpPr>
            <a:spLocks noChangeArrowheads="1"/>
          </p:cNvSpPr>
          <p:nvPr userDrawn="1"/>
        </p:nvSpPr>
        <p:spPr bwMode="auto">
          <a:xfrm>
            <a:off x="8667750" y="288925"/>
            <a:ext cx="300038" cy="8556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2" name="Rektangel 1"/>
          <p:cNvSpPr/>
          <p:nvPr userDrawn="1"/>
        </p:nvSpPr>
        <p:spPr>
          <a:xfrm>
            <a:off x="2641600" y="534988"/>
            <a:ext cx="6026150" cy="360362"/>
          </a:xfrm>
          <a:prstGeom prst="rect">
            <a:avLst/>
          </a:prstGeom>
          <a:solidFill>
            <a:srgbClr val="25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2641600" y="928688"/>
            <a:ext cx="6026150" cy="360362"/>
          </a:xfrm>
          <a:prstGeom prst="rect">
            <a:avLst/>
          </a:prstGeom>
          <a:solidFill>
            <a:srgbClr val="9F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031" name="Line 15"/>
          <p:cNvSpPr>
            <a:spLocks noChangeShapeType="1"/>
          </p:cNvSpPr>
          <p:nvPr userDrawn="1"/>
        </p:nvSpPr>
        <p:spPr bwMode="auto">
          <a:xfrm>
            <a:off x="520700" y="6311900"/>
            <a:ext cx="8140700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bkmb.risikostyring.callcenter@albertslund.dk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kmb.risikostyring.callcenter@albertslund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016000" y="2503488"/>
            <a:ext cx="6858000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400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Motorkøretøjsskader</a:t>
            </a:r>
            <a:endParaRPr lang="da-DK" sz="4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da-DK" sz="4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pPr algn="ctr">
              <a:defRPr/>
            </a:pPr>
            <a:r>
              <a:rPr lang="da-DK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Sådan anmelder du en skade</a:t>
            </a:r>
            <a:r>
              <a:rPr lang="da-DK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  <a:p>
            <a:pPr algn="ctr">
              <a:defRPr/>
            </a:pPr>
            <a:endParaRPr lang="da-DK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da-DK" sz="2400" dirty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Billed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381" y="4934923"/>
            <a:ext cx="2281238" cy="46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kstboks 4"/>
          <p:cNvSpPr txBox="1">
            <a:spLocks noChangeArrowheads="1"/>
          </p:cNvSpPr>
          <p:nvPr/>
        </p:nvSpPr>
        <p:spPr bwMode="auto">
          <a:xfrm>
            <a:off x="876300" y="1943099"/>
            <a:ext cx="741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Anmeldelsen er nu sendt </a:t>
            </a:r>
            <a:r>
              <a:rPr lang="da-DK" sz="1400" b="1">
                <a:solidFill>
                  <a:srgbClr val="000000"/>
                </a:solidFill>
                <a:latin typeface="Tahoma" charset="0"/>
                <a:cs typeface="Tahoma" charset="0"/>
              </a:rPr>
              <a:t>til </a:t>
            </a:r>
            <a:r>
              <a:rPr lang="da-DK" sz="14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Risikostyring &amp; Callcenter, som behandler sagen. Er skaden over kommunes selvrisiko på kr. 20.000 sendes skaden videre til kommunens forsikringsselskab. </a:t>
            </a:r>
          </a:p>
          <a:p>
            <a:endParaRPr lang="da-DK" sz="1400" b="1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r>
              <a:rPr lang="da-DK" sz="14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Når der foreligger en afgørelse i sagen, vil den blive tilsendt anmelder via en mail.</a:t>
            </a:r>
            <a:endParaRPr lang="da-DK" sz="1400" b="1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25602" name="Tekstboks 5"/>
          <p:cNvSpPr txBox="1">
            <a:spLocks noChangeArrowheads="1"/>
          </p:cNvSpPr>
          <p:nvPr/>
        </p:nvSpPr>
        <p:spPr bwMode="auto">
          <a:xfrm>
            <a:off x="4981575" y="544513"/>
            <a:ext cx="3686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/>
              <a:t>Hvad sker der med din anmeldelse?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kstboks 4"/>
          <p:cNvSpPr txBox="1">
            <a:spLocks noChangeArrowheads="1"/>
          </p:cNvSpPr>
          <p:nvPr/>
        </p:nvSpPr>
        <p:spPr bwMode="auto">
          <a:xfrm>
            <a:off x="838200" y="1943100"/>
            <a:ext cx="741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Det er ikke muligt at lave berigtigelser i </a:t>
            </a:r>
            <a:r>
              <a:rPr lang="da-DK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InsuBiz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da-DK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X-net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, så hvis du ønsker at rette en oplysning på anmeldelsen, efter at du har godkendt den – så </a:t>
            </a:r>
            <a:r>
              <a:rPr lang="da-DK" sz="1400" b="1">
                <a:solidFill>
                  <a:srgbClr val="000000"/>
                </a:solidFill>
                <a:latin typeface="Tahoma" charset="0"/>
                <a:cs typeface="Tahoma" charset="0"/>
              </a:rPr>
              <a:t>kontakt </a:t>
            </a:r>
            <a:r>
              <a:rPr lang="da-DK" sz="14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Risikostyring &amp; Callcenter:</a:t>
            </a:r>
            <a:endParaRPr lang="da-DK" sz="1400" b="1" dirty="0" smtClean="0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endParaRPr lang="da-DK" sz="1400" b="1" dirty="0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pPr>
              <a:tabLst>
                <a:tab pos="533400" algn="l"/>
              </a:tabLst>
            </a:pPr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Mail</a:t>
            </a:r>
            <a:r>
              <a:rPr lang="da-DK" sz="1400" b="1">
                <a:solidFill>
                  <a:srgbClr val="000000"/>
                </a:solidFill>
                <a:latin typeface="Tahoma" charset="0"/>
                <a:cs typeface="Tahoma" charset="0"/>
              </a:rPr>
              <a:t>:</a:t>
            </a:r>
            <a:r>
              <a:rPr lang="da-DK" sz="1400" b="1">
                <a:solidFill>
                  <a:schemeClr val="bg2"/>
                </a:solidFill>
                <a:latin typeface="Tahoma" charset="0"/>
                <a:cs typeface="Tahoma" charset="0"/>
              </a:rPr>
              <a:t>   </a:t>
            </a:r>
            <a:r>
              <a:rPr lang="da-DK" sz="1400" b="1" smtClean="0">
                <a:solidFill>
                  <a:srgbClr val="000000"/>
                </a:solidFill>
                <a:latin typeface="Tahoma" charset="0"/>
                <a:cs typeface="Tahoma" charset="0"/>
                <a:hlinkClick r:id="rId2"/>
              </a:rPr>
              <a:t>bkmb.risikostyring.callcenter@albertslund.dk</a:t>
            </a:r>
            <a:endParaRPr lang="da-DK" sz="1400" b="1" dirty="0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eller</a:t>
            </a:r>
          </a:p>
          <a:p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Tlf</a:t>
            </a:r>
            <a:r>
              <a:rPr lang="da-DK" sz="1400" b="1">
                <a:solidFill>
                  <a:srgbClr val="000000"/>
                </a:solidFill>
                <a:latin typeface="Tahoma" charset="0"/>
                <a:cs typeface="Tahoma" charset="0"/>
              </a:rPr>
              <a:t>.:    </a:t>
            </a:r>
            <a:r>
              <a:rPr lang="da-DK" sz="14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4368 6706 </a:t>
            </a:r>
          </a:p>
        </p:txBody>
      </p:sp>
      <p:sp>
        <p:nvSpPr>
          <p:cNvPr id="26626" name="Tekstboks 5"/>
          <p:cNvSpPr txBox="1">
            <a:spLocks noChangeArrowheads="1"/>
          </p:cNvSpPr>
          <p:nvPr/>
        </p:nvSpPr>
        <p:spPr bwMode="auto">
          <a:xfrm>
            <a:off x="5197475" y="544513"/>
            <a:ext cx="347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/>
              <a:t>Efter godkendelse af anmeldelsen</a:t>
            </a:r>
            <a:endParaRPr lang="da-DK" sz="1600" b="1"/>
          </a:p>
        </p:txBody>
      </p:sp>
      <p:sp>
        <p:nvSpPr>
          <p:cNvPr id="26627" name="Tekstboks 4"/>
          <p:cNvSpPr txBox="1">
            <a:spLocks noChangeArrowheads="1"/>
          </p:cNvSpPr>
          <p:nvPr/>
        </p:nvSpPr>
        <p:spPr bwMode="auto">
          <a:xfrm>
            <a:off x="558800" y="3632200"/>
            <a:ext cx="741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1400" b="1">
              <a:solidFill>
                <a:schemeClr val="bg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kstboks 4"/>
          <p:cNvSpPr txBox="1">
            <a:spLocks noChangeArrowheads="1"/>
          </p:cNvSpPr>
          <p:nvPr/>
        </p:nvSpPr>
        <p:spPr bwMode="auto">
          <a:xfrm>
            <a:off x="838200" y="1943100"/>
            <a:ext cx="741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Reaprationen af motorkøretøjet sker hos Materielgården. Kontakt dem derfor hurtigst muligt, så skaden kan blive udbedret. </a:t>
            </a:r>
          </a:p>
          <a:p>
            <a:endParaRPr lang="da-DK" sz="1400" b="1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r>
              <a:rPr lang="da-DK" sz="14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HUSK at medbringe en kopi af skadeanmeldelsen til Materialegården.</a:t>
            </a:r>
          </a:p>
        </p:txBody>
      </p:sp>
      <p:sp>
        <p:nvSpPr>
          <p:cNvPr id="26626" name="Tekstboks 5"/>
          <p:cNvSpPr txBox="1">
            <a:spLocks noChangeArrowheads="1"/>
          </p:cNvSpPr>
          <p:nvPr/>
        </p:nvSpPr>
        <p:spPr bwMode="auto">
          <a:xfrm>
            <a:off x="5653783" y="544513"/>
            <a:ext cx="30139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 smtClean="0"/>
              <a:t>Reparation af motorkøretøjer</a:t>
            </a:r>
            <a:endParaRPr lang="da-DK" sz="1600" b="1"/>
          </a:p>
        </p:txBody>
      </p:sp>
      <p:sp>
        <p:nvSpPr>
          <p:cNvPr id="26627" name="Tekstboks 4"/>
          <p:cNvSpPr txBox="1">
            <a:spLocks noChangeArrowheads="1"/>
          </p:cNvSpPr>
          <p:nvPr/>
        </p:nvSpPr>
        <p:spPr bwMode="auto">
          <a:xfrm>
            <a:off x="558800" y="3632200"/>
            <a:ext cx="741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1400" b="1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kstboks 4"/>
          <p:cNvSpPr txBox="1">
            <a:spLocks noChangeArrowheads="1"/>
          </p:cNvSpPr>
          <p:nvPr/>
        </p:nvSpPr>
        <p:spPr bwMode="auto">
          <a:xfrm>
            <a:off x="1316959" y="1600200"/>
            <a:ext cx="66488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Hvis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vil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finde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anmeldelsen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igen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, s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å klik på Vis skader. </a:t>
            </a:r>
          </a:p>
          <a:p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Skriv evt</a:t>
            </a:r>
            <a:r>
              <a:rPr lang="da-DK" sz="1400" b="1">
                <a:solidFill>
                  <a:srgbClr val="000000"/>
                </a:solidFill>
                <a:latin typeface="Tahoma" charset="0"/>
              </a:rPr>
              <a:t>. </a:t>
            </a:r>
            <a:r>
              <a:rPr lang="da-DK" sz="1400" b="1" smtClean="0">
                <a:solidFill>
                  <a:srgbClr val="000000"/>
                </a:solidFill>
                <a:latin typeface="Tahoma" charset="0"/>
              </a:rPr>
              <a:t>skadenr. i 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søgefeltet.</a:t>
            </a:r>
          </a:p>
          <a:p>
            <a:r>
              <a:rPr lang="en-US" sz="1400" b="1" dirty="0">
                <a:solidFill>
                  <a:srgbClr val="000000"/>
                </a:solidFill>
                <a:latin typeface="Tahoma" charset="0"/>
              </a:rPr>
              <a:t>Her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</a:rPr>
              <a:t>kan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</a:rPr>
              <a:t>ogs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</a:rPr>
              <a:t>finde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</a:rPr>
              <a:t> de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</a:rPr>
              <a:t>bilag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</a:rPr>
              <a:t>som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</a:rPr>
              <a:t>evt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</a:rPr>
              <a:t>.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</a:rPr>
              <a:t>har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</a:rPr>
              <a:t>vedh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æ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</a:rPr>
              <a:t>ftet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</a:rPr>
              <a:t>anmeldelsen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</a:rPr>
              <a:t>.</a:t>
            </a:r>
            <a:endParaRPr lang="da-DK" sz="1400" b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7650" name="Tekstboks 5"/>
          <p:cNvSpPr txBox="1">
            <a:spLocks noChangeArrowheads="1"/>
          </p:cNvSpPr>
          <p:nvPr/>
        </p:nvSpPr>
        <p:spPr bwMode="auto">
          <a:xfrm>
            <a:off x="4972050" y="544513"/>
            <a:ext cx="3695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 dirty="0" err="1"/>
              <a:t>Hvordan</a:t>
            </a:r>
            <a:r>
              <a:rPr lang="en-US" sz="1600" b="1" dirty="0"/>
              <a:t> finder du </a:t>
            </a:r>
            <a:r>
              <a:rPr lang="en-US" sz="1600" b="1" dirty="0" err="1"/>
              <a:t>anmeldelsen</a:t>
            </a:r>
            <a:r>
              <a:rPr lang="en-US" sz="1600" b="1" dirty="0"/>
              <a:t> </a:t>
            </a:r>
            <a:r>
              <a:rPr lang="en-US" sz="1600" b="1" dirty="0" err="1"/>
              <a:t>igen</a:t>
            </a:r>
            <a:endParaRPr lang="da-DK" sz="1600" b="1" dirty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0207" y="2438400"/>
            <a:ext cx="65023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kstboks 4"/>
          <p:cNvSpPr txBox="1">
            <a:spLocks noChangeArrowheads="1"/>
          </p:cNvSpPr>
          <p:nvPr/>
        </p:nvSpPr>
        <p:spPr bwMode="auto">
          <a:xfrm>
            <a:off x="673100" y="1943100"/>
            <a:ext cx="741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Hvis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har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brug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for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hj</a:t>
            </a:r>
            <a:r>
              <a:rPr lang="da-DK" sz="1400" b="1" dirty="0" err="1">
                <a:solidFill>
                  <a:srgbClr val="000000"/>
                </a:solidFill>
                <a:latin typeface="Tahoma" charset="0"/>
              </a:rPr>
              <a:t>ælp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eller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har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sp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ø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rgsm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ål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til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anmeldelse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err="1">
                <a:solidFill>
                  <a:srgbClr val="000000"/>
                </a:solidFill>
                <a:latin typeface="Tahoma" charset="0"/>
                <a:cs typeface="Tahoma" charset="0"/>
              </a:rPr>
              <a:t>af</a:t>
            </a:r>
            <a:r>
              <a:rPr lang="en-US" sz="1400" b="1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motorkøretøjsskader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InsuBiz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, s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kontakt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:</a:t>
            </a:r>
          </a:p>
          <a:p>
            <a:endParaRPr lang="en-US" sz="1400" b="1" dirty="0">
              <a:solidFill>
                <a:srgbClr val="000000"/>
              </a:solidFill>
              <a:latin typeface="Tahoma" charset="0"/>
            </a:endParaRPr>
          </a:p>
          <a:p>
            <a:r>
              <a:rPr lang="en-US" sz="1400" b="1" smtClean="0">
                <a:solidFill>
                  <a:srgbClr val="000000"/>
                </a:solidFill>
                <a:latin typeface="Tahoma" charset="0"/>
              </a:rPr>
              <a:t>Risikostyring &amp; Callcenter</a:t>
            </a:r>
            <a:endParaRPr lang="en-US" sz="1400" b="1" dirty="0">
              <a:solidFill>
                <a:srgbClr val="000000"/>
              </a:solidFill>
              <a:latin typeface="Tahoma" charset="0"/>
            </a:endParaRPr>
          </a:p>
          <a:p>
            <a:endParaRPr lang="da-DK" sz="1400" b="1" dirty="0">
              <a:solidFill>
                <a:srgbClr val="000000"/>
              </a:solidFill>
              <a:latin typeface="Tahoma" charset="0"/>
            </a:endParaRPr>
          </a:p>
          <a:p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Mail</a:t>
            </a:r>
            <a:r>
              <a:rPr lang="da-DK" sz="1400" b="1">
                <a:solidFill>
                  <a:srgbClr val="000000"/>
                </a:solidFill>
                <a:latin typeface="Tahoma" charset="0"/>
              </a:rPr>
              <a:t>:</a:t>
            </a:r>
            <a:r>
              <a:rPr lang="da-DK" sz="1400" b="1">
                <a:solidFill>
                  <a:schemeClr val="bg2"/>
                </a:solidFill>
                <a:latin typeface="Tahoma" charset="0"/>
              </a:rPr>
              <a:t>   </a:t>
            </a:r>
            <a:r>
              <a:rPr lang="da-DK" sz="1400" b="1">
                <a:solidFill>
                  <a:srgbClr val="000000"/>
                </a:solidFill>
                <a:latin typeface="Tahoma" charset="0"/>
                <a:cs typeface="Tahoma" charset="0"/>
                <a:hlinkClick r:id="rId3"/>
              </a:rPr>
              <a:t>bkmb.risikostyring.callcenter@albertslund.dk</a:t>
            </a:r>
            <a:endParaRPr lang="da-DK" sz="1400" b="1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r>
              <a:rPr lang="da-DK" sz="1400" b="1" smtClean="0">
                <a:solidFill>
                  <a:srgbClr val="000000"/>
                </a:solidFill>
                <a:latin typeface="Tahoma" charset="0"/>
              </a:rPr>
              <a:t>Tlf</a:t>
            </a:r>
            <a:r>
              <a:rPr lang="da-DK" sz="1400" b="1">
                <a:solidFill>
                  <a:srgbClr val="000000"/>
                </a:solidFill>
                <a:latin typeface="Tahoma" charset="0"/>
              </a:rPr>
              <a:t>.: </a:t>
            </a:r>
            <a:r>
              <a:rPr lang="da-DK" sz="1400" b="1" smtClean="0">
                <a:solidFill>
                  <a:srgbClr val="000000"/>
                </a:solidFill>
                <a:latin typeface="Tahoma" charset="0"/>
              </a:rPr>
              <a:t>    </a:t>
            </a:r>
            <a:r>
              <a:rPr lang="da-DK" sz="14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4368 </a:t>
            </a:r>
            <a:r>
              <a:rPr lang="da-DK" sz="1400" b="1">
                <a:solidFill>
                  <a:srgbClr val="000000"/>
                </a:solidFill>
                <a:latin typeface="Tahoma" charset="0"/>
                <a:cs typeface="Tahoma" charset="0"/>
              </a:rPr>
              <a:t>6706 </a:t>
            </a:r>
            <a:endParaRPr lang="da-DK" sz="1400" b="1" dirty="0" smtClean="0">
              <a:solidFill>
                <a:srgbClr val="000000"/>
              </a:solidFill>
              <a:latin typeface="Tahoma" charset="0"/>
            </a:endParaRPr>
          </a:p>
          <a:p>
            <a:endParaRPr lang="da-DK" sz="1400" b="1" dirty="0" smtClean="0">
              <a:solidFill>
                <a:srgbClr val="000000"/>
              </a:solidFill>
              <a:latin typeface="Tahoma" charset="0"/>
            </a:endParaRPr>
          </a:p>
          <a:p>
            <a:endParaRPr lang="en-US" sz="1400" b="1" dirty="0">
              <a:solidFill>
                <a:schemeClr val="bg2"/>
              </a:solidFill>
              <a:latin typeface="Tahoma" charset="0"/>
              <a:cs typeface="Tahoma" charset="0"/>
            </a:endParaRPr>
          </a:p>
        </p:txBody>
      </p:sp>
      <p:sp>
        <p:nvSpPr>
          <p:cNvPr id="28674" name="Tekstboks 5"/>
          <p:cNvSpPr txBox="1">
            <a:spLocks noChangeArrowheads="1"/>
          </p:cNvSpPr>
          <p:nvPr/>
        </p:nvSpPr>
        <p:spPr bwMode="auto">
          <a:xfrm>
            <a:off x="6900863" y="544513"/>
            <a:ext cx="1766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/>
              <a:t>Brug for </a:t>
            </a:r>
            <a:r>
              <a:rPr lang="da-DK" sz="1600" b="1" smtClean="0"/>
              <a:t>hjælp?</a:t>
            </a:r>
            <a:endParaRPr lang="da-DK" sz="1600" b="1"/>
          </a:p>
        </p:txBody>
      </p:sp>
      <p:sp>
        <p:nvSpPr>
          <p:cNvPr id="5" name="Tekstboks 3"/>
          <p:cNvSpPr txBox="1">
            <a:spLocks noChangeArrowheads="1"/>
          </p:cNvSpPr>
          <p:nvPr/>
        </p:nvSpPr>
        <p:spPr bwMode="auto">
          <a:xfrm>
            <a:off x="5562600" y="2768600"/>
            <a:ext cx="3009900" cy="830997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000000"/>
                </a:solidFill>
                <a:latin typeface="Tahoma" charset="0"/>
                <a:cs typeface="Tahoma" charset="0"/>
              </a:rPr>
              <a:t>Vær opmærksom på, at det </a:t>
            </a:r>
            <a:r>
              <a:rPr lang="da-DK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er Risikostyring &amp; Callcenter, </a:t>
            </a:r>
            <a:r>
              <a:rPr lang="da-DK" b="1" dirty="0" smtClean="0">
                <a:solidFill>
                  <a:srgbClr val="000000"/>
                </a:solidFill>
                <a:latin typeface="Tahoma" charset="0"/>
                <a:cs typeface="Tahoma" charset="0"/>
              </a:rPr>
              <a:t>der opretter </a:t>
            </a:r>
            <a:r>
              <a:rPr lang="da-DK" b="1" dirty="0" err="1" smtClean="0">
                <a:solidFill>
                  <a:srgbClr val="000000"/>
                </a:solidFill>
                <a:latin typeface="Tahoma" charset="0"/>
                <a:cs typeface="Tahoma" charset="0"/>
              </a:rPr>
              <a:t>login</a:t>
            </a:r>
            <a:r>
              <a:rPr lang="da-DK" b="1" dirty="0" smtClean="0">
                <a:solidFill>
                  <a:srgbClr val="000000"/>
                </a:solidFill>
                <a:latin typeface="Tahoma" charset="0"/>
                <a:cs typeface="Tahoma" charset="0"/>
              </a:rPr>
              <a:t> – og er sagsbehandler </a:t>
            </a:r>
            <a:r>
              <a:rPr lang="da-DK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for motorkøretøjsskaderne.</a:t>
            </a:r>
            <a:endParaRPr lang="da-DK" b="1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774700" y="1676400"/>
            <a:ext cx="74168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>
              <a:buFont typeface="Arial" pitchFamily="34" charset="0"/>
              <a:buChar char="•"/>
              <a:defRPr/>
            </a:pP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 skal have modtaget en mail </a:t>
            </a:r>
            <a:r>
              <a:rPr lang="da-DK" sz="14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 </a:t>
            </a:r>
            <a:r>
              <a:rPr lang="da-DK" sz="14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Risikostyring &amp; Callcenter, </a:t>
            </a: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 rummer:</a:t>
            </a:r>
          </a:p>
          <a:p>
            <a:pPr>
              <a:defRPr/>
            </a:pPr>
            <a:endParaRPr lang="da-DK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da-DK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Kundenummer</a:t>
            </a:r>
            <a:endParaRPr lang="da-DK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da-DK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Brugernavn</a:t>
            </a:r>
          </a:p>
          <a:p>
            <a:pPr lvl="1">
              <a:defRPr/>
            </a:pPr>
            <a:r>
              <a:rPr lang="da-DK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Password</a:t>
            </a:r>
          </a:p>
          <a:p>
            <a:pPr>
              <a:defRPr/>
            </a:pPr>
            <a:endParaRPr lang="da-DK" sz="16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6700" lvl="1" indent="177800">
              <a:defRPr/>
            </a:pPr>
            <a:r>
              <a:rPr lang="da-DK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Dette er afgørende </a:t>
            </a:r>
            <a:r>
              <a:rPr lang="da-DK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for, </a:t>
            </a:r>
            <a:r>
              <a:rPr lang="da-DK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du kan logge på InsuBiz X-net.</a:t>
            </a:r>
          </a:p>
          <a:p>
            <a:pPr lvl="1">
              <a:defRPr/>
            </a:pPr>
            <a:endParaRPr lang="da-DK" sz="14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indent="-12700">
              <a:defRPr/>
            </a:pP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da-DK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 kan ændre dit password </a:t>
            </a:r>
            <a:r>
              <a:rPr lang="da-DK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efter, at </a:t>
            </a:r>
            <a:r>
              <a:rPr lang="da-DK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 har logget på første gang</a:t>
            </a:r>
            <a:r>
              <a:rPr lang="da-DK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defRPr/>
            </a:pPr>
            <a:r>
              <a:rPr lang="da-DK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Hvis </a:t>
            </a:r>
            <a:r>
              <a:rPr lang="da-DK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 har glemt dit password, så klik på ”Glemt password” – og indtast din mail-adresse, </a:t>
            </a:r>
            <a:r>
              <a:rPr lang="da-DK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så sendes </a:t>
            </a:r>
            <a:r>
              <a:rPr lang="da-DK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mail med dit password.</a:t>
            </a:r>
          </a:p>
          <a:p>
            <a:pPr>
              <a:defRPr/>
            </a:pPr>
            <a:r>
              <a:rPr lang="da-DK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da-DK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a-DK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 skal have dine anmeldelsesdata klar til indtastning. Du skal minimum indtaste:</a:t>
            </a:r>
          </a:p>
          <a:p>
            <a:pPr>
              <a:defRPr/>
            </a:pPr>
            <a:endParaRPr lang="da-DK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da-DK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Motorkøretøj – hvilket køretøj har været involveret i trafikuheldet</a:t>
            </a:r>
            <a:endParaRPr lang="da-DK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da-DK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Skadedato</a:t>
            </a:r>
          </a:p>
          <a:p>
            <a:pPr lvl="1">
              <a:defRPr/>
            </a:pPr>
            <a:r>
              <a:rPr lang="da-DK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Tidspunkt</a:t>
            </a:r>
            <a:endParaRPr lang="da-DK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da-DK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Skadetype – hvordan er skaden sket</a:t>
            </a:r>
            <a:endParaRPr lang="da-DK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da-DK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beskrivelse af skaden</a:t>
            </a:r>
            <a:endParaRPr lang="da-DK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da-DK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er beskadiget på køretøjet</a:t>
            </a:r>
            <a:endParaRPr lang="da-DK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da-DK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Førerens navn og evt. modpart</a:t>
            </a:r>
            <a:endParaRPr lang="da-DK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a-DK" sz="1600" b="1" dirty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0" name="Tekstboks 2"/>
          <p:cNvSpPr txBox="1">
            <a:spLocks noChangeArrowheads="1"/>
          </p:cNvSpPr>
          <p:nvPr/>
        </p:nvSpPr>
        <p:spPr bwMode="auto">
          <a:xfrm>
            <a:off x="6910388" y="544513"/>
            <a:ext cx="1757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/>
              <a:t>Forudsætninger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840581" y="1854200"/>
            <a:ext cx="74168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skal indtastes </a:t>
            </a:r>
            <a:r>
              <a:rPr lang="da-DK" sz="14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da-DK" sz="14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</a:t>
            </a: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proces. Du kan med andre ord ikke lagre en kladde, som du efterfølgende kan arbejde videre på. Hav derfor alle de nødvendige data klar inden du taster skaden.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da-DK" sz="14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Skaden skal være indtastet inden for 45 minutter. Ellers lukker systemet ned, og du må genindtaste data.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da-DK" sz="14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a-DK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Når </a:t>
            </a: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 trykker </a:t>
            </a:r>
            <a:r>
              <a:rPr lang="da-DK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Godkend, sendes anmeldelsen </a:t>
            </a:r>
            <a:r>
              <a:rPr lang="da-DK" sz="14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 Risikostyring &amp; Callcenter, som sørger for at skaden behandles.</a:t>
            </a:r>
            <a:endParaRPr lang="da-DK" sz="14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defRPr/>
            </a:pPr>
            <a:endParaRPr lang="da-DK" sz="14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a-DK" sz="14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 </a:t>
            </a:r>
            <a:r>
              <a:rPr lang="da-DK" sz="14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skade nr. </a:t>
            </a: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 skaden tildeles </a:t>
            </a:r>
            <a:r>
              <a:rPr lang="da-DK" sz="14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efter </a:t>
            </a: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da-DK" sz="14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odkendelse</a:t>
            </a:r>
            <a:r>
              <a:rPr lang="da-DK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 dit </a:t>
            </a:r>
            <a:r>
              <a:rPr lang="da-DK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referencenr</a:t>
            </a: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da-DK" sz="14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hos Risikostyring &amp; Callcenter. </a:t>
            </a: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Brug det ved fremtidige henvendelser om skaden.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da-DK" sz="14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a-DK" sz="14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Alle motorkøretøjsskader </a:t>
            </a:r>
            <a:r>
              <a:rPr lang="da-DK" sz="1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skal </a:t>
            </a: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anmeldes via InsuBiz X-net. </a:t>
            </a:r>
          </a:p>
        </p:txBody>
      </p:sp>
      <p:sp>
        <p:nvSpPr>
          <p:cNvPr id="18434" name="Tekstboks 2"/>
          <p:cNvSpPr txBox="1">
            <a:spLocks noChangeArrowheads="1"/>
          </p:cNvSpPr>
          <p:nvPr/>
        </p:nvSpPr>
        <p:spPr bwMode="auto">
          <a:xfrm>
            <a:off x="7847013" y="544513"/>
            <a:ext cx="820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/>
              <a:t>Vigtigt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kstboks 4"/>
          <p:cNvSpPr txBox="1">
            <a:spLocks noChangeArrowheads="1"/>
          </p:cNvSpPr>
          <p:nvPr/>
        </p:nvSpPr>
        <p:spPr bwMode="auto">
          <a:xfrm>
            <a:off x="622300" y="1854200"/>
            <a:ext cx="741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1600">
              <a:solidFill>
                <a:schemeClr val="accent1"/>
              </a:solidFill>
            </a:endParaRPr>
          </a:p>
          <a:p>
            <a:endParaRPr lang="da-DK" sz="1400">
              <a:solidFill>
                <a:schemeClr val="accent1"/>
              </a:solidFill>
            </a:endParaRPr>
          </a:p>
        </p:txBody>
      </p:sp>
      <p:sp>
        <p:nvSpPr>
          <p:cNvPr id="19458" name="Tekstboks 2"/>
          <p:cNvSpPr txBox="1">
            <a:spLocks noChangeArrowheads="1"/>
          </p:cNvSpPr>
          <p:nvPr/>
        </p:nvSpPr>
        <p:spPr bwMode="auto">
          <a:xfrm>
            <a:off x="6194425" y="544513"/>
            <a:ext cx="247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/>
              <a:t>Anmeldelsesprocessen</a:t>
            </a:r>
          </a:p>
        </p:txBody>
      </p:sp>
      <p:grpSp>
        <p:nvGrpSpPr>
          <p:cNvPr id="19459" name="Gruppe 3"/>
          <p:cNvGrpSpPr>
            <a:grpSpLocks/>
          </p:cNvGrpSpPr>
          <p:nvPr/>
        </p:nvGrpSpPr>
        <p:grpSpPr bwMode="auto">
          <a:xfrm>
            <a:off x="669924" y="2130425"/>
            <a:ext cx="3919699" cy="3292437"/>
            <a:chOff x="2225504" y="1416130"/>
            <a:chExt cx="2110444" cy="2591619"/>
          </a:xfrm>
        </p:grpSpPr>
        <p:pic>
          <p:nvPicPr>
            <p:cNvPr id="19462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5504" y="1416130"/>
              <a:ext cx="494134" cy="46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Tekstboks 6"/>
            <p:cNvSpPr txBox="1">
              <a:spLocks noChangeArrowheads="1"/>
            </p:cNvSpPr>
            <p:nvPr/>
          </p:nvSpPr>
          <p:spPr bwMode="auto">
            <a:xfrm>
              <a:off x="2252001" y="1945956"/>
              <a:ext cx="507717" cy="287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a-DK" sz="900">
                  <a:solidFill>
                    <a:schemeClr val="bg2"/>
                  </a:solidFill>
                  <a:latin typeface="Tahoma" charset="0"/>
                  <a:cs typeface="Tahoma" charset="0"/>
                </a:rPr>
                <a:t>Anmelder</a:t>
              </a:r>
            </a:p>
            <a:p>
              <a:pPr algn="ctr"/>
              <a:r>
                <a:rPr lang="da-DK" sz="900">
                  <a:solidFill>
                    <a:schemeClr val="bg2"/>
                  </a:solidFill>
                  <a:latin typeface="Tahoma" charset="0"/>
                  <a:cs typeface="Tahoma" charset="0"/>
                </a:rPr>
                <a:t>(InsuBiz X-net)</a:t>
              </a:r>
            </a:p>
          </p:txBody>
        </p:sp>
        <p:pic>
          <p:nvPicPr>
            <p:cNvPr id="19464" name="Picture 3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6303" y="1424681"/>
              <a:ext cx="442649" cy="451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Tekstboks 8"/>
            <p:cNvSpPr txBox="1">
              <a:spLocks noChangeArrowheads="1"/>
            </p:cNvSpPr>
            <p:nvPr/>
          </p:nvSpPr>
          <p:spPr bwMode="auto">
            <a:xfrm>
              <a:off x="3438307" y="1954703"/>
              <a:ext cx="794214" cy="290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a-DK" sz="900" smtClean="0">
                  <a:solidFill>
                    <a:schemeClr val="bg2"/>
                  </a:solidFill>
                  <a:latin typeface="Tahoma" charset="0"/>
                  <a:cs typeface="Tahoma" charset="0"/>
                </a:rPr>
                <a:t>Risikostyring &amp; Callcenter</a:t>
              </a:r>
              <a:endParaRPr lang="da-DK" sz="900">
                <a:solidFill>
                  <a:schemeClr val="bg2"/>
                </a:solidFill>
                <a:latin typeface="Tahoma" charset="0"/>
                <a:cs typeface="Tahoma" charset="0"/>
              </a:endParaRPr>
            </a:p>
            <a:p>
              <a:pPr algn="ctr"/>
              <a:r>
                <a:rPr lang="da-DK" sz="900">
                  <a:solidFill>
                    <a:schemeClr val="bg2"/>
                  </a:solidFill>
                  <a:latin typeface="Tahoma" charset="0"/>
                  <a:cs typeface="Tahoma" charset="0"/>
                </a:rPr>
                <a:t>(InsuBiz)</a:t>
              </a:r>
            </a:p>
          </p:txBody>
        </p:sp>
        <p:pic>
          <p:nvPicPr>
            <p:cNvPr id="19466" name="Picture 5" descr="C:\Users\Allan\AppData\Local\Microsoft\Windows\Temporary Internet Files\Content.IE5\KTD3D8TX\MC900280738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2256" y="3068960"/>
              <a:ext cx="586397" cy="584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Tekstboks 10"/>
            <p:cNvSpPr txBox="1">
              <a:spLocks noChangeArrowheads="1"/>
            </p:cNvSpPr>
            <p:nvPr/>
          </p:nvSpPr>
          <p:spPr bwMode="auto">
            <a:xfrm>
              <a:off x="3349265" y="3717032"/>
              <a:ext cx="986683" cy="290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a-DK" sz="900" smtClean="0">
                  <a:solidFill>
                    <a:schemeClr val="bg2"/>
                  </a:solidFill>
                  <a:latin typeface="Tahoma" charset="0"/>
                  <a:cs typeface="Tahoma" charset="0"/>
                </a:rPr>
                <a:t>Protector  forsikring</a:t>
              </a:r>
              <a:endParaRPr lang="da-DK" sz="900">
                <a:solidFill>
                  <a:schemeClr val="bg2"/>
                </a:solidFill>
                <a:latin typeface="Tahoma" charset="0"/>
                <a:cs typeface="Tahoma" charset="0"/>
              </a:endParaRPr>
            </a:p>
            <a:p>
              <a:pPr algn="ctr"/>
              <a:r>
                <a:rPr lang="da-DK" sz="900" smtClean="0">
                  <a:solidFill>
                    <a:schemeClr val="bg2"/>
                  </a:solidFill>
                  <a:latin typeface="Tahoma" charset="0"/>
                  <a:cs typeface="Tahoma" charset="0"/>
                </a:rPr>
                <a:t>(Kommunens forsikringsselskab)</a:t>
              </a:r>
              <a:endParaRPr lang="da-DK" sz="900">
                <a:solidFill>
                  <a:schemeClr val="bg2"/>
                </a:solidFill>
                <a:latin typeface="Tahoma" charset="0"/>
                <a:cs typeface="Tahoma" charset="0"/>
              </a:endParaRPr>
            </a:p>
          </p:txBody>
        </p:sp>
        <p:sp>
          <p:nvSpPr>
            <p:cNvPr id="12" name="Kløftet højrepil 11"/>
            <p:cNvSpPr/>
            <p:nvPr/>
          </p:nvSpPr>
          <p:spPr>
            <a:xfrm>
              <a:off x="3053749" y="1542339"/>
              <a:ext cx="288048" cy="216179"/>
            </a:xfrm>
            <a:prstGeom prst="notchedRightArrow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chemeClr val="bg2"/>
                </a:solidFill>
              </a:endParaRPr>
            </a:p>
          </p:txBody>
        </p:sp>
        <p:sp>
          <p:nvSpPr>
            <p:cNvPr id="13" name="Kløftet højrepil 12"/>
            <p:cNvSpPr/>
            <p:nvPr/>
          </p:nvSpPr>
          <p:spPr>
            <a:xfrm rot="5400000">
              <a:off x="3691083" y="2636944"/>
              <a:ext cx="288656" cy="216249"/>
            </a:xfrm>
            <a:prstGeom prst="notchedRightArrow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chemeClr val="bg2"/>
                </a:solidFill>
              </a:endParaRPr>
            </a:p>
          </p:txBody>
        </p:sp>
      </p:grpSp>
      <p:sp>
        <p:nvSpPr>
          <p:cNvPr id="3" name="Rektangel 2"/>
          <p:cNvSpPr/>
          <p:nvPr/>
        </p:nvSpPr>
        <p:spPr>
          <a:xfrm>
            <a:off x="5029200" y="2130425"/>
            <a:ext cx="3416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Når skaden er anmeldt, </a:t>
            </a:r>
            <a:r>
              <a:rPr lang="da-DK" sz="14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 </a:t>
            </a:r>
            <a:r>
              <a:rPr lang="da-DK" sz="14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Risikostyring &amp; Callcenter har </a:t>
            </a: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kvalificeret den i forhold </a:t>
            </a:r>
            <a:r>
              <a:rPr lang="da-DK" sz="14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 </a:t>
            </a:r>
            <a:r>
              <a:rPr lang="da-DK" sz="14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kommunes forsikringsselskab, </a:t>
            </a: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kan du efterfølgende se skaden og følge dens status. </a:t>
            </a:r>
          </a:p>
          <a:p>
            <a:pPr>
              <a:defRPr/>
            </a:pPr>
            <a:endParaRPr lang="da-DK" sz="14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 finder alle anmeldte skader under punktet Vis skader på InsuBiz X-net.</a:t>
            </a:r>
          </a:p>
        </p:txBody>
      </p:sp>
      <p:cxnSp>
        <p:nvCxnSpPr>
          <p:cNvPr id="15" name="Lige forbindelse 14"/>
          <p:cNvCxnSpPr/>
          <p:nvPr/>
        </p:nvCxnSpPr>
        <p:spPr>
          <a:xfrm>
            <a:off x="4660900" y="1854200"/>
            <a:ext cx="0" cy="4089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kstboks 4"/>
          <p:cNvSpPr txBox="1">
            <a:spLocks noChangeArrowheads="1"/>
          </p:cNvSpPr>
          <p:nvPr/>
        </p:nvSpPr>
        <p:spPr bwMode="auto">
          <a:xfrm>
            <a:off x="457200" y="1600200"/>
            <a:ext cx="7607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1600">
              <a:solidFill>
                <a:schemeClr val="accent1"/>
              </a:solidFill>
            </a:endParaRPr>
          </a:p>
          <a:p>
            <a:endParaRPr lang="da-DK" sz="1400">
              <a:solidFill>
                <a:schemeClr val="accent1"/>
              </a:solidFill>
            </a:endParaRPr>
          </a:p>
        </p:txBody>
      </p:sp>
      <p:sp>
        <p:nvSpPr>
          <p:cNvPr id="20482" name="Tekstboks 2"/>
          <p:cNvSpPr txBox="1">
            <a:spLocks noChangeArrowheads="1"/>
          </p:cNvSpPr>
          <p:nvPr/>
        </p:nvSpPr>
        <p:spPr bwMode="auto">
          <a:xfrm>
            <a:off x="6473825" y="544513"/>
            <a:ext cx="219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/>
              <a:t>Log på InsuBiz X-net</a:t>
            </a:r>
          </a:p>
        </p:txBody>
      </p:sp>
      <p:sp>
        <p:nvSpPr>
          <p:cNvPr id="20483" name="Rektangel 2"/>
          <p:cNvSpPr>
            <a:spLocks noChangeArrowheads="1"/>
          </p:cNvSpPr>
          <p:nvPr/>
        </p:nvSpPr>
        <p:spPr bwMode="auto">
          <a:xfrm>
            <a:off x="597918" y="1635125"/>
            <a:ext cx="7854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>
                <a:solidFill>
                  <a:srgbClr val="000000"/>
                </a:solidFill>
                <a:latin typeface="Tahoma" charset="0"/>
                <a:cs typeface="Tahoma" charset="0"/>
              </a:rPr>
              <a:t>I mailen med dit login til InsuBiz X-net finder du link til websiden, som du skal klikke p</a:t>
            </a:r>
            <a:r>
              <a:rPr lang="da-DK" sz="1400" b="1">
                <a:solidFill>
                  <a:srgbClr val="000000"/>
                </a:solidFill>
                <a:latin typeface="Tahoma" charset="0"/>
              </a:rPr>
              <a:t>å</a:t>
            </a:r>
            <a:r>
              <a:rPr lang="da-DK" sz="1400" b="1">
                <a:solidFill>
                  <a:srgbClr val="000000"/>
                </a:solidFill>
                <a:latin typeface="Tahoma" charset="0"/>
                <a:cs typeface="Tahoma" charset="0"/>
              </a:rPr>
              <a:t> eller kopiere ind i browseren.</a:t>
            </a:r>
          </a:p>
        </p:txBody>
      </p:sp>
      <p:pic>
        <p:nvPicPr>
          <p:cNvPr id="2048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469" y="2251075"/>
            <a:ext cx="6883848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kstboks 4"/>
          <p:cNvSpPr txBox="1">
            <a:spLocks noChangeArrowheads="1"/>
          </p:cNvSpPr>
          <p:nvPr/>
        </p:nvSpPr>
        <p:spPr bwMode="auto">
          <a:xfrm>
            <a:off x="584200" y="1625600"/>
            <a:ext cx="789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Når du har logget på, så klik på </a:t>
            </a:r>
            <a:r>
              <a:rPr lang="da-DK" sz="1400" b="1" err="1">
                <a:solidFill>
                  <a:srgbClr val="000000"/>
                </a:solidFill>
                <a:latin typeface="Tahoma" charset="0"/>
              </a:rPr>
              <a:t>Risk</a:t>
            </a:r>
            <a:r>
              <a:rPr lang="da-DK" sz="1400" b="1">
                <a:solidFill>
                  <a:srgbClr val="000000"/>
                </a:solidFill>
                <a:latin typeface="Tahoma" charset="0"/>
              </a:rPr>
              <a:t> </a:t>
            </a:r>
            <a:r>
              <a:rPr lang="da-DK" sz="1400" b="1" smtClean="0">
                <a:solidFill>
                  <a:srgbClr val="000000"/>
                </a:solidFill>
                <a:latin typeface="Tahoma" charset="0"/>
              </a:rPr>
              <a:t>Management og herefter på Anmeld skade. Her skal 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du sikre dig, at der er </a:t>
            </a:r>
            <a:r>
              <a:rPr lang="da-DK" sz="1400" b="1" dirty="0" smtClean="0">
                <a:solidFill>
                  <a:srgbClr val="000000"/>
                </a:solidFill>
                <a:latin typeface="Tahoma" charset="0"/>
              </a:rPr>
              <a:t>markeret </a:t>
            </a:r>
            <a:r>
              <a:rPr lang="da-DK" sz="1400" b="1">
                <a:solidFill>
                  <a:srgbClr val="000000"/>
                </a:solidFill>
                <a:latin typeface="Tahoma" charset="0"/>
              </a:rPr>
              <a:t>i M</a:t>
            </a:r>
            <a:r>
              <a:rPr lang="da-DK" sz="1400" b="1" smtClean="0">
                <a:solidFill>
                  <a:srgbClr val="000000"/>
                </a:solidFill>
                <a:latin typeface="Tahoma" charset="0"/>
              </a:rPr>
              <a:t>otor, 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inden </a:t>
            </a:r>
            <a:r>
              <a:rPr lang="da-DK" sz="1400" b="1">
                <a:solidFill>
                  <a:srgbClr val="000000"/>
                </a:solidFill>
                <a:latin typeface="Tahoma" charset="0"/>
              </a:rPr>
              <a:t>du </a:t>
            </a:r>
            <a:r>
              <a:rPr lang="da-DK" sz="1400" b="1" smtClean="0">
                <a:solidFill>
                  <a:srgbClr val="000000"/>
                </a:solidFill>
                <a:latin typeface="Tahoma" charset="0"/>
              </a:rPr>
              <a:t>klikker Fortsæt</a:t>
            </a:r>
            <a:r>
              <a:rPr lang="da-DK" sz="1400" b="1" dirty="0" smtClean="0">
                <a:solidFill>
                  <a:srgbClr val="000000"/>
                </a:solidFill>
                <a:latin typeface="Tahoma" charset="0"/>
              </a:rPr>
              <a:t>.</a:t>
            </a:r>
            <a:endParaRPr lang="da-DK" sz="1400" b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1506" name="Tekstboks 2"/>
          <p:cNvSpPr txBox="1">
            <a:spLocks noChangeArrowheads="1"/>
          </p:cNvSpPr>
          <p:nvPr/>
        </p:nvSpPr>
        <p:spPr bwMode="auto">
          <a:xfrm>
            <a:off x="6416675" y="544513"/>
            <a:ext cx="225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/>
              <a:t>Log </a:t>
            </a:r>
            <a:r>
              <a:rPr lang="da-DK" sz="1600" b="1"/>
              <a:t>på InsuBiz X-net</a:t>
            </a:r>
            <a:r>
              <a:rPr lang="en-US" sz="1600" b="1"/>
              <a:t> </a:t>
            </a:r>
            <a:endParaRPr lang="da-DK" sz="16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012" y="2382459"/>
            <a:ext cx="6783388" cy="38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kstboks 4"/>
          <p:cNvSpPr txBox="1">
            <a:spLocks noChangeArrowheads="1"/>
          </p:cNvSpPr>
          <p:nvPr/>
        </p:nvSpPr>
        <p:spPr bwMode="auto">
          <a:xfrm>
            <a:off x="622300" y="1854200"/>
            <a:ext cx="741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1600">
              <a:solidFill>
                <a:schemeClr val="accent1"/>
              </a:solidFill>
            </a:endParaRPr>
          </a:p>
          <a:p>
            <a:endParaRPr lang="da-DK" sz="1600">
              <a:solidFill>
                <a:schemeClr val="accent1"/>
              </a:solidFill>
            </a:endParaRPr>
          </a:p>
          <a:p>
            <a:endParaRPr lang="da-DK" sz="1400">
              <a:solidFill>
                <a:schemeClr val="accent1"/>
              </a:solidFill>
            </a:endParaRPr>
          </a:p>
        </p:txBody>
      </p:sp>
      <p:sp>
        <p:nvSpPr>
          <p:cNvPr id="22530" name="Tekstboks 2"/>
          <p:cNvSpPr txBox="1">
            <a:spLocks noChangeArrowheads="1"/>
          </p:cNvSpPr>
          <p:nvPr/>
        </p:nvSpPr>
        <p:spPr bwMode="auto">
          <a:xfrm>
            <a:off x="4832350" y="544513"/>
            <a:ext cx="3835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/>
              <a:t>Anmeldelsesformularen – øverste del</a:t>
            </a: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68" y="1676397"/>
            <a:ext cx="7984281" cy="449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2" name="Lige pilforbindelse 2"/>
          <p:cNvCxnSpPr>
            <a:cxnSpLocks noChangeShapeType="1"/>
          </p:cNvCxnSpPr>
          <p:nvPr/>
        </p:nvCxnSpPr>
        <p:spPr bwMode="auto">
          <a:xfrm>
            <a:off x="5626100" y="4178299"/>
            <a:ext cx="393700" cy="852488"/>
          </a:xfrm>
          <a:prstGeom prst="straightConnector1">
            <a:avLst/>
          </a:prstGeom>
          <a:noFill/>
          <a:ln w="9525" algn="ctr">
            <a:solidFill>
              <a:srgbClr val="5D5679"/>
            </a:solidFill>
            <a:round/>
            <a:headEnd/>
            <a:tailEnd type="arrow" w="med" len="med"/>
          </a:ln>
        </p:spPr>
      </p:cxnSp>
      <p:sp>
        <p:nvSpPr>
          <p:cNvPr id="22533" name="Tekstboks 11"/>
          <p:cNvSpPr txBox="1">
            <a:spLocks noChangeArrowheads="1"/>
          </p:cNvSpPr>
          <p:nvPr/>
        </p:nvSpPr>
        <p:spPr bwMode="auto">
          <a:xfrm>
            <a:off x="6019800" y="5030786"/>
            <a:ext cx="2384425" cy="646331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1">
                <a:solidFill>
                  <a:srgbClr val="000000"/>
                </a:solidFill>
                <a:latin typeface="Tahoma" charset="0"/>
                <a:cs typeface="Tahoma" charset="0"/>
              </a:rPr>
              <a:t>I rubrikkerne med pil, skal du klikke på pilen – og vælge en fra listen.</a:t>
            </a: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5784056" y="3552089"/>
            <a:ext cx="1931988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ahoma" charset="0"/>
              </a:rPr>
              <a:t>Bem</a:t>
            </a:r>
            <a:r>
              <a:rPr lang="da-DK" b="1">
                <a:solidFill>
                  <a:srgbClr val="000000"/>
                </a:solidFill>
                <a:latin typeface="Tahoma" charset="0"/>
              </a:rPr>
              <a:t>ærk, at d</a:t>
            </a:r>
            <a:r>
              <a:rPr lang="en-US" b="1">
                <a:solidFill>
                  <a:srgbClr val="000000"/>
                </a:solidFill>
                <a:latin typeface="Tahoma" charset="0"/>
              </a:rPr>
              <a:t>er </a:t>
            </a:r>
            <a:r>
              <a:rPr lang="en-US" b="1" smtClean="0">
                <a:solidFill>
                  <a:srgbClr val="000000"/>
                </a:solidFill>
                <a:latin typeface="Tahoma" charset="0"/>
              </a:rPr>
              <a:t>en </a:t>
            </a:r>
            <a:r>
              <a:rPr lang="en-US" b="1">
                <a:solidFill>
                  <a:srgbClr val="000000"/>
                </a:solidFill>
                <a:latin typeface="Tahoma" charset="0"/>
              </a:rPr>
              <a:t>hj</a:t>
            </a:r>
            <a:r>
              <a:rPr lang="da-DK" b="1">
                <a:solidFill>
                  <a:srgbClr val="000000"/>
                </a:solidFill>
                <a:latin typeface="Tahoma" charset="0"/>
              </a:rPr>
              <a:t>æ</a:t>
            </a:r>
            <a:r>
              <a:rPr lang="en-US" b="1" smtClean="0">
                <a:solidFill>
                  <a:srgbClr val="000000"/>
                </a:solidFill>
                <a:latin typeface="Tahoma" charset="0"/>
              </a:rPr>
              <a:t>lpetekst </a:t>
            </a:r>
            <a:r>
              <a:rPr lang="en-US" b="1">
                <a:solidFill>
                  <a:srgbClr val="000000"/>
                </a:solidFill>
                <a:latin typeface="Tahoma" charset="0"/>
              </a:rPr>
              <a:t>til rubrikkerne.</a:t>
            </a:r>
            <a:endParaRPr lang="da-DK" b="1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46050" y="3783672"/>
            <a:ext cx="2641600" cy="193899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a-DK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 er det vigtigt, at </a:t>
            </a:r>
            <a:r>
              <a:rPr lang="da-DK" b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skaden beskrivers udførligt</a:t>
            </a:r>
            <a:r>
              <a:rPr lang="da-DK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herunder </a:t>
            </a:r>
            <a:r>
              <a:rPr lang="da-DK" b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hvad </a:t>
            </a:r>
            <a:r>
              <a:rPr lang="da-DK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årsagen til skaden var og hvad der er sket. </a:t>
            </a:r>
            <a:endParaRPr lang="da-DK" b="1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a-DK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 er også vigtigt, at der er en </a:t>
            </a:r>
            <a:r>
              <a:rPr lang="da-DK" b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beskrivelse </a:t>
            </a:r>
            <a:r>
              <a:rPr lang="da-DK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 hvad der er sket skade på og hvad det koster at </a:t>
            </a:r>
            <a:r>
              <a:rPr lang="da-DK" b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reparere. Reparationsudgiften </a:t>
            </a:r>
            <a:r>
              <a:rPr lang="da-DK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 kun være anslået</a:t>
            </a:r>
            <a:r>
              <a:rPr lang="da-DK" b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da-DK" b="1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Lige pilforbindelse 2"/>
          <p:cNvCxnSpPr>
            <a:cxnSpLocks noChangeShapeType="1"/>
          </p:cNvCxnSpPr>
          <p:nvPr/>
        </p:nvCxnSpPr>
        <p:spPr bwMode="auto">
          <a:xfrm>
            <a:off x="2787650" y="4458722"/>
            <a:ext cx="196850" cy="418078"/>
          </a:xfrm>
          <a:prstGeom prst="straightConnector1">
            <a:avLst/>
          </a:prstGeom>
          <a:noFill/>
          <a:ln w="9525" algn="ctr">
            <a:solidFill>
              <a:srgbClr val="5D5679"/>
            </a:solidFill>
            <a:round/>
            <a:headEnd/>
            <a:tailEnd type="arrow" w="med" len="med"/>
          </a:ln>
        </p:spPr>
      </p:cxnSp>
      <p:cxnSp>
        <p:nvCxnSpPr>
          <p:cNvPr id="17" name="Lige pilforbindelse 2"/>
          <p:cNvCxnSpPr>
            <a:cxnSpLocks noChangeShapeType="1"/>
          </p:cNvCxnSpPr>
          <p:nvPr/>
        </p:nvCxnSpPr>
        <p:spPr bwMode="auto">
          <a:xfrm>
            <a:off x="2787650" y="5144912"/>
            <a:ext cx="196850" cy="577752"/>
          </a:xfrm>
          <a:prstGeom prst="straightConnector1">
            <a:avLst/>
          </a:prstGeom>
          <a:noFill/>
          <a:ln w="9525" algn="ctr">
            <a:solidFill>
              <a:srgbClr val="5D5679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kstboks 5"/>
          <p:cNvSpPr txBox="1">
            <a:spLocks noChangeArrowheads="1"/>
          </p:cNvSpPr>
          <p:nvPr/>
        </p:nvSpPr>
        <p:spPr bwMode="auto">
          <a:xfrm>
            <a:off x="4708525" y="544513"/>
            <a:ext cx="3959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/>
              <a:t>Anmeldelsesformularen – nederste del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349" y="1695356"/>
            <a:ext cx="7870825" cy="44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Lige pilforbindelse 2"/>
          <p:cNvCxnSpPr/>
          <p:nvPr/>
        </p:nvCxnSpPr>
        <p:spPr>
          <a:xfrm flipV="1">
            <a:off x="5268119" y="3350786"/>
            <a:ext cx="696119" cy="1116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ekstboks 3"/>
          <p:cNvSpPr txBox="1">
            <a:spLocks noChangeArrowheads="1"/>
          </p:cNvSpPr>
          <p:nvPr/>
        </p:nvSpPr>
        <p:spPr bwMode="auto">
          <a:xfrm>
            <a:off x="5964238" y="2935288"/>
            <a:ext cx="1979612" cy="830997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1" dirty="0">
                <a:solidFill>
                  <a:srgbClr val="000000"/>
                </a:solidFill>
                <a:latin typeface="Tahoma" charset="0"/>
                <a:cs typeface="Tahoma" charset="0"/>
              </a:rPr>
              <a:t>Vedhæft så mange bilag du vil, der er kun begrænsning på filstørrelsen.</a:t>
            </a:r>
          </a:p>
        </p:txBody>
      </p:sp>
      <p:cxnSp>
        <p:nvCxnSpPr>
          <p:cNvPr id="9" name="Lige pilforbindelse 8"/>
          <p:cNvCxnSpPr/>
          <p:nvPr/>
        </p:nvCxnSpPr>
        <p:spPr>
          <a:xfrm flipV="1">
            <a:off x="4920059" y="4591953"/>
            <a:ext cx="1044179" cy="450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kstboks 9"/>
          <p:cNvSpPr txBox="1">
            <a:spLocks noChangeArrowheads="1"/>
          </p:cNvSpPr>
          <p:nvPr/>
        </p:nvSpPr>
        <p:spPr bwMode="auto">
          <a:xfrm>
            <a:off x="5964238" y="4268788"/>
            <a:ext cx="1979612" cy="646331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1" dirty="0">
                <a:solidFill>
                  <a:srgbClr val="000000"/>
                </a:solidFill>
                <a:latin typeface="Tahoma" charset="0"/>
                <a:cs typeface="Tahoma" charset="0"/>
              </a:rPr>
              <a:t>Få en kopi af anmeldelsen tilsendt på mail.  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320675" y="2244380"/>
            <a:ext cx="18542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a-DK" b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 </a:t>
            </a:r>
            <a:r>
              <a:rPr lang="da-DK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bilen holdt parkeret skriver du ingen fører.</a:t>
            </a:r>
            <a:endParaRPr lang="da-DK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20675" y="3493527"/>
            <a:ext cx="1854200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a-DK" b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da-DK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modparts note skal du oplyse reg.nr. og forsikringsselskab på modpart. </a:t>
            </a:r>
            <a:endParaRPr lang="da-DK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Lige pilforbindelse 12"/>
          <p:cNvCxnSpPr/>
          <p:nvPr/>
        </p:nvCxnSpPr>
        <p:spPr>
          <a:xfrm flipV="1">
            <a:off x="2174875" y="2070100"/>
            <a:ext cx="695325" cy="497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>
            <a:off x="2174875" y="3909025"/>
            <a:ext cx="796925" cy="6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kstboks 5"/>
          <p:cNvSpPr txBox="1">
            <a:spLocks noChangeArrowheads="1"/>
          </p:cNvSpPr>
          <p:nvPr/>
        </p:nvSpPr>
        <p:spPr bwMode="auto">
          <a:xfrm>
            <a:off x="2891810" y="544513"/>
            <a:ext cx="57759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/>
              <a:t>Godkendelse før afsendelse til </a:t>
            </a:r>
            <a:r>
              <a:rPr lang="da-DK" sz="1600" b="1" smtClean="0"/>
              <a:t>Risikostyring &amp; Callcenter</a:t>
            </a:r>
            <a:endParaRPr lang="da-DK" sz="1600" b="1"/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0" y="2422674"/>
            <a:ext cx="5316538" cy="29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kstboks 2"/>
          <p:cNvSpPr txBox="1">
            <a:spLocks noChangeArrowheads="1"/>
          </p:cNvSpPr>
          <p:nvPr/>
        </p:nvSpPr>
        <p:spPr bwMode="auto">
          <a:xfrm>
            <a:off x="6072188" y="2339757"/>
            <a:ext cx="27416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Før du endeligt anmelder skaden </a:t>
            </a:r>
            <a:r>
              <a:rPr lang="da-DK" sz="1400" b="1">
                <a:solidFill>
                  <a:srgbClr val="000000"/>
                </a:solidFill>
                <a:latin typeface="Tahoma" charset="0"/>
                <a:cs typeface="Tahoma" charset="0"/>
              </a:rPr>
              <a:t>til </a:t>
            </a:r>
            <a:r>
              <a:rPr lang="da-DK" sz="14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Risikostyring &amp; Callcenter vises 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indholdet af din anmeldelse. </a:t>
            </a:r>
          </a:p>
          <a:p>
            <a:endParaRPr lang="da-DK" sz="1400" b="1" dirty="0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Har du rettelser, så går du tilbage og retter. Ellers trykker du </a:t>
            </a:r>
            <a:r>
              <a:rPr lang="da-DK" sz="1400" b="1" dirty="0" smtClean="0">
                <a:solidFill>
                  <a:srgbClr val="000000"/>
                </a:solidFill>
                <a:latin typeface="Tahoma" charset="0"/>
                <a:cs typeface="Tahoma" charset="0"/>
              </a:rPr>
              <a:t>Godkend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, hvorefter anmeldelsen kvitteres med et </a:t>
            </a:r>
            <a:r>
              <a:rPr lang="da-DK" sz="1400" b="1" dirty="0" err="1" smtClean="0">
                <a:solidFill>
                  <a:srgbClr val="000000"/>
                </a:solidFill>
                <a:latin typeface="Tahoma" charset="0"/>
                <a:cs typeface="Tahoma" charset="0"/>
              </a:rPr>
              <a:t>skadenr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 </a:t>
            </a:r>
          </a:p>
          <a:p>
            <a:endParaRPr lang="da-DK" sz="1400" b="1" dirty="0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Det er også indholdet af dette billede, du vil modtage i en </a:t>
            </a:r>
            <a:r>
              <a:rPr lang="da-DK" sz="1400" b="1">
                <a:solidFill>
                  <a:srgbClr val="000000"/>
                </a:solidFill>
                <a:latin typeface="Tahoma" charset="0"/>
                <a:cs typeface="Tahoma" charset="0"/>
              </a:rPr>
              <a:t>mail</a:t>
            </a:r>
            <a:r>
              <a:rPr lang="da-DK" sz="14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.</a:t>
            </a:r>
            <a:endParaRPr lang="da-DK" sz="1400" b="1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cxnSp>
        <p:nvCxnSpPr>
          <p:cNvPr id="6" name="Lige forbindelse 5"/>
          <p:cNvCxnSpPr/>
          <p:nvPr/>
        </p:nvCxnSpPr>
        <p:spPr>
          <a:xfrm>
            <a:off x="5932488" y="1778000"/>
            <a:ext cx="0" cy="406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3E3E5C"/>
      </a:dk1>
      <a:lt1>
        <a:srgbClr val="FFFFFF"/>
      </a:lt1>
      <a:dk2>
        <a:srgbClr val="EFEFC6"/>
      </a:dk2>
      <a:lt2>
        <a:srgbClr val="FFFFFF"/>
      </a:lt2>
      <a:accent1>
        <a:srgbClr val="60597B"/>
      </a:accent1>
      <a:accent2>
        <a:srgbClr val="6666FF"/>
      </a:accent2>
      <a:accent3>
        <a:srgbClr val="F6F6DF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3E3E5C"/>
        </a:dk1>
        <a:lt1>
          <a:srgbClr val="FFFFFF"/>
        </a:lt1>
        <a:dk2>
          <a:srgbClr val="66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3E3E5C"/>
        </a:dk1>
        <a:lt1>
          <a:srgbClr val="FFFFFF"/>
        </a:lt1>
        <a:dk2>
          <a:srgbClr val="CCE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F4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3E3E5C"/>
        </a:dk1>
        <a:lt1>
          <a:srgbClr val="FFFFFF"/>
        </a:lt1>
        <a:dk2>
          <a:srgbClr val="EFEFC6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6F6D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3482</TotalTime>
  <Words>711</Words>
  <Application>Microsoft Office PowerPoint</Application>
  <PresentationFormat>Skærmshow (4:3)</PresentationFormat>
  <Paragraphs>93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Willis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Allan Lundbjerg Nielsen</dc:creator>
  <cp:lastModifiedBy>Windows User</cp:lastModifiedBy>
  <cp:revision>282</cp:revision>
  <dcterms:created xsi:type="dcterms:W3CDTF">2006-05-21T11:50:52Z</dcterms:created>
  <dcterms:modified xsi:type="dcterms:W3CDTF">2016-03-08T14:36:34Z</dcterms:modified>
</cp:coreProperties>
</file>