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88" r:id="rId2"/>
    <p:sldMasterId id="2147483800" r:id="rId3"/>
  </p:sldMasterIdLst>
  <p:notesMasterIdLst>
    <p:notesMasterId r:id="rId73"/>
  </p:notesMasterIdLst>
  <p:sldIdLst>
    <p:sldId id="256" r:id="rId4"/>
    <p:sldId id="257" r:id="rId5"/>
    <p:sldId id="953" r:id="rId6"/>
    <p:sldId id="260" r:id="rId7"/>
    <p:sldId id="610" r:id="rId8"/>
    <p:sldId id="279" r:id="rId9"/>
    <p:sldId id="262" r:id="rId10"/>
    <p:sldId id="614" r:id="rId11"/>
    <p:sldId id="523" r:id="rId12"/>
    <p:sldId id="909" r:id="rId13"/>
    <p:sldId id="916" r:id="rId14"/>
    <p:sldId id="530" r:id="rId15"/>
    <p:sldId id="910" r:id="rId16"/>
    <p:sldId id="917" r:id="rId17"/>
    <p:sldId id="918" r:id="rId18"/>
    <p:sldId id="914" r:id="rId19"/>
    <p:sldId id="919" r:id="rId20"/>
    <p:sldId id="920" r:id="rId21"/>
    <p:sldId id="921" r:id="rId22"/>
    <p:sldId id="264" r:id="rId23"/>
    <p:sldId id="922" r:id="rId24"/>
    <p:sldId id="923" r:id="rId25"/>
    <p:sldId id="924" r:id="rId26"/>
    <p:sldId id="925" r:id="rId27"/>
    <p:sldId id="258" r:id="rId28"/>
    <p:sldId id="926" r:id="rId29"/>
    <p:sldId id="927" r:id="rId30"/>
    <p:sldId id="928" r:id="rId31"/>
    <p:sldId id="929" r:id="rId32"/>
    <p:sldId id="930" r:id="rId33"/>
    <p:sldId id="931" r:id="rId34"/>
    <p:sldId id="932" r:id="rId35"/>
    <p:sldId id="933" r:id="rId36"/>
    <p:sldId id="934" r:id="rId37"/>
    <p:sldId id="935" r:id="rId38"/>
    <p:sldId id="950" r:id="rId39"/>
    <p:sldId id="275" r:id="rId40"/>
    <p:sldId id="263" r:id="rId41"/>
    <p:sldId id="266" r:id="rId42"/>
    <p:sldId id="261" r:id="rId43"/>
    <p:sldId id="265" r:id="rId44"/>
    <p:sldId id="613" r:id="rId45"/>
    <p:sldId id="277" r:id="rId46"/>
    <p:sldId id="962" r:id="rId47"/>
    <p:sldId id="965" r:id="rId48"/>
    <p:sldId id="963" r:id="rId49"/>
    <p:sldId id="964" r:id="rId50"/>
    <p:sldId id="952" r:id="rId51"/>
    <p:sldId id="267" r:id="rId52"/>
    <p:sldId id="936" r:id="rId53"/>
    <p:sldId id="938" r:id="rId54"/>
    <p:sldId id="939" r:id="rId55"/>
    <p:sldId id="940" r:id="rId56"/>
    <p:sldId id="941" r:id="rId57"/>
    <p:sldId id="942" r:id="rId58"/>
    <p:sldId id="943" r:id="rId59"/>
    <p:sldId id="944" r:id="rId60"/>
    <p:sldId id="945" r:id="rId61"/>
    <p:sldId id="946" r:id="rId62"/>
    <p:sldId id="947" r:id="rId63"/>
    <p:sldId id="948" r:id="rId64"/>
    <p:sldId id="949" r:id="rId65"/>
    <p:sldId id="961" r:id="rId66"/>
    <p:sldId id="955" r:id="rId67"/>
    <p:sldId id="956" r:id="rId68"/>
    <p:sldId id="957" r:id="rId69"/>
    <p:sldId id="958" r:id="rId70"/>
    <p:sldId id="959" r:id="rId71"/>
    <p:sldId id="960" r:id="rId72"/>
  </p:sldIdLst>
  <p:sldSz cx="9144000" cy="6858000" type="screen4x3"/>
  <p:notesSz cx="6858000" cy="9144000"/>
  <p:embeddedFontLst>
    <p:embeddedFont>
      <p:font typeface="Arial Unicode MS" panose="020B0604020202020204" charset="-128"/>
      <p:regular r:id="rId74"/>
    </p:embeddedFont>
    <p:embeddedFont>
      <p:font typeface="Calibri" panose="020F0502020204030204" pitchFamily="34" charset="0"/>
      <p:regular r:id="rId75"/>
      <p:bold r:id="rId76"/>
      <p:italic r:id="rId77"/>
      <p:boldItalic r:id="rId78"/>
    </p:embeddedFont>
    <p:embeddedFont>
      <p:font typeface="Calibri Light" panose="020F0302020204030204" pitchFamily="34" charset="0"/>
      <p:regular r:id="rId79"/>
      <p:italic r:id="rId80"/>
    </p:embeddedFont>
    <p:embeddedFont>
      <p:font typeface="Georgia" panose="02040502050405020303" pitchFamily="18" charset="0"/>
      <p:regular r:id="rId81"/>
      <p:bold r:id="rId82"/>
      <p:italic r:id="rId83"/>
      <p:boldItalic r:id="rId84"/>
    </p:embeddedFont>
    <p:embeddedFont>
      <p:font typeface="Open Sans" panose="020B0606030504020204" pitchFamily="34" charset="0"/>
      <p:regular r:id="rId85"/>
      <p:bold r:id="rId86"/>
      <p:italic r:id="rId87"/>
      <p:boldItalic r:id="rId88"/>
    </p:embeddedFont>
  </p:embeddedFontLst>
  <p:defaultTextStyle>
    <a:defPPr>
      <a:defRPr lang="da-DK"/>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071">
          <p15:clr>
            <a:srgbClr val="A4A3A4"/>
          </p15:clr>
        </p15:guide>
        <p15:guide id="2" orient="horz" pos="3929">
          <p15:clr>
            <a:srgbClr val="A4A3A4"/>
          </p15:clr>
        </p15:guide>
        <p15:guide id="3" orient="horz" pos="368">
          <p15:clr>
            <a:srgbClr val="A4A3A4"/>
          </p15:clr>
        </p15:guide>
        <p15:guide id="4" orient="horz" pos="2560">
          <p15:clr>
            <a:srgbClr val="A4A3A4"/>
          </p15:clr>
        </p15:guide>
        <p15:guide id="5" orient="horz" pos="2441">
          <p15:clr>
            <a:srgbClr val="A4A3A4"/>
          </p15:clr>
        </p15:guide>
        <p15:guide id="6" orient="horz" pos="96">
          <p15:clr>
            <a:srgbClr val="A4A3A4"/>
          </p15:clr>
        </p15:guide>
        <p15:guide id="7" orient="horz" pos="4133">
          <p15:clr>
            <a:srgbClr val="A4A3A4"/>
          </p15:clr>
        </p15:guide>
        <p15:guide id="8" orient="horz" pos="38">
          <p15:clr>
            <a:srgbClr val="A4A3A4"/>
          </p15:clr>
        </p15:guide>
        <p15:guide id="9" pos="317">
          <p15:clr>
            <a:srgbClr val="A4A3A4"/>
          </p15:clr>
        </p15:guide>
        <p15:guide id="10" pos="5443">
          <p15:clr>
            <a:srgbClr val="A4A3A4"/>
          </p15:clr>
        </p15:guide>
        <p15:guide id="11" pos="2821">
          <p15:clr>
            <a:srgbClr val="A4A3A4"/>
          </p15:clr>
        </p15:guide>
        <p15:guide id="12" pos="2939">
          <p15:clr>
            <a:srgbClr val="A4A3A4"/>
          </p15:clr>
        </p15:guide>
        <p15:guide id="13" pos="105">
          <p15:clr>
            <a:srgbClr val="A4A3A4"/>
          </p15:clr>
        </p15:guide>
        <p15:guide id="14" pos="565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008C"/>
    <a:srgbClr val="7F7F7F"/>
    <a:srgbClr val="FFDD00"/>
    <a:srgbClr val="BF1F24"/>
    <a:srgbClr val="F7931C"/>
    <a:srgbClr val="7ACC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ema til typografi 1 - Marker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howGuides="1">
      <p:cViewPr varScale="1">
        <p:scale>
          <a:sx n="85" d="100"/>
          <a:sy n="85" d="100"/>
        </p:scale>
        <p:origin x="270" y="84"/>
      </p:cViewPr>
      <p:guideLst>
        <p:guide orient="horz" pos="1071"/>
        <p:guide orient="horz" pos="3929"/>
        <p:guide orient="horz" pos="368"/>
        <p:guide orient="horz" pos="2560"/>
        <p:guide orient="horz" pos="2441"/>
        <p:guide orient="horz" pos="96"/>
        <p:guide orient="horz" pos="4133"/>
        <p:guide orient="horz" pos="38"/>
        <p:guide pos="317"/>
        <p:guide pos="5443"/>
        <p:guide pos="2821"/>
        <p:guide pos="2939"/>
        <p:guide pos="105"/>
        <p:guide pos="565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font" Target="fonts/font3.fntdata"/><Relationship Id="rId84" Type="http://schemas.openxmlformats.org/officeDocument/2006/relationships/font" Target="fonts/font11.fntdata"/><Relationship Id="rId89"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font" Target="fonts/font1.fntdata"/><Relationship Id="rId79" Type="http://schemas.openxmlformats.org/officeDocument/2006/relationships/font" Target="fonts/font6.fntdata"/><Relationship Id="rId87" Type="http://schemas.openxmlformats.org/officeDocument/2006/relationships/font" Target="fonts/font14.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font" Target="fonts/font9.fntdata"/><Relationship Id="rId90"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font" Target="fonts/font4.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font" Target="fonts/font7.fntdata"/><Relationship Id="rId85"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font" Target="fonts/font15.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regionh.top.local\DFS\AFD\BFH\CKFF\Sektion%20for%20Sundhedsfremme%20og%20Forebyggelse\Pr&#230;sentationer\R&#229;dgivning%20region%20og%20kommuner\Sundhedsprofil%202021\Albertslund\Grafer%20til%20kommuneopl&#230;g_Albertslund.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ysClr val="windowText" lastClr="000000"/>
                </a:solidFill>
                <a:latin typeface="+mn-lt"/>
                <a:ea typeface="+mn-ea"/>
                <a:cs typeface="+mn-cs"/>
              </a:defRPr>
            </a:pPr>
            <a:r>
              <a:rPr lang="da-DK"/>
              <a:t>Albertslund</a:t>
            </a:r>
          </a:p>
        </c:rich>
      </c:tx>
      <c:layout>
        <c:manualLayout>
          <c:xMode val="edge"/>
          <c:yMode val="edge"/>
          <c:x val="3.4243000874890663E-2"/>
          <c:y val="2.777777777777777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ysClr val="windowText" lastClr="000000"/>
              </a:solidFill>
              <a:latin typeface="+mn-lt"/>
              <a:ea typeface="+mn-ea"/>
              <a:cs typeface="+mn-cs"/>
            </a:defRPr>
          </a:pPr>
          <a:endParaRPr lang="da-DK"/>
        </a:p>
      </c:txPr>
    </c:title>
    <c:autoTitleDeleted val="0"/>
    <c:plotArea>
      <c:layout/>
      <c:barChart>
        <c:barDir val="bar"/>
        <c:grouping val="clustered"/>
        <c:varyColors val="0"/>
        <c:ser>
          <c:idx val="1"/>
          <c:order val="0"/>
          <c:spPr>
            <a:solidFill>
              <a:srgbClr val="D67C1C"/>
            </a:solidFill>
            <a:ln>
              <a:noFill/>
            </a:ln>
            <a:effectLst/>
          </c:spPr>
          <c:invertIfNegative val="0"/>
          <c:dLbls>
            <c:delete val="1"/>
          </c:dLbls>
          <c:cat>
            <c:strRef>
              <c:f>'Mental sundhed'!$B$11:$B$16</c:f>
              <c:strCache>
                <c:ptCount val="6"/>
                <c:pt idx="0">
                  <c:v>Ensomhed</c:v>
                </c:pt>
                <c:pt idx="1">
                  <c:v>Tegn på social isolation</c:v>
                </c:pt>
                <c:pt idx="2">
                  <c:v>Høj score på stressskala</c:v>
                </c:pt>
                <c:pt idx="3">
                  <c:v>Lav score på mental helbredsskala</c:v>
                </c:pt>
                <c:pt idx="4">
                  <c:v>Meget generet af angst-symptomer</c:v>
                </c:pt>
                <c:pt idx="5">
                  <c:v>Meget generet af depressive symptomer</c:v>
                </c:pt>
              </c:strCache>
            </c:strRef>
          </c:cat>
          <c:val>
            <c:numRef>
              <c:f>'Mental sundhed'!$D$11:$D$16</c:f>
              <c:numCache>
                <c:formatCode>General</c:formatCode>
                <c:ptCount val="6"/>
                <c:pt idx="2">
                  <c:v>18</c:v>
                </c:pt>
                <c:pt idx="3">
                  <c:v>11</c:v>
                </c:pt>
                <c:pt idx="4">
                  <c:v>3.6</c:v>
                </c:pt>
                <c:pt idx="5">
                  <c:v>5.7</c:v>
                </c:pt>
              </c:numCache>
            </c:numRef>
          </c:val>
          <c:extLst>
            <c:ext xmlns:c16="http://schemas.microsoft.com/office/drawing/2014/chart" uri="{C3380CC4-5D6E-409C-BE32-E72D297353CC}">
              <c16:uniqueId val="{00000001-382C-4062-AF30-39FA1694C56E}"/>
            </c:ext>
          </c:extLst>
        </c:ser>
        <c:ser>
          <c:idx val="2"/>
          <c:order val="1"/>
          <c:spPr>
            <a:solidFill>
              <a:srgbClr val="C5C5C5"/>
            </a:solidFill>
            <a:ln>
              <a:noFill/>
            </a:ln>
            <a:effectLst/>
          </c:spPr>
          <c:invertIfNegative val="0"/>
          <c:dLbls>
            <c:delete val="1"/>
          </c:dLbls>
          <c:cat>
            <c:strRef>
              <c:f>'Mental sundhed'!$B$11:$B$16</c:f>
              <c:strCache>
                <c:ptCount val="6"/>
                <c:pt idx="0">
                  <c:v>Ensomhed</c:v>
                </c:pt>
                <c:pt idx="1">
                  <c:v>Tegn på social isolation</c:v>
                </c:pt>
                <c:pt idx="2">
                  <c:v>Høj score på stressskala</c:v>
                </c:pt>
                <c:pt idx="3">
                  <c:v>Lav score på mental helbredsskala</c:v>
                </c:pt>
                <c:pt idx="4">
                  <c:v>Meget generet af angst-symptomer</c:v>
                </c:pt>
                <c:pt idx="5">
                  <c:v>Meget generet af depressive symptomer</c:v>
                </c:pt>
              </c:strCache>
            </c:strRef>
          </c:cat>
          <c:val>
            <c:numRef>
              <c:f>'Mental sundhed'!$E$11:$E$16</c:f>
              <c:numCache>
                <c:formatCode>General</c:formatCode>
                <c:ptCount val="6"/>
                <c:pt idx="0">
                  <c:v>10</c:v>
                </c:pt>
                <c:pt idx="2">
                  <c:v>29</c:v>
                </c:pt>
                <c:pt idx="3">
                  <c:v>14</c:v>
                </c:pt>
                <c:pt idx="4">
                  <c:v>7.5</c:v>
                </c:pt>
                <c:pt idx="5">
                  <c:v>8</c:v>
                </c:pt>
              </c:numCache>
            </c:numRef>
          </c:val>
          <c:extLst>
            <c:ext xmlns:c16="http://schemas.microsoft.com/office/drawing/2014/chart" uri="{C3380CC4-5D6E-409C-BE32-E72D297353CC}">
              <c16:uniqueId val="{00000002-382C-4062-AF30-39FA1694C56E}"/>
            </c:ext>
          </c:extLst>
        </c:ser>
        <c:ser>
          <c:idx val="3"/>
          <c:order val="2"/>
          <c:spPr>
            <a:solidFill>
              <a:srgbClr val="05385C"/>
            </a:solidFill>
            <a:ln>
              <a:noFill/>
            </a:ln>
            <a:effectLst/>
          </c:spPr>
          <c:invertIfNegative val="0"/>
          <c:dLbls>
            <c:dLbl>
              <c:idx val="0"/>
              <c:tx>
                <c:rich>
                  <a:bodyPr/>
                  <a:lstStyle/>
                  <a:p>
                    <a:fld id="{4F24C4C1-2F8B-4369-B5EF-BEC76EDE214E}" type="VALUE">
                      <a:rPr lang="en-US" smtClean="0"/>
                      <a:pPr/>
                      <a:t>[VÆRDI]</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82C-4062-AF30-39FA1694C56E}"/>
                </c:ext>
              </c:extLst>
            </c:dLbl>
            <c:dLbl>
              <c:idx val="1"/>
              <c:tx>
                <c:rich>
                  <a:bodyPr/>
                  <a:lstStyle/>
                  <a:p>
                    <a:fld id="{FD5E950D-CB33-43E6-B0EC-ADEDE31133D6}" type="VALUE">
                      <a:rPr lang="en-US" smtClean="0"/>
                      <a:pPr/>
                      <a:t>[VÆRDI]</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82C-4062-AF30-39FA1694C56E}"/>
                </c:ext>
              </c:extLst>
            </c:dLbl>
            <c:dLbl>
              <c:idx val="2"/>
              <c:tx>
                <c:rich>
                  <a:bodyPr rot="0" spcFirstLastPara="1" vertOverflow="ellipsis" vert="horz" wrap="square" lIns="38100" tIns="19050" rIns="38100" bIns="19050" anchor="ctr" anchorCtr="1">
                    <a:noAutofit/>
                  </a:bodyPr>
                  <a:lstStyle/>
                  <a:p>
                    <a:pPr>
                      <a:defRPr sz="1000" b="0" i="0" u="none" strike="noStrike" kern="1200" baseline="0">
                        <a:solidFill>
                          <a:sysClr val="windowText" lastClr="000000"/>
                        </a:solidFill>
                        <a:latin typeface="+mn-lt"/>
                        <a:ea typeface="+mn-ea"/>
                        <a:cs typeface="+mn-cs"/>
                      </a:defRPr>
                    </a:pPr>
                    <a:fld id="{C7336A49-0067-45EB-80C9-D92BE09E9BC6}" type="VALUE">
                      <a:rPr lang="en-US" smtClean="0"/>
                      <a:pPr>
                        <a:defRPr/>
                      </a:pPr>
                      <a:t>[VÆRDI]</a:t>
                    </a:fld>
                    <a:r>
                      <a:rPr lang="en-US" dirty="0"/>
                      <a:t>*</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ysClr val="windowText" lastClr="000000"/>
                      </a:solidFill>
                      <a:latin typeface="+mn-lt"/>
                      <a:ea typeface="+mn-ea"/>
                      <a:cs typeface="+mn-cs"/>
                    </a:defRPr>
                  </a:pPr>
                  <a:endParaRPr lang="da-DK"/>
                </a:p>
              </c:txPr>
              <c:dLblPos val="outEnd"/>
              <c:showLegendKey val="0"/>
              <c:showVal val="1"/>
              <c:showCatName val="0"/>
              <c:showSerName val="0"/>
              <c:showPercent val="0"/>
              <c:showBubbleSize val="0"/>
              <c:extLst>
                <c:ext xmlns:c15="http://schemas.microsoft.com/office/drawing/2012/chart" uri="{CE6537A1-D6FC-4f65-9D91-7224C49458BB}">
                  <c15:layout>
                    <c:manualLayout>
                      <c:w val="6.9777777777777772E-2"/>
                      <c:h val="4.2816033899210883E-2"/>
                    </c:manualLayout>
                  </c15:layout>
                  <c15:dlblFieldTable/>
                  <c15:showDataLabelsRange val="0"/>
                </c:ext>
                <c:ext xmlns:c16="http://schemas.microsoft.com/office/drawing/2014/chart" uri="{C3380CC4-5D6E-409C-BE32-E72D297353CC}">
                  <c16:uniqueId val="{00000005-382C-4062-AF30-39FA1694C56E}"/>
                </c:ext>
              </c:extLst>
            </c:dLbl>
            <c:dLbl>
              <c:idx val="3"/>
              <c:tx>
                <c:rich>
                  <a:bodyPr/>
                  <a:lstStyle/>
                  <a:p>
                    <a:fld id="{CFDC277A-CF96-4441-B87E-829935C74592}" type="VALUE">
                      <a:rPr lang="en-US" smtClean="0"/>
                      <a:pPr/>
                      <a:t>[VÆRDI]</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382C-4062-AF30-39FA1694C56E}"/>
                </c:ext>
              </c:extLst>
            </c:dLbl>
            <c:dLbl>
              <c:idx val="4"/>
              <c:tx>
                <c:rich>
                  <a:bodyPr/>
                  <a:lstStyle/>
                  <a:p>
                    <a:fld id="{612137C6-B5AD-4A11-9642-477BA41D3309}" type="VALUE">
                      <a:rPr lang="en-US" smtClean="0"/>
                      <a:pPr/>
                      <a:t>[VÆRDI]</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82C-4062-AF30-39FA1694C56E}"/>
                </c:ext>
              </c:extLst>
            </c:dLbl>
            <c:dLbl>
              <c:idx val="5"/>
              <c:tx>
                <c:rich>
                  <a:bodyPr/>
                  <a:lstStyle/>
                  <a:p>
                    <a:fld id="{8F323936-AB7B-4254-B66C-03B220679040}" type="VALUE">
                      <a:rPr lang="en-US" smtClean="0"/>
                      <a:pPr/>
                      <a:t>[VÆRDI]</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382C-4062-AF30-39FA1694C56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'Mental sundhed'!$B$11:$B$16</c:f>
              <c:strCache>
                <c:ptCount val="6"/>
                <c:pt idx="0">
                  <c:v>Ensomhed</c:v>
                </c:pt>
                <c:pt idx="1">
                  <c:v>Tegn på social isolation</c:v>
                </c:pt>
                <c:pt idx="2">
                  <c:v>Høj score på stressskala</c:v>
                </c:pt>
                <c:pt idx="3">
                  <c:v>Lav score på mental helbredsskala</c:v>
                </c:pt>
                <c:pt idx="4">
                  <c:v>Meget generet af angst-symptomer</c:v>
                </c:pt>
                <c:pt idx="5">
                  <c:v>Meget generet af depressive symptomer</c:v>
                </c:pt>
              </c:strCache>
            </c:strRef>
          </c:cat>
          <c:val>
            <c:numRef>
              <c:f>'Mental sundhed'!$F$11:$F$16</c:f>
              <c:numCache>
                <c:formatCode>General</c:formatCode>
                <c:ptCount val="6"/>
                <c:pt idx="0">
                  <c:v>15</c:v>
                </c:pt>
                <c:pt idx="1">
                  <c:v>8.6</c:v>
                </c:pt>
                <c:pt idx="2">
                  <c:v>33</c:v>
                </c:pt>
                <c:pt idx="3">
                  <c:v>21</c:v>
                </c:pt>
                <c:pt idx="4">
                  <c:v>10.3</c:v>
                </c:pt>
                <c:pt idx="5">
                  <c:v>10.6</c:v>
                </c:pt>
              </c:numCache>
            </c:numRef>
          </c:val>
          <c:extLst>
            <c:ext xmlns:c16="http://schemas.microsoft.com/office/drawing/2014/chart" uri="{C3380CC4-5D6E-409C-BE32-E72D297353CC}">
              <c16:uniqueId val="{00000009-382C-4062-AF30-39FA1694C56E}"/>
            </c:ext>
          </c:extLst>
        </c:ser>
        <c:dLbls>
          <c:dLblPos val="outEnd"/>
          <c:showLegendKey val="0"/>
          <c:showVal val="1"/>
          <c:showCatName val="0"/>
          <c:showSerName val="0"/>
          <c:showPercent val="0"/>
          <c:showBubbleSize val="0"/>
        </c:dLbls>
        <c:gapWidth val="182"/>
        <c:axId val="472766008"/>
        <c:axId val="472765680"/>
      </c:barChart>
      <c:catAx>
        <c:axId val="4727660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da-DK"/>
          </a:p>
        </c:txPr>
        <c:crossAx val="472765680"/>
        <c:crosses val="autoZero"/>
        <c:auto val="1"/>
        <c:lblAlgn val="ctr"/>
        <c:lblOffset val="100"/>
        <c:noMultiLvlLbl val="0"/>
      </c:catAx>
      <c:valAx>
        <c:axId val="472765680"/>
        <c:scaling>
          <c:orientation val="minMax"/>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da-DK" dirty="0"/>
                  <a:t>%</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da-DK"/>
          </a:p>
        </c:txPr>
        <c:crossAx val="472766008"/>
        <c:crosses val="autoZero"/>
        <c:crossBetween val="between"/>
      </c:valAx>
      <c:spPr>
        <a:noFill/>
        <a:ln>
          <a:noFill/>
        </a:ln>
        <a:effectLst/>
      </c:spPr>
    </c:plotArea>
    <c:plotVisOnly val="1"/>
    <c:dispBlanksAs val="gap"/>
    <c:showDLblsOverMax val="0"/>
    <c:extLst/>
  </c:chart>
  <c:spPr>
    <a:noFill/>
    <a:ln>
      <a:noFill/>
    </a:ln>
    <a:effectLst/>
  </c:spPr>
  <c:txPr>
    <a:bodyPr/>
    <a:lstStyle/>
    <a:p>
      <a:pPr>
        <a:defRPr sz="1000">
          <a:solidFill>
            <a:sysClr val="windowText" lastClr="000000"/>
          </a:solidFill>
        </a:defRPr>
      </a:pPr>
      <a:endParaRPr lang="da-DK"/>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2"/>
                </a:solidFill>
                <a:latin typeface="Calibri" panose="020F0502020204030204" pitchFamily="34" charset="0"/>
                <a:ea typeface="+mn-ea"/>
                <a:cs typeface="Calibri" panose="020F0502020204030204" pitchFamily="34" charset="0"/>
              </a:defRPr>
            </a:pPr>
            <a:r>
              <a:rPr lang="da-DK" sz="1200" dirty="0">
                <a:solidFill>
                  <a:schemeClr val="tx2"/>
                </a:solidFill>
                <a:latin typeface="Calibri" panose="020F0502020204030204" pitchFamily="34" charset="0"/>
                <a:cs typeface="Calibri" panose="020F0502020204030204" pitchFamily="34" charset="0"/>
              </a:rPr>
              <a:t>TEGN</a:t>
            </a:r>
            <a:r>
              <a:rPr lang="da-DK" sz="1200" baseline="0" dirty="0">
                <a:solidFill>
                  <a:schemeClr val="tx2"/>
                </a:solidFill>
                <a:latin typeface="Calibri" panose="020F0502020204030204" pitchFamily="34" charset="0"/>
                <a:cs typeface="Calibri" panose="020F0502020204030204" pitchFamily="34" charset="0"/>
              </a:rPr>
              <a:t> PÅ SOCIAL ISOLATION</a:t>
            </a:r>
            <a:endParaRPr lang="da-DK" sz="1200" dirty="0">
              <a:solidFill>
                <a:schemeClr val="tx2"/>
              </a:solidFill>
              <a:latin typeface="Calibri" panose="020F0502020204030204" pitchFamily="34" charset="0"/>
              <a:cs typeface="Calibri" panose="020F0502020204030204" pitchFamily="34" charset="0"/>
            </a:endParaRPr>
          </a:p>
        </c:rich>
      </c:tx>
      <c:layout>
        <c:manualLayout>
          <c:xMode val="edge"/>
          <c:yMode val="edge"/>
          <c:x val="0.11027777777777779"/>
          <c:y val="4.6189376443418015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2"/>
              </a:solidFill>
              <a:latin typeface="Calibri" panose="020F0502020204030204" pitchFamily="34" charset="0"/>
              <a:ea typeface="+mn-ea"/>
              <a:cs typeface="Calibri" panose="020F0502020204030204" pitchFamily="34" charset="0"/>
            </a:defRPr>
          </a:pPr>
          <a:endParaRPr lang="da-DK"/>
        </a:p>
      </c:txPr>
    </c:title>
    <c:autoTitleDeleted val="0"/>
    <c:plotArea>
      <c:layout/>
      <c:barChart>
        <c:barDir val="col"/>
        <c:grouping val="clustered"/>
        <c:varyColors val="0"/>
        <c:ser>
          <c:idx val="0"/>
          <c:order val="0"/>
          <c:spPr>
            <a:solidFill>
              <a:srgbClr val="00B050"/>
            </a:solidFill>
            <a:ln>
              <a:noFill/>
            </a:ln>
            <a:effectLst/>
          </c:spPr>
          <c:invertIfNegative val="0"/>
          <c:dPt>
            <c:idx val="1"/>
            <c:invertIfNegative val="0"/>
            <c:bubble3D val="0"/>
            <c:spPr>
              <a:solidFill>
                <a:srgbClr val="F7931C"/>
              </a:solidFill>
              <a:ln>
                <a:noFill/>
              </a:ln>
              <a:effectLst/>
            </c:spPr>
            <c:extLst>
              <c:ext xmlns:c16="http://schemas.microsoft.com/office/drawing/2014/chart" uri="{C3380CC4-5D6E-409C-BE32-E72D297353CC}">
                <c16:uniqueId val="{00000002-8565-4C6C-9FDF-87110D942FFC}"/>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Calibri" panose="020F0502020204030204" pitchFamily="34" charset="0"/>
                    <a:ea typeface="+mn-ea"/>
                    <a:cs typeface="Calibri" panose="020F0502020204030204" pitchFamily="34" charset="0"/>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'Ark1'!$B$50:$B$54</c:f>
              <c:strCache>
                <c:ptCount val="5"/>
                <c:pt idx="0">
                  <c:v>Region H</c:v>
                </c:pt>
                <c:pt idx="1">
                  <c:v>Albertslund</c:v>
                </c:pt>
                <c:pt idx="2">
                  <c:v>Pensionist</c:v>
                </c:pt>
                <c:pt idx="3">
                  <c:v>80+ år</c:v>
                </c:pt>
                <c:pt idx="4">
                  <c:v>Førtidspensionister</c:v>
                </c:pt>
              </c:strCache>
            </c:strRef>
          </c:cat>
          <c:val>
            <c:numRef>
              <c:f>'Ark1'!$C$50:$C$54</c:f>
              <c:numCache>
                <c:formatCode>0.0%</c:formatCode>
                <c:ptCount val="5"/>
                <c:pt idx="0">
                  <c:v>6.5000000000000002E-2</c:v>
                </c:pt>
                <c:pt idx="1">
                  <c:v>8.5999999999999993E-2</c:v>
                </c:pt>
                <c:pt idx="2">
                  <c:v>0.152</c:v>
                </c:pt>
                <c:pt idx="3">
                  <c:v>0.20200000000000001</c:v>
                </c:pt>
                <c:pt idx="4">
                  <c:v>0.26900000000000002</c:v>
                </c:pt>
              </c:numCache>
            </c:numRef>
          </c:val>
          <c:extLst>
            <c:ext xmlns:c16="http://schemas.microsoft.com/office/drawing/2014/chart" uri="{C3380CC4-5D6E-409C-BE32-E72D297353CC}">
              <c16:uniqueId val="{00000000-8565-4C6C-9FDF-87110D942FFC}"/>
            </c:ext>
          </c:extLst>
        </c:ser>
        <c:dLbls>
          <c:dLblPos val="outEnd"/>
          <c:showLegendKey val="0"/>
          <c:showVal val="1"/>
          <c:showCatName val="0"/>
          <c:showSerName val="0"/>
          <c:showPercent val="0"/>
          <c:showBubbleSize val="0"/>
        </c:dLbls>
        <c:gapWidth val="364"/>
        <c:overlap val="-46"/>
        <c:axId val="869236480"/>
        <c:axId val="869237136"/>
      </c:barChart>
      <c:catAx>
        <c:axId val="869236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2"/>
                </a:solidFill>
                <a:latin typeface="Calibri" panose="020F0502020204030204" pitchFamily="34" charset="0"/>
                <a:ea typeface="+mn-ea"/>
                <a:cs typeface="Calibri" panose="020F0502020204030204" pitchFamily="34" charset="0"/>
              </a:defRPr>
            </a:pPr>
            <a:endParaRPr lang="da-DK"/>
          </a:p>
        </c:txPr>
        <c:crossAx val="869237136"/>
        <c:crosses val="autoZero"/>
        <c:auto val="1"/>
        <c:lblAlgn val="ctr"/>
        <c:lblOffset val="100"/>
        <c:noMultiLvlLbl val="0"/>
      </c:catAx>
      <c:valAx>
        <c:axId val="86923713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Calibri" panose="020F0502020204030204" pitchFamily="34" charset="0"/>
                <a:ea typeface="+mn-ea"/>
                <a:cs typeface="Calibri" panose="020F0502020204030204" pitchFamily="34" charset="0"/>
              </a:defRPr>
            </a:pPr>
            <a:endParaRPr lang="da-DK"/>
          </a:p>
        </c:txPr>
        <c:crossAx val="869236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ata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C2A445-CC1B-4736-9850-2B546812455F}"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2E926756-E10C-4C2A-90F9-B9BEAB2663A1}">
      <dgm:prSet/>
      <dgm:spPr/>
      <dgm:t>
        <a:bodyPr/>
        <a:lstStyle/>
        <a:p>
          <a:r>
            <a:rPr lang="da-DK"/>
            <a:t>Lille stab</a:t>
          </a:r>
          <a:endParaRPr lang="en-US"/>
        </a:p>
      </dgm:t>
    </dgm:pt>
    <dgm:pt modelId="{9B1AB916-B5FE-41A5-B449-04AB88051780}" type="parTrans" cxnId="{A7C034D7-F7BA-4D1D-B57E-77CEB495BA4F}">
      <dgm:prSet/>
      <dgm:spPr/>
      <dgm:t>
        <a:bodyPr/>
        <a:lstStyle/>
        <a:p>
          <a:endParaRPr lang="en-US"/>
        </a:p>
      </dgm:t>
    </dgm:pt>
    <dgm:pt modelId="{6C678A4F-5783-458D-BBB0-5FBAD2E70C2F}" type="sibTrans" cxnId="{A7C034D7-F7BA-4D1D-B57E-77CEB495BA4F}">
      <dgm:prSet/>
      <dgm:spPr/>
      <dgm:t>
        <a:bodyPr/>
        <a:lstStyle/>
        <a:p>
          <a:endParaRPr lang="en-US"/>
        </a:p>
      </dgm:t>
    </dgm:pt>
    <dgm:pt modelId="{7A652FA0-8635-4069-B302-B15050FF55D8}">
      <dgm:prSet/>
      <dgm:spPr/>
      <dgm:t>
        <a:bodyPr/>
        <a:lstStyle/>
        <a:p>
          <a:r>
            <a:rPr lang="da-DK" dirty="0"/>
            <a:t>7 institutioner</a:t>
          </a:r>
          <a:endParaRPr lang="en-US" dirty="0"/>
        </a:p>
      </dgm:t>
    </dgm:pt>
    <dgm:pt modelId="{987FD4DE-5AE3-4C1E-AB37-0CED6805356C}" type="parTrans" cxnId="{C4724A67-3861-4C86-91AE-C132896DE127}">
      <dgm:prSet/>
      <dgm:spPr/>
      <dgm:t>
        <a:bodyPr/>
        <a:lstStyle/>
        <a:p>
          <a:endParaRPr lang="en-US"/>
        </a:p>
      </dgm:t>
    </dgm:pt>
    <dgm:pt modelId="{3660D00F-996E-403B-BD7B-62944CF8BB32}" type="sibTrans" cxnId="{C4724A67-3861-4C86-91AE-C132896DE127}">
      <dgm:prSet/>
      <dgm:spPr/>
      <dgm:t>
        <a:bodyPr/>
        <a:lstStyle/>
        <a:p>
          <a:endParaRPr lang="en-US"/>
        </a:p>
      </dgm:t>
    </dgm:pt>
    <dgm:pt modelId="{FC386DC9-B531-4C14-BF6E-17ECE28B392F}">
      <dgm:prSet/>
      <dgm:spPr/>
      <dgm:t>
        <a:bodyPr/>
        <a:lstStyle/>
        <a:p>
          <a:r>
            <a:rPr lang="da-DK"/>
            <a:t>Bibliotek og Billedskole</a:t>
          </a:r>
          <a:endParaRPr lang="en-US"/>
        </a:p>
      </dgm:t>
    </dgm:pt>
    <dgm:pt modelId="{11106290-BBFD-44B7-953B-C74CE7F9DC35}" type="parTrans" cxnId="{EFC60791-4302-4B73-89D8-01D7A7042403}">
      <dgm:prSet/>
      <dgm:spPr/>
      <dgm:t>
        <a:bodyPr/>
        <a:lstStyle/>
        <a:p>
          <a:endParaRPr lang="en-US"/>
        </a:p>
      </dgm:t>
    </dgm:pt>
    <dgm:pt modelId="{6E775E06-00D2-4709-B7FA-8CFA55F4BB3A}" type="sibTrans" cxnId="{EFC60791-4302-4B73-89D8-01D7A7042403}">
      <dgm:prSet/>
      <dgm:spPr/>
      <dgm:t>
        <a:bodyPr/>
        <a:lstStyle/>
        <a:p>
          <a:endParaRPr lang="en-US"/>
        </a:p>
      </dgm:t>
    </dgm:pt>
    <dgm:pt modelId="{422526A9-3C2B-4450-AF56-75D3C05F1E72}">
      <dgm:prSet/>
      <dgm:spPr/>
      <dgm:t>
        <a:bodyPr/>
        <a:lstStyle/>
        <a:p>
          <a:r>
            <a:rPr lang="da-DK"/>
            <a:t>Musikskole</a:t>
          </a:r>
          <a:endParaRPr lang="en-US"/>
        </a:p>
      </dgm:t>
    </dgm:pt>
    <dgm:pt modelId="{654E877E-D859-48EC-B7E3-024D6686BEED}" type="parTrans" cxnId="{71A07360-248B-4518-B522-0A1D215BD5BB}">
      <dgm:prSet/>
      <dgm:spPr/>
      <dgm:t>
        <a:bodyPr/>
        <a:lstStyle/>
        <a:p>
          <a:endParaRPr lang="en-US"/>
        </a:p>
      </dgm:t>
    </dgm:pt>
    <dgm:pt modelId="{583CEAF7-B406-438E-912E-176302FB8DBF}" type="sibTrans" cxnId="{71A07360-248B-4518-B522-0A1D215BD5BB}">
      <dgm:prSet/>
      <dgm:spPr/>
      <dgm:t>
        <a:bodyPr/>
        <a:lstStyle/>
        <a:p>
          <a:endParaRPr lang="en-US"/>
        </a:p>
      </dgm:t>
    </dgm:pt>
    <dgm:pt modelId="{786E34CC-7B50-4F6F-91D4-48B62E1AEA3C}">
      <dgm:prSet/>
      <dgm:spPr/>
      <dgm:t>
        <a:bodyPr/>
        <a:lstStyle/>
        <a:p>
          <a:r>
            <a:rPr lang="da-DK"/>
            <a:t>Vikingelandsby</a:t>
          </a:r>
          <a:endParaRPr lang="en-US"/>
        </a:p>
      </dgm:t>
    </dgm:pt>
    <dgm:pt modelId="{3BF7A555-DCDA-4624-8385-EE32C3EFBFE6}" type="parTrans" cxnId="{D8E28E3B-6D15-499E-ACF4-0A1167A16382}">
      <dgm:prSet/>
      <dgm:spPr/>
      <dgm:t>
        <a:bodyPr/>
        <a:lstStyle/>
        <a:p>
          <a:endParaRPr lang="en-US"/>
        </a:p>
      </dgm:t>
    </dgm:pt>
    <dgm:pt modelId="{C4271506-87D5-425C-8670-25242F5E69FB}" type="sibTrans" cxnId="{D8E28E3B-6D15-499E-ACF4-0A1167A16382}">
      <dgm:prSet/>
      <dgm:spPr/>
      <dgm:t>
        <a:bodyPr/>
        <a:lstStyle/>
        <a:p>
          <a:endParaRPr lang="en-US"/>
        </a:p>
      </dgm:t>
    </dgm:pt>
    <dgm:pt modelId="{9C7EAA1A-0D8B-4FDC-B136-A707652CCBD7}">
      <dgm:prSet/>
      <dgm:spPr/>
      <dgm:t>
        <a:bodyPr/>
        <a:lstStyle/>
        <a:p>
          <a:r>
            <a:rPr lang="da-DK"/>
            <a:t>Ridecenter</a:t>
          </a:r>
          <a:endParaRPr lang="en-US"/>
        </a:p>
      </dgm:t>
    </dgm:pt>
    <dgm:pt modelId="{80C6AF1F-9D26-4D80-931D-E32A0EDCE4E6}" type="parTrans" cxnId="{224E4F3D-8692-402F-996A-B1783214DF5B}">
      <dgm:prSet/>
      <dgm:spPr/>
      <dgm:t>
        <a:bodyPr/>
        <a:lstStyle/>
        <a:p>
          <a:endParaRPr lang="en-US"/>
        </a:p>
      </dgm:t>
    </dgm:pt>
    <dgm:pt modelId="{3C99A53D-810E-4B78-A428-CB5B3870D763}" type="sibTrans" cxnId="{224E4F3D-8692-402F-996A-B1783214DF5B}">
      <dgm:prSet/>
      <dgm:spPr/>
      <dgm:t>
        <a:bodyPr/>
        <a:lstStyle/>
        <a:p>
          <a:endParaRPr lang="en-US"/>
        </a:p>
      </dgm:t>
    </dgm:pt>
    <dgm:pt modelId="{67CA1DA5-EDEF-4E10-A03B-DD63DBE30328}">
      <dgm:prSet/>
      <dgm:spPr/>
      <dgm:t>
        <a:bodyPr/>
        <a:lstStyle/>
        <a:p>
          <a:r>
            <a:rPr lang="da-DK" dirty="0"/>
            <a:t>Idrætsanlæggene </a:t>
          </a:r>
          <a:endParaRPr lang="en-US" dirty="0"/>
        </a:p>
      </dgm:t>
    </dgm:pt>
    <dgm:pt modelId="{1B2ED124-1E5A-4633-8612-6674E7A2ED62}" type="parTrans" cxnId="{C4F39091-A461-4A5F-99A5-D191A37D09B0}">
      <dgm:prSet/>
      <dgm:spPr/>
      <dgm:t>
        <a:bodyPr/>
        <a:lstStyle/>
        <a:p>
          <a:endParaRPr lang="en-US"/>
        </a:p>
      </dgm:t>
    </dgm:pt>
    <dgm:pt modelId="{B6AC5891-7108-46CB-9070-7DB02F90C78C}" type="sibTrans" cxnId="{C4F39091-A461-4A5F-99A5-D191A37D09B0}">
      <dgm:prSet/>
      <dgm:spPr/>
      <dgm:t>
        <a:bodyPr/>
        <a:lstStyle/>
        <a:p>
          <a:endParaRPr lang="en-US"/>
        </a:p>
      </dgm:t>
    </dgm:pt>
    <dgm:pt modelId="{F3EAEBF6-D28A-446A-8E9C-182FA5563098}">
      <dgm:prSet/>
      <dgm:spPr/>
      <dgm:t>
        <a:bodyPr/>
        <a:lstStyle/>
        <a:p>
          <a:r>
            <a:rPr lang="en-US" dirty="0" err="1"/>
            <a:t>Toftegården</a:t>
          </a:r>
          <a:endParaRPr lang="en-US" dirty="0"/>
        </a:p>
      </dgm:t>
    </dgm:pt>
    <dgm:pt modelId="{852035A7-C1EE-4DF1-9766-2FD63E331143}" type="parTrans" cxnId="{C7E8C72A-D5FA-4B1F-9028-48673E527DE9}">
      <dgm:prSet/>
      <dgm:spPr/>
    </dgm:pt>
    <dgm:pt modelId="{687C290A-0332-434E-A80F-FE31C80EB4E5}" type="sibTrans" cxnId="{C7E8C72A-D5FA-4B1F-9028-48673E527DE9}">
      <dgm:prSet/>
      <dgm:spPr/>
    </dgm:pt>
    <dgm:pt modelId="{7F742829-0C74-475B-AB7A-EDABE5BA4718}">
      <dgm:prSet/>
      <dgm:spPr/>
      <dgm:t>
        <a:bodyPr/>
        <a:lstStyle/>
        <a:p>
          <a:endParaRPr lang="en-US" dirty="0"/>
        </a:p>
      </dgm:t>
    </dgm:pt>
    <dgm:pt modelId="{2F491BFE-53CA-4245-B6EF-B1870AC2B44A}" type="parTrans" cxnId="{F3F5A55F-4ACF-4E1E-92C4-4BA44C6C02DD}">
      <dgm:prSet/>
      <dgm:spPr/>
    </dgm:pt>
    <dgm:pt modelId="{2714C15B-B936-48D3-856D-6A8289918EE2}" type="sibTrans" cxnId="{F3F5A55F-4ACF-4E1E-92C4-4BA44C6C02DD}">
      <dgm:prSet/>
      <dgm:spPr/>
    </dgm:pt>
    <dgm:pt modelId="{0CFDB40D-F71F-4BDE-B7D8-6F1FDD49755F}">
      <dgm:prSet/>
      <dgm:spPr/>
      <dgm:t>
        <a:bodyPr/>
        <a:lstStyle/>
        <a:p>
          <a:r>
            <a:rPr lang="en-US" dirty="0" err="1"/>
            <a:t>Musikteateret</a:t>
          </a:r>
          <a:endParaRPr lang="en-US" dirty="0"/>
        </a:p>
      </dgm:t>
    </dgm:pt>
    <dgm:pt modelId="{D8B093FE-C6B6-4E7D-AC72-5235F79DF12B}" type="parTrans" cxnId="{65E8435A-2B98-42FA-819B-C28A78C8FD69}">
      <dgm:prSet/>
      <dgm:spPr/>
    </dgm:pt>
    <dgm:pt modelId="{9DD70AF6-4B71-4DF7-B514-52D5A05FBDD5}" type="sibTrans" cxnId="{65E8435A-2B98-42FA-819B-C28A78C8FD69}">
      <dgm:prSet/>
      <dgm:spPr/>
    </dgm:pt>
    <dgm:pt modelId="{8D91C73F-DF36-4D96-A256-E5E8741B472F}" type="pres">
      <dgm:prSet presAssocID="{AFC2A445-CC1B-4736-9850-2B546812455F}" presName="linear" presStyleCnt="0">
        <dgm:presLayoutVars>
          <dgm:dir/>
          <dgm:animLvl val="lvl"/>
          <dgm:resizeHandles val="exact"/>
        </dgm:presLayoutVars>
      </dgm:prSet>
      <dgm:spPr/>
    </dgm:pt>
    <dgm:pt modelId="{B50B71AD-A010-453A-9A43-BAAEA1837F3D}" type="pres">
      <dgm:prSet presAssocID="{2E926756-E10C-4C2A-90F9-B9BEAB2663A1}" presName="parentLin" presStyleCnt="0"/>
      <dgm:spPr/>
    </dgm:pt>
    <dgm:pt modelId="{8BFD2EC5-5449-47FB-B31A-AC89795164A5}" type="pres">
      <dgm:prSet presAssocID="{2E926756-E10C-4C2A-90F9-B9BEAB2663A1}" presName="parentLeftMargin" presStyleLbl="node1" presStyleIdx="0" presStyleCnt="2"/>
      <dgm:spPr/>
    </dgm:pt>
    <dgm:pt modelId="{D7F48F75-6C14-4AA9-A581-4D70FA0176EB}" type="pres">
      <dgm:prSet presAssocID="{2E926756-E10C-4C2A-90F9-B9BEAB2663A1}" presName="parentText" presStyleLbl="node1" presStyleIdx="0" presStyleCnt="2">
        <dgm:presLayoutVars>
          <dgm:chMax val="0"/>
          <dgm:bulletEnabled val="1"/>
        </dgm:presLayoutVars>
      </dgm:prSet>
      <dgm:spPr/>
    </dgm:pt>
    <dgm:pt modelId="{A9F4AF01-669B-45E1-96E8-0DF1D0376C3B}" type="pres">
      <dgm:prSet presAssocID="{2E926756-E10C-4C2A-90F9-B9BEAB2663A1}" presName="negativeSpace" presStyleCnt="0"/>
      <dgm:spPr/>
    </dgm:pt>
    <dgm:pt modelId="{10EE6CC6-A654-462B-A5B9-79027324E171}" type="pres">
      <dgm:prSet presAssocID="{2E926756-E10C-4C2A-90F9-B9BEAB2663A1}" presName="childText" presStyleLbl="conFgAcc1" presStyleIdx="0" presStyleCnt="2">
        <dgm:presLayoutVars>
          <dgm:bulletEnabled val="1"/>
        </dgm:presLayoutVars>
      </dgm:prSet>
      <dgm:spPr/>
    </dgm:pt>
    <dgm:pt modelId="{C6798068-A2E1-4390-BCC4-C479C0BB815B}" type="pres">
      <dgm:prSet presAssocID="{6C678A4F-5783-458D-BBB0-5FBAD2E70C2F}" presName="spaceBetweenRectangles" presStyleCnt="0"/>
      <dgm:spPr/>
    </dgm:pt>
    <dgm:pt modelId="{B51DC2A7-477C-4D8F-9A2C-7DF56E513892}" type="pres">
      <dgm:prSet presAssocID="{7A652FA0-8635-4069-B302-B15050FF55D8}" presName="parentLin" presStyleCnt="0"/>
      <dgm:spPr/>
    </dgm:pt>
    <dgm:pt modelId="{FA45FDF1-A934-4ACA-B338-9EF2D455E7B5}" type="pres">
      <dgm:prSet presAssocID="{7A652FA0-8635-4069-B302-B15050FF55D8}" presName="parentLeftMargin" presStyleLbl="node1" presStyleIdx="0" presStyleCnt="2"/>
      <dgm:spPr/>
    </dgm:pt>
    <dgm:pt modelId="{EE4920BC-EFDC-463C-838B-C9A606748DDC}" type="pres">
      <dgm:prSet presAssocID="{7A652FA0-8635-4069-B302-B15050FF55D8}" presName="parentText" presStyleLbl="node1" presStyleIdx="1" presStyleCnt="2">
        <dgm:presLayoutVars>
          <dgm:chMax val="0"/>
          <dgm:bulletEnabled val="1"/>
        </dgm:presLayoutVars>
      </dgm:prSet>
      <dgm:spPr/>
    </dgm:pt>
    <dgm:pt modelId="{3D9E300D-A290-401F-A8BE-94252808DF05}" type="pres">
      <dgm:prSet presAssocID="{7A652FA0-8635-4069-B302-B15050FF55D8}" presName="negativeSpace" presStyleCnt="0"/>
      <dgm:spPr/>
    </dgm:pt>
    <dgm:pt modelId="{D442B5D4-EDDB-4D0D-9F5C-9561166A84F8}" type="pres">
      <dgm:prSet presAssocID="{7A652FA0-8635-4069-B302-B15050FF55D8}" presName="childText" presStyleLbl="conFgAcc1" presStyleIdx="1" presStyleCnt="2">
        <dgm:presLayoutVars>
          <dgm:bulletEnabled val="1"/>
        </dgm:presLayoutVars>
      </dgm:prSet>
      <dgm:spPr/>
    </dgm:pt>
  </dgm:ptLst>
  <dgm:cxnLst>
    <dgm:cxn modelId="{6C84890F-F072-49AF-B95A-FFC54D88BFDA}" type="presOf" srcId="{9C7EAA1A-0D8B-4FDC-B136-A707652CCBD7}" destId="{D442B5D4-EDDB-4D0D-9F5C-9561166A84F8}" srcOrd="0" destOrd="3" presId="urn:microsoft.com/office/officeart/2005/8/layout/list1"/>
    <dgm:cxn modelId="{BBC70D1B-ED72-49DC-A09D-C7CEE73254A0}" type="presOf" srcId="{FC386DC9-B531-4C14-BF6E-17ECE28B392F}" destId="{D442B5D4-EDDB-4D0D-9F5C-9561166A84F8}" srcOrd="0" destOrd="0" presId="urn:microsoft.com/office/officeart/2005/8/layout/list1"/>
    <dgm:cxn modelId="{C7E8C72A-D5FA-4B1F-9028-48673E527DE9}" srcId="{7A652FA0-8635-4069-B302-B15050FF55D8}" destId="{F3EAEBF6-D28A-446A-8E9C-182FA5563098}" srcOrd="5" destOrd="0" parTransId="{852035A7-C1EE-4DF1-9766-2FD63E331143}" sibTransId="{687C290A-0332-434E-A80F-FE31C80EB4E5}"/>
    <dgm:cxn modelId="{4CE44D2D-BF7E-40AE-8720-2E24CAE813A5}" type="presOf" srcId="{67CA1DA5-EDEF-4E10-A03B-DD63DBE30328}" destId="{D442B5D4-EDDB-4D0D-9F5C-9561166A84F8}" srcOrd="0" destOrd="4" presId="urn:microsoft.com/office/officeart/2005/8/layout/list1"/>
    <dgm:cxn modelId="{D8E28E3B-6D15-499E-ACF4-0A1167A16382}" srcId="{7A652FA0-8635-4069-B302-B15050FF55D8}" destId="{786E34CC-7B50-4F6F-91D4-48B62E1AEA3C}" srcOrd="2" destOrd="0" parTransId="{3BF7A555-DCDA-4624-8385-EE32C3EFBFE6}" sibTransId="{C4271506-87D5-425C-8670-25242F5E69FB}"/>
    <dgm:cxn modelId="{224E4F3D-8692-402F-996A-B1783214DF5B}" srcId="{7A652FA0-8635-4069-B302-B15050FF55D8}" destId="{9C7EAA1A-0D8B-4FDC-B136-A707652CCBD7}" srcOrd="3" destOrd="0" parTransId="{80C6AF1F-9D26-4D80-931D-E32A0EDCE4E6}" sibTransId="{3C99A53D-810E-4B78-A428-CB5B3870D763}"/>
    <dgm:cxn modelId="{DE4AB75C-EFB1-4171-B31F-7DE88BC2AF2C}" type="presOf" srcId="{422526A9-3C2B-4450-AF56-75D3C05F1E72}" destId="{D442B5D4-EDDB-4D0D-9F5C-9561166A84F8}" srcOrd="0" destOrd="1" presId="urn:microsoft.com/office/officeart/2005/8/layout/list1"/>
    <dgm:cxn modelId="{F3F5A55F-4ACF-4E1E-92C4-4BA44C6C02DD}" srcId="{7A652FA0-8635-4069-B302-B15050FF55D8}" destId="{7F742829-0C74-475B-AB7A-EDABE5BA4718}" srcOrd="7" destOrd="0" parTransId="{2F491BFE-53CA-4245-B6EF-B1870AC2B44A}" sibTransId="{2714C15B-B936-48D3-856D-6A8289918EE2}"/>
    <dgm:cxn modelId="{71A07360-248B-4518-B522-0A1D215BD5BB}" srcId="{7A652FA0-8635-4069-B302-B15050FF55D8}" destId="{422526A9-3C2B-4450-AF56-75D3C05F1E72}" srcOrd="1" destOrd="0" parTransId="{654E877E-D859-48EC-B7E3-024D6686BEED}" sibTransId="{583CEAF7-B406-438E-912E-176302FB8DBF}"/>
    <dgm:cxn modelId="{C4724A67-3861-4C86-91AE-C132896DE127}" srcId="{AFC2A445-CC1B-4736-9850-2B546812455F}" destId="{7A652FA0-8635-4069-B302-B15050FF55D8}" srcOrd="1" destOrd="0" parTransId="{987FD4DE-5AE3-4C1E-AB37-0CED6805356C}" sibTransId="{3660D00F-996E-403B-BD7B-62944CF8BB32}"/>
    <dgm:cxn modelId="{48A57878-29CF-436E-B4DE-AA33497616FA}" type="presOf" srcId="{2E926756-E10C-4C2A-90F9-B9BEAB2663A1}" destId="{D7F48F75-6C14-4AA9-A581-4D70FA0176EB}" srcOrd="1" destOrd="0" presId="urn:microsoft.com/office/officeart/2005/8/layout/list1"/>
    <dgm:cxn modelId="{65E8435A-2B98-42FA-819B-C28A78C8FD69}" srcId="{7A652FA0-8635-4069-B302-B15050FF55D8}" destId="{0CFDB40D-F71F-4BDE-B7D8-6F1FDD49755F}" srcOrd="6" destOrd="0" parTransId="{D8B093FE-C6B6-4E7D-AC72-5235F79DF12B}" sibTransId="{9DD70AF6-4B71-4DF7-B514-52D5A05FBDD5}"/>
    <dgm:cxn modelId="{EFC60791-4302-4B73-89D8-01D7A7042403}" srcId="{7A652FA0-8635-4069-B302-B15050FF55D8}" destId="{FC386DC9-B531-4C14-BF6E-17ECE28B392F}" srcOrd="0" destOrd="0" parTransId="{11106290-BBFD-44B7-953B-C74CE7F9DC35}" sibTransId="{6E775E06-00D2-4709-B7FA-8CFA55F4BB3A}"/>
    <dgm:cxn modelId="{C4F39091-A461-4A5F-99A5-D191A37D09B0}" srcId="{7A652FA0-8635-4069-B302-B15050FF55D8}" destId="{67CA1DA5-EDEF-4E10-A03B-DD63DBE30328}" srcOrd="4" destOrd="0" parTransId="{1B2ED124-1E5A-4633-8612-6674E7A2ED62}" sibTransId="{B6AC5891-7108-46CB-9070-7DB02F90C78C}"/>
    <dgm:cxn modelId="{CCDFBD91-C5E7-41D3-8033-C05345FCEAD4}" type="presOf" srcId="{786E34CC-7B50-4F6F-91D4-48B62E1AEA3C}" destId="{D442B5D4-EDDB-4D0D-9F5C-9561166A84F8}" srcOrd="0" destOrd="2" presId="urn:microsoft.com/office/officeart/2005/8/layout/list1"/>
    <dgm:cxn modelId="{3A44F798-29C6-4DDF-B168-11866C939B02}" type="presOf" srcId="{AFC2A445-CC1B-4736-9850-2B546812455F}" destId="{8D91C73F-DF36-4D96-A256-E5E8741B472F}" srcOrd="0" destOrd="0" presId="urn:microsoft.com/office/officeart/2005/8/layout/list1"/>
    <dgm:cxn modelId="{A9BBE39B-4018-4DA6-A82C-CF106FF3FD51}" type="presOf" srcId="{7A652FA0-8635-4069-B302-B15050FF55D8}" destId="{FA45FDF1-A934-4ACA-B338-9EF2D455E7B5}" srcOrd="0" destOrd="0" presId="urn:microsoft.com/office/officeart/2005/8/layout/list1"/>
    <dgm:cxn modelId="{42D0AECB-29C5-4B37-9AFE-1788298E3E54}" type="presOf" srcId="{F3EAEBF6-D28A-446A-8E9C-182FA5563098}" destId="{D442B5D4-EDDB-4D0D-9F5C-9561166A84F8}" srcOrd="0" destOrd="5" presId="urn:microsoft.com/office/officeart/2005/8/layout/list1"/>
    <dgm:cxn modelId="{610C04D0-9FB6-42CF-B59C-CDE55EB4B4CE}" type="presOf" srcId="{0CFDB40D-F71F-4BDE-B7D8-6F1FDD49755F}" destId="{D442B5D4-EDDB-4D0D-9F5C-9561166A84F8}" srcOrd="0" destOrd="6" presId="urn:microsoft.com/office/officeart/2005/8/layout/list1"/>
    <dgm:cxn modelId="{95F785D1-CC3E-4823-82C4-CD775BC94FAE}" type="presOf" srcId="{7A652FA0-8635-4069-B302-B15050FF55D8}" destId="{EE4920BC-EFDC-463C-838B-C9A606748DDC}" srcOrd="1" destOrd="0" presId="urn:microsoft.com/office/officeart/2005/8/layout/list1"/>
    <dgm:cxn modelId="{A7C034D7-F7BA-4D1D-B57E-77CEB495BA4F}" srcId="{AFC2A445-CC1B-4736-9850-2B546812455F}" destId="{2E926756-E10C-4C2A-90F9-B9BEAB2663A1}" srcOrd="0" destOrd="0" parTransId="{9B1AB916-B5FE-41A5-B449-04AB88051780}" sibTransId="{6C678A4F-5783-458D-BBB0-5FBAD2E70C2F}"/>
    <dgm:cxn modelId="{096337DC-1509-498A-93E3-B591841872CB}" type="presOf" srcId="{7F742829-0C74-475B-AB7A-EDABE5BA4718}" destId="{D442B5D4-EDDB-4D0D-9F5C-9561166A84F8}" srcOrd="0" destOrd="7" presId="urn:microsoft.com/office/officeart/2005/8/layout/list1"/>
    <dgm:cxn modelId="{078B36E8-CBE5-44E2-AAD8-9D3EF7682269}" type="presOf" srcId="{2E926756-E10C-4C2A-90F9-B9BEAB2663A1}" destId="{8BFD2EC5-5449-47FB-B31A-AC89795164A5}" srcOrd="0" destOrd="0" presId="urn:microsoft.com/office/officeart/2005/8/layout/list1"/>
    <dgm:cxn modelId="{AD975DE7-A06E-4A23-82E9-8FA8295352B7}" type="presParOf" srcId="{8D91C73F-DF36-4D96-A256-E5E8741B472F}" destId="{B50B71AD-A010-453A-9A43-BAAEA1837F3D}" srcOrd="0" destOrd="0" presId="urn:microsoft.com/office/officeart/2005/8/layout/list1"/>
    <dgm:cxn modelId="{9FCCD2AC-716F-477D-A800-737B62EF9B39}" type="presParOf" srcId="{B50B71AD-A010-453A-9A43-BAAEA1837F3D}" destId="{8BFD2EC5-5449-47FB-B31A-AC89795164A5}" srcOrd="0" destOrd="0" presId="urn:microsoft.com/office/officeart/2005/8/layout/list1"/>
    <dgm:cxn modelId="{4020EF33-2857-4E2F-A00F-601AEF834965}" type="presParOf" srcId="{B50B71AD-A010-453A-9A43-BAAEA1837F3D}" destId="{D7F48F75-6C14-4AA9-A581-4D70FA0176EB}" srcOrd="1" destOrd="0" presId="urn:microsoft.com/office/officeart/2005/8/layout/list1"/>
    <dgm:cxn modelId="{132C9DC7-ECCA-4694-BEFF-03199588A9B9}" type="presParOf" srcId="{8D91C73F-DF36-4D96-A256-E5E8741B472F}" destId="{A9F4AF01-669B-45E1-96E8-0DF1D0376C3B}" srcOrd="1" destOrd="0" presId="urn:microsoft.com/office/officeart/2005/8/layout/list1"/>
    <dgm:cxn modelId="{2727B0F8-3A2E-477B-9B13-5D8FB685D7DB}" type="presParOf" srcId="{8D91C73F-DF36-4D96-A256-E5E8741B472F}" destId="{10EE6CC6-A654-462B-A5B9-79027324E171}" srcOrd="2" destOrd="0" presId="urn:microsoft.com/office/officeart/2005/8/layout/list1"/>
    <dgm:cxn modelId="{140C7DE1-7682-4E37-809E-FE826E80C6E2}" type="presParOf" srcId="{8D91C73F-DF36-4D96-A256-E5E8741B472F}" destId="{C6798068-A2E1-4390-BCC4-C479C0BB815B}" srcOrd="3" destOrd="0" presId="urn:microsoft.com/office/officeart/2005/8/layout/list1"/>
    <dgm:cxn modelId="{F107CD82-E7EE-499F-8E85-9A3856D1869D}" type="presParOf" srcId="{8D91C73F-DF36-4D96-A256-E5E8741B472F}" destId="{B51DC2A7-477C-4D8F-9A2C-7DF56E513892}" srcOrd="4" destOrd="0" presId="urn:microsoft.com/office/officeart/2005/8/layout/list1"/>
    <dgm:cxn modelId="{95A8A97E-D408-4572-892D-DD88B55019D6}" type="presParOf" srcId="{B51DC2A7-477C-4D8F-9A2C-7DF56E513892}" destId="{FA45FDF1-A934-4ACA-B338-9EF2D455E7B5}" srcOrd="0" destOrd="0" presId="urn:microsoft.com/office/officeart/2005/8/layout/list1"/>
    <dgm:cxn modelId="{90441497-249B-4C61-A091-1F147F6F8126}" type="presParOf" srcId="{B51DC2A7-477C-4D8F-9A2C-7DF56E513892}" destId="{EE4920BC-EFDC-463C-838B-C9A606748DDC}" srcOrd="1" destOrd="0" presId="urn:microsoft.com/office/officeart/2005/8/layout/list1"/>
    <dgm:cxn modelId="{4C981490-862B-4C78-A7BE-E1B8319F8FAE}" type="presParOf" srcId="{8D91C73F-DF36-4D96-A256-E5E8741B472F}" destId="{3D9E300D-A290-401F-A8BE-94252808DF05}" srcOrd="5" destOrd="0" presId="urn:microsoft.com/office/officeart/2005/8/layout/list1"/>
    <dgm:cxn modelId="{F7D66641-8B9E-499A-BBAF-F30B59CA37FC}" type="presParOf" srcId="{8D91C73F-DF36-4D96-A256-E5E8741B472F}" destId="{D442B5D4-EDDB-4D0D-9F5C-9561166A84F8}"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A32855-7EBA-48D8-A512-064D3087761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99B45A5-0BC4-41F1-B40A-4FCB157508E7}">
      <dgm:prSet/>
      <dgm:spPr/>
      <dgm:t>
        <a:bodyPr/>
        <a:lstStyle/>
        <a:p>
          <a:r>
            <a:rPr lang="da-DK" dirty="0"/>
            <a:t>Sikre samarbejde med eksterne </a:t>
          </a:r>
          <a:endParaRPr lang="en-US" dirty="0"/>
        </a:p>
      </dgm:t>
    </dgm:pt>
    <dgm:pt modelId="{1FB4F081-ADCF-4ECD-B88F-1E1951D9AAFE}" type="parTrans" cxnId="{B3B7B71F-8502-45E2-BFD8-091F0EFE3377}">
      <dgm:prSet/>
      <dgm:spPr/>
      <dgm:t>
        <a:bodyPr/>
        <a:lstStyle/>
        <a:p>
          <a:endParaRPr lang="en-US"/>
        </a:p>
      </dgm:t>
    </dgm:pt>
    <dgm:pt modelId="{2E34602E-0559-44B2-AF8A-6CB8194D0430}" type="sibTrans" cxnId="{B3B7B71F-8502-45E2-BFD8-091F0EFE3377}">
      <dgm:prSet/>
      <dgm:spPr/>
      <dgm:t>
        <a:bodyPr/>
        <a:lstStyle/>
        <a:p>
          <a:endParaRPr lang="en-US"/>
        </a:p>
      </dgm:t>
    </dgm:pt>
    <dgm:pt modelId="{A9CB133F-6927-4C65-BDC1-465200EE3A10}">
      <dgm:prSet/>
      <dgm:spPr/>
      <dgm:t>
        <a:bodyPr/>
        <a:lstStyle/>
        <a:p>
          <a:r>
            <a:rPr lang="da-DK" dirty="0"/>
            <a:t>DGI og DIF</a:t>
          </a:r>
          <a:endParaRPr lang="en-US" dirty="0"/>
        </a:p>
      </dgm:t>
    </dgm:pt>
    <dgm:pt modelId="{94F2EC6E-7769-4E1D-87F7-47D4EEE30816}" type="parTrans" cxnId="{1D0F53A3-6AE6-445F-A9EE-DB0FEE531BF0}">
      <dgm:prSet/>
      <dgm:spPr/>
      <dgm:t>
        <a:bodyPr/>
        <a:lstStyle/>
        <a:p>
          <a:endParaRPr lang="en-US"/>
        </a:p>
      </dgm:t>
    </dgm:pt>
    <dgm:pt modelId="{D183468C-35AF-4488-B5F2-F74A256ABB15}" type="sibTrans" cxnId="{1D0F53A3-6AE6-445F-A9EE-DB0FEE531BF0}">
      <dgm:prSet/>
      <dgm:spPr/>
      <dgm:t>
        <a:bodyPr/>
        <a:lstStyle/>
        <a:p>
          <a:endParaRPr lang="en-US"/>
        </a:p>
      </dgm:t>
    </dgm:pt>
    <dgm:pt modelId="{A64CE798-AC26-45ED-B331-150A626268EA}">
      <dgm:prSet/>
      <dgm:spPr/>
      <dgm:t>
        <a:bodyPr/>
        <a:lstStyle/>
        <a:p>
          <a:r>
            <a:rPr lang="da-DK"/>
            <a:t>Koordinere indsatser på tværs af forvaltningen</a:t>
          </a:r>
          <a:endParaRPr lang="en-US"/>
        </a:p>
      </dgm:t>
    </dgm:pt>
    <dgm:pt modelId="{F9578DAD-9A77-4B2F-AE8D-3B97B886AD43}" type="parTrans" cxnId="{D1FAAA8D-5393-47CB-9274-F3453A2C155D}">
      <dgm:prSet/>
      <dgm:spPr/>
      <dgm:t>
        <a:bodyPr/>
        <a:lstStyle/>
        <a:p>
          <a:endParaRPr lang="en-US"/>
        </a:p>
      </dgm:t>
    </dgm:pt>
    <dgm:pt modelId="{F4A35B75-01D9-463F-B910-08AAAC48F3C9}" type="sibTrans" cxnId="{D1FAAA8D-5393-47CB-9274-F3453A2C155D}">
      <dgm:prSet/>
      <dgm:spPr/>
      <dgm:t>
        <a:bodyPr/>
        <a:lstStyle/>
        <a:p>
          <a:endParaRPr lang="en-US"/>
        </a:p>
      </dgm:t>
    </dgm:pt>
    <dgm:pt modelId="{D23EBF4A-74C8-488C-B8A3-DD6C026184BF}">
      <dgm:prSet/>
      <dgm:spPr/>
      <dgm:t>
        <a:bodyPr/>
        <a:lstStyle/>
        <a:p>
          <a:r>
            <a:rPr lang="da-DK"/>
            <a:t>Indsats om sundhed og kultur, kunst i byrummet, tryghed</a:t>
          </a:r>
          <a:endParaRPr lang="en-US"/>
        </a:p>
      </dgm:t>
    </dgm:pt>
    <dgm:pt modelId="{B4431AB3-DEBE-4101-87FB-0CF9E0CF5215}" type="parTrans" cxnId="{2055FB15-C5FC-4FA5-9207-3BFC5F569C13}">
      <dgm:prSet/>
      <dgm:spPr/>
      <dgm:t>
        <a:bodyPr/>
        <a:lstStyle/>
        <a:p>
          <a:endParaRPr lang="en-US"/>
        </a:p>
      </dgm:t>
    </dgm:pt>
    <dgm:pt modelId="{3F49F814-FDE6-4DCE-8EAA-4DE13A1A8F9F}" type="sibTrans" cxnId="{2055FB15-C5FC-4FA5-9207-3BFC5F569C13}">
      <dgm:prSet/>
      <dgm:spPr/>
      <dgm:t>
        <a:bodyPr/>
        <a:lstStyle/>
        <a:p>
          <a:endParaRPr lang="en-US"/>
        </a:p>
      </dgm:t>
    </dgm:pt>
    <dgm:pt modelId="{ADDF4C85-FB3A-44D0-A373-8CC9C1A22DCF}">
      <dgm:prSet/>
      <dgm:spPr/>
      <dgm:t>
        <a:bodyPr/>
        <a:lstStyle/>
        <a:p>
          <a:r>
            <a:rPr lang="da-DK"/>
            <a:t>Laver projekter på tværs af kommuner</a:t>
          </a:r>
          <a:endParaRPr lang="en-US"/>
        </a:p>
      </dgm:t>
    </dgm:pt>
    <dgm:pt modelId="{81ED1E7C-8544-4A8C-AC28-585262279E22}" type="parTrans" cxnId="{70E2BECF-8289-4572-A6C5-25B859E27846}">
      <dgm:prSet/>
      <dgm:spPr/>
      <dgm:t>
        <a:bodyPr/>
        <a:lstStyle/>
        <a:p>
          <a:endParaRPr lang="en-US"/>
        </a:p>
      </dgm:t>
    </dgm:pt>
    <dgm:pt modelId="{45B3C3E0-C005-4F83-91E6-5F458A27E67D}" type="sibTrans" cxnId="{70E2BECF-8289-4572-A6C5-25B859E27846}">
      <dgm:prSet/>
      <dgm:spPr/>
      <dgm:t>
        <a:bodyPr/>
        <a:lstStyle/>
        <a:p>
          <a:endParaRPr lang="en-US"/>
        </a:p>
      </dgm:t>
    </dgm:pt>
    <dgm:pt modelId="{84C2B651-E580-46B1-955B-6A1A7943976F}">
      <dgm:prSet/>
      <dgm:spPr/>
      <dgm:t>
        <a:bodyPr/>
        <a:lstStyle/>
        <a:p>
          <a:r>
            <a:rPr lang="da-DK"/>
            <a:t>Urbangrrlz, suburbangrrlz, Et bedre liv med Kultur,  Indsats for unge, Kulturugen</a:t>
          </a:r>
          <a:endParaRPr lang="en-US"/>
        </a:p>
      </dgm:t>
    </dgm:pt>
    <dgm:pt modelId="{9ACBDB81-C9BD-4C0B-AE93-B77AB279E7D1}" type="parTrans" cxnId="{E87E0C35-0636-4B00-962F-BFADDA052137}">
      <dgm:prSet/>
      <dgm:spPr/>
      <dgm:t>
        <a:bodyPr/>
        <a:lstStyle/>
        <a:p>
          <a:endParaRPr lang="en-US"/>
        </a:p>
      </dgm:t>
    </dgm:pt>
    <dgm:pt modelId="{4CE04EA1-8F63-40C5-BF4C-59521CC7991F}" type="sibTrans" cxnId="{E87E0C35-0636-4B00-962F-BFADDA052137}">
      <dgm:prSet/>
      <dgm:spPr/>
      <dgm:t>
        <a:bodyPr/>
        <a:lstStyle/>
        <a:p>
          <a:endParaRPr lang="en-US"/>
        </a:p>
      </dgm:t>
    </dgm:pt>
    <dgm:pt modelId="{CC28F5F6-8ACC-44F1-87CA-9773832456D0}" type="pres">
      <dgm:prSet presAssocID="{02A32855-7EBA-48D8-A512-064D30877618}" presName="Name0" presStyleCnt="0">
        <dgm:presLayoutVars>
          <dgm:dir/>
          <dgm:animLvl val="lvl"/>
          <dgm:resizeHandles val="exact"/>
        </dgm:presLayoutVars>
      </dgm:prSet>
      <dgm:spPr/>
    </dgm:pt>
    <dgm:pt modelId="{44A73D24-BB9A-4AF8-8C9D-174E56043E5C}" type="pres">
      <dgm:prSet presAssocID="{F99B45A5-0BC4-41F1-B40A-4FCB157508E7}" presName="composite" presStyleCnt="0"/>
      <dgm:spPr/>
    </dgm:pt>
    <dgm:pt modelId="{FD693E9A-4A91-4C25-8ECA-F9EA69497A2E}" type="pres">
      <dgm:prSet presAssocID="{F99B45A5-0BC4-41F1-B40A-4FCB157508E7}" presName="parTx" presStyleLbl="alignNode1" presStyleIdx="0" presStyleCnt="3">
        <dgm:presLayoutVars>
          <dgm:chMax val="0"/>
          <dgm:chPref val="0"/>
          <dgm:bulletEnabled val="1"/>
        </dgm:presLayoutVars>
      </dgm:prSet>
      <dgm:spPr/>
    </dgm:pt>
    <dgm:pt modelId="{C2F4E725-D38A-458D-8423-37F86B8B1128}" type="pres">
      <dgm:prSet presAssocID="{F99B45A5-0BC4-41F1-B40A-4FCB157508E7}" presName="desTx" presStyleLbl="alignAccFollowNode1" presStyleIdx="0" presStyleCnt="3">
        <dgm:presLayoutVars>
          <dgm:bulletEnabled val="1"/>
        </dgm:presLayoutVars>
      </dgm:prSet>
      <dgm:spPr/>
    </dgm:pt>
    <dgm:pt modelId="{7B08BF7F-B5A5-462A-95A9-6388B1AA1E06}" type="pres">
      <dgm:prSet presAssocID="{2E34602E-0559-44B2-AF8A-6CB8194D0430}" presName="space" presStyleCnt="0"/>
      <dgm:spPr/>
    </dgm:pt>
    <dgm:pt modelId="{F593B4B2-F242-44E8-BF27-6FF1B4001278}" type="pres">
      <dgm:prSet presAssocID="{A64CE798-AC26-45ED-B331-150A626268EA}" presName="composite" presStyleCnt="0"/>
      <dgm:spPr/>
    </dgm:pt>
    <dgm:pt modelId="{256BEC88-95FB-4DEC-AA43-8DCAC85C8917}" type="pres">
      <dgm:prSet presAssocID="{A64CE798-AC26-45ED-B331-150A626268EA}" presName="parTx" presStyleLbl="alignNode1" presStyleIdx="1" presStyleCnt="3">
        <dgm:presLayoutVars>
          <dgm:chMax val="0"/>
          <dgm:chPref val="0"/>
          <dgm:bulletEnabled val="1"/>
        </dgm:presLayoutVars>
      </dgm:prSet>
      <dgm:spPr/>
    </dgm:pt>
    <dgm:pt modelId="{32E5E508-CC6F-485C-B2D7-F5A0C0FF3CE7}" type="pres">
      <dgm:prSet presAssocID="{A64CE798-AC26-45ED-B331-150A626268EA}" presName="desTx" presStyleLbl="alignAccFollowNode1" presStyleIdx="1" presStyleCnt="3">
        <dgm:presLayoutVars>
          <dgm:bulletEnabled val="1"/>
        </dgm:presLayoutVars>
      </dgm:prSet>
      <dgm:spPr/>
    </dgm:pt>
    <dgm:pt modelId="{CF6D05AA-5749-4AC2-9F4D-43254949B17F}" type="pres">
      <dgm:prSet presAssocID="{F4A35B75-01D9-463F-B910-08AAAC48F3C9}" presName="space" presStyleCnt="0"/>
      <dgm:spPr/>
    </dgm:pt>
    <dgm:pt modelId="{41B85355-FD1B-4F83-A738-68C3D7DCD164}" type="pres">
      <dgm:prSet presAssocID="{ADDF4C85-FB3A-44D0-A373-8CC9C1A22DCF}" presName="composite" presStyleCnt="0"/>
      <dgm:spPr/>
    </dgm:pt>
    <dgm:pt modelId="{7EA22011-C639-4E36-A750-274094E3281D}" type="pres">
      <dgm:prSet presAssocID="{ADDF4C85-FB3A-44D0-A373-8CC9C1A22DCF}" presName="parTx" presStyleLbl="alignNode1" presStyleIdx="2" presStyleCnt="3">
        <dgm:presLayoutVars>
          <dgm:chMax val="0"/>
          <dgm:chPref val="0"/>
          <dgm:bulletEnabled val="1"/>
        </dgm:presLayoutVars>
      </dgm:prSet>
      <dgm:spPr/>
    </dgm:pt>
    <dgm:pt modelId="{56899DD6-2B68-4353-BB1E-A3EF7D079045}" type="pres">
      <dgm:prSet presAssocID="{ADDF4C85-FB3A-44D0-A373-8CC9C1A22DCF}" presName="desTx" presStyleLbl="alignAccFollowNode1" presStyleIdx="2" presStyleCnt="3">
        <dgm:presLayoutVars>
          <dgm:bulletEnabled val="1"/>
        </dgm:presLayoutVars>
      </dgm:prSet>
      <dgm:spPr/>
    </dgm:pt>
  </dgm:ptLst>
  <dgm:cxnLst>
    <dgm:cxn modelId="{B2C61A0B-3D0A-419C-AC1C-CF67559A979B}" type="presOf" srcId="{F99B45A5-0BC4-41F1-B40A-4FCB157508E7}" destId="{FD693E9A-4A91-4C25-8ECA-F9EA69497A2E}" srcOrd="0" destOrd="0" presId="urn:microsoft.com/office/officeart/2005/8/layout/hList1"/>
    <dgm:cxn modelId="{8E2F4C0C-F704-480D-B9C8-4D0188601736}" type="presOf" srcId="{ADDF4C85-FB3A-44D0-A373-8CC9C1A22DCF}" destId="{7EA22011-C639-4E36-A750-274094E3281D}" srcOrd="0" destOrd="0" presId="urn:microsoft.com/office/officeart/2005/8/layout/hList1"/>
    <dgm:cxn modelId="{2055FB15-C5FC-4FA5-9207-3BFC5F569C13}" srcId="{A64CE798-AC26-45ED-B331-150A626268EA}" destId="{D23EBF4A-74C8-488C-B8A3-DD6C026184BF}" srcOrd="0" destOrd="0" parTransId="{B4431AB3-DEBE-4101-87FB-0CF9E0CF5215}" sibTransId="{3F49F814-FDE6-4DCE-8EAA-4DE13A1A8F9F}"/>
    <dgm:cxn modelId="{B3B7B71F-8502-45E2-BFD8-091F0EFE3377}" srcId="{02A32855-7EBA-48D8-A512-064D30877618}" destId="{F99B45A5-0BC4-41F1-B40A-4FCB157508E7}" srcOrd="0" destOrd="0" parTransId="{1FB4F081-ADCF-4ECD-B88F-1E1951D9AAFE}" sibTransId="{2E34602E-0559-44B2-AF8A-6CB8194D0430}"/>
    <dgm:cxn modelId="{E87E0C35-0636-4B00-962F-BFADDA052137}" srcId="{ADDF4C85-FB3A-44D0-A373-8CC9C1A22DCF}" destId="{84C2B651-E580-46B1-955B-6A1A7943976F}" srcOrd="0" destOrd="0" parTransId="{9ACBDB81-C9BD-4C0B-AE93-B77AB279E7D1}" sibTransId="{4CE04EA1-8F63-40C5-BF4C-59521CC7991F}"/>
    <dgm:cxn modelId="{7FF27141-E416-4881-BF13-824B0D9C0573}" type="presOf" srcId="{A64CE798-AC26-45ED-B331-150A626268EA}" destId="{256BEC88-95FB-4DEC-AA43-8DCAC85C8917}" srcOrd="0" destOrd="0" presId="urn:microsoft.com/office/officeart/2005/8/layout/hList1"/>
    <dgm:cxn modelId="{71578668-9C0E-4D16-9B24-B182DED08EF2}" type="presOf" srcId="{D23EBF4A-74C8-488C-B8A3-DD6C026184BF}" destId="{32E5E508-CC6F-485C-B2D7-F5A0C0FF3CE7}" srcOrd="0" destOrd="0" presId="urn:microsoft.com/office/officeart/2005/8/layout/hList1"/>
    <dgm:cxn modelId="{1A8E3F7C-C314-4C37-8E9E-F6C0EC2FB652}" type="presOf" srcId="{84C2B651-E580-46B1-955B-6A1A7943976F}" destId="{56899DD6-2B68-4353-BB1E-A3EF7D079045}" srcOrd="0" destOrd="0" presId="urn:microsoft.com/office/officeart/2005/8/layout/hList1"/>
    <dgm:cxn modelId="{6BF1667D-FDAF-40B5-A72C-F8A538FA58B0}" type="presOf" srcId="{A9CB133F-6927-4C65-BDC1-465200EE3A10}" destId="{C2F4E725-D38A-458D-8423-37F86B8B1128}" srcOrd="0" destOrd="0" presId="urn:microsoft.com/office/officeart/2005/8/layout/hList1"/>
    <dgm:cxn modelId="{D1FAAA8D-5393-47CB-9274-F3453A2C155D}" srcId="{02A32855-7EBA-48D8-A512-064D30877618}" destId="{A64CE798-AC26-45ED-B331-150A626268EA}" srcOrd="1" destOrd="0" parTransId="{F9578DAD-9A77-4B2F-AE8D-3B97B886AD43}" sibTransId="{F4A35B75-01D9-463F-B910-08AAAC48F3C9}"/>
    <dgm:cxn modelId="{1D0F53A3-6AE6-445F-A9EE-DB0FEE531BF0}" srcId="{F99B45A5-0BC4-41F1-B40A-4FCB157508E7}" destId="{A9CB133F-6927-4C65-BDC1-465200EE3A10}" srcOrd="0" destOrd="0" parTransId="{94F2EC6E-7769-4E1D-87F7-47D4EEE30816}" sibTransId="{D183468C-35AF-4488-B5F2-F74A256ABB15}"/>
    <dgm:cxn modelId="{70E2BECF-8289-4572-A6C5-25B859E27846}" srcId="{02A32855-7EBA-48D8-A512-064D30877618}" destId="{ADDF4C85-FB3A-44D0-A373-8CC9C1A22DCF}" srcOrd="2" destOrd="0" parTransId="{81ED1E7C-8544-4A8C-AC28-585262279E22}" sibTransId="{45B3C3E0-C005-4F83-91E6-5F458A27E67D}"/>
    <dgm:cxn modelId="{CF1C97D6-A1CB-42C5-B2FE-6F669FD87A05}" type="presOf" srcId="{02A32855-7EBA-48D8-A512-064D30877618}" destId="{CC28F5F6-8ACC-44F1-87CA-9773832456D0}" srcOrd="0" destOrd="0" presId="urn:microsoft.com/office/officeart/2005/8/layout/hList1"/>
    <dgm:cxn modelId="{F4FBA39E-B8C1-4ED0-BB9F-27B512AFE70D}" type="presParOf" srcId="{CC28F5F6-8ACC-44F1-87CA-9773832456D0}" destId="{44A73D24-BB9A-4AF8-8C9D-174E56043E5C}" srcOrd="0" destOrd="0" presId="urn:microsoft.com/office/officeart/2005/8/layout/hList1"/>
    <dgm:cxn modelId="{E944B554-527B-4F14-B70C-E8FC8FC46B60}" type="presParOf" srcId="{44A73D24-BB9A-4AF8-8C9D-174E56043E5C}" destId="{FD693E9A-4A91-4C25-8ECA-F9EA69497A2E}" srcOrd="0" destOrd="0" presId="urn:microsoft.com/office/officeart/2005/8/layout/hList1"/>
    <dgm:cxn modelId="{17853A39-D076-45F4-AEE3-C72C49885758}" type="presParOf" srcId="{44A73D24-BB9A-4AF8-8C9D-174E56043E5C}" destId="{C2F4E725-D38A-458D-8423-37F86B8B1128}" srcOrd="1" destOrd="0" presId="urn:microsoft.com/office/officeart/2005/8/layout/hList1"/>
    <dgm:cxn modelId="{2A014A60-DF9E-4E0D-B0F4-8739A544EEA6}" type="presParOf" srcId="{CC28F5F6-8ACC-44F1-87CA-9773832456D0}" destId="{7B08BF7F-B5A5-462A-95A9-6388B1AA1E06}" srcOrd="1" destOrd="0" presId="urn:microsoft.com/office/officeart/2005/8/layout/hList1"/>
    <dgm:cxn modelId="{392487C3-F474-43F1-90D1-6B4509B23FEA}" type="presParOf" srcId="{CC28F5F6-8ACC-44F1-87CA-9773832456D0}" destId="{F593B4B2-F242-44E8-BF27-6FF1B4001278}" srcOrd="2" destOrd="0" presId="urn:microsoft.com/office/officeart/2005/8/layout/hList1"/>
    <dgm:cxn modelId="{70A8653B-683E-4E78-86D1-5D2DF2DF5A11}" type="presParOf" srcId="{F593B4B2-F242-44E8-BF27-6FF1B4001278}" destId="{256BEC88-95FB-4DEC-AA43-8DCAC85C8917}" srcOrd="0" destOrd="0" presId="urn:microsoft.com/office/officeart/2005/8/layout/hList1"/>
    <dgm:cxn modelId="{648706CC-C65B-43BF-AE69-6428F46A035D}" type="presParOf" srcId="{F593B4B2-F242-44E8-BF27-6FF1B4001278}" destId="{32E5E508-CC6F-485C-B2D7-F5A0C0FF3CE7}" srcOrd="1" destOrd="0" presId="urn:microsoft.com/office/officeart/2005/8/layout/hList1"/>
    <dgm:cxn modelId="{6A07DD1E-9AB4-4B8E-BBC4-D9D18D280711}" type="presParOf" srcId="{CC28F5F6-8ACC-44F1-87CA-9773832456D0}" destId="{CF6D05AA-5749-4AC2-9F4D-43254949B17F}" srcOrd="3" destOrd="0" presId="urn:microsoft.com/office/officeart/2005/8/layout/hList1"/>
    <dgm:cxn modelId="{F440D2EF-C6A8-4648-8CE0-0CA4185C2C69}" type="presParOf" srcId="{CC28F5F6-8ACC-44F1-87CA-9773832456D0}" destId="{41B85355-FD1B-4F83-A738-68C3D7DCD164}" srcOrd="4" destOrd="0" presId="urn:microsoft.com/office/officeart/2005/8/layout/hList1"/>
    <dgm:cxn modelId="{DA6512DF-A233-4206-9E26-288D43CB8BCA}" type="presParOf" srcId="{41B85355-FD1B-4F83-A738-68C3D7DCD164}" destId="{7EA22011-C639-4E36-A750-274094E3281D}" srcOrd="0" destOrd="0" presId="urn:microsoft.com/office/officeart/2005/8/layout/hList1"/>
    <dgm:cxn modelId="{3AFA84A0-B707-45BA-ABE4-FA1BE6C15061}" type="presParOf" srcId="{41B85355-FD1B-4F83-A738-68C3D7DCD164}" destId="{56899DD6-2B68-4353-BB1E-A3EF7D07904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E9A477-3BB5-4E8A-81DD-D2B7519C302F}"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BC507866-5108-4272-B62F-E8526491B413}">
      <dgm:prSet/>
      <dgm:spPr/>
      <dgm:t>
        <a:bodyPr/>
        <a:lstStyle/>
        <a:p>
          <a:pPr>
            <a:defRPr b="1"/>
          </a:pPr>
          <a:r>
            <a:rPr lang="da-DK"/>
            <a:t>Bibliotek og billedskole:</a:t>
          </a:r>
          <a:endParaRPr lang="en-US"/>
        </a:p>
      </dgm:t>
    </dgm:pt>
    <dgm:pt modelId="{6113BEF4-D44C-47A5-AB65-3A97A4902BB3}" type="parTrans" cxnId="{6DF6C920-D97A-44FC-A4DB-48D6692D1FD7}">
      <dgm:prSet/>
      <dgm:spPr/>
      <dgm:t>
        <a:bodyPr/>
        <a:lstStyle/>
        <a:p>
          <a:endParaRPr lang="en-US"/>
        </a:p>
      </dgm:t>
    </dgm:pt>
    <dgm:pt modelId="{D4ECFBBB-9E57-4B58-A364-AAEB22C6E6C1}" type="sibTrans" cxnId="{6DF6C920-D97A-44FC-A4DB-48D6692D1FD7}">
      <dgm:prSet/>
      <dgm:spPr/>
      <dgm:t>
        <a:bodyPr/>
        <a:lstStyle/>
        <a:p>
          <a:endParaRPr lang="en-US"/>
        </a:p>
      </dgm:t>
    </dgm:pt>
    <dgm:pt modelId="{8DDA784D-7569-411D-918B-0A3357B8CC3A}">
      <dgm:prSet/>
      <dgm:spPr/>
      <dgm:t>
        <a:bodyPr/>
        <a:lstStyle/>
        <a:p>
          <a:r>
            <a:rPr lang="da-DK" dirty="0"/>
            <a:t>Skabe adgang til viden, formidle viden, lave arrangementer, understøtte demokratiudvikling, gøre borgere til </a:t>
          </a:r>
          <a:r>
            <a:rPr lang="da-DK" dirty="0" err="1"/>
            <a:t>medskabere</a:t>
          </a:r>
          <a:r>
            <a:rPr lang="da-DK" dirty="0"/>
            <a:t>, understøtte fællesskaber, dannelse</a:t>
          </a:r>
          <a:endParaRPr lang="en-US" dirty="0"/>
        </a:p>
      </dgm:t>
    </dgm:pt>
    <dgm:pt modelId="{F400EB70-6ED5-4730-ABB4-1329DF81FCB4}" type="parTrans" cxnId="{DC3D6954-8C8C-45F3-ACDD-148242AE7542}">
      <dgm:prSet/>
      <dgm:spPr/>
      <dgm:t>
        <a:bodyPr/>
        <a:lstStyle/>
        <a:p>
          <a:endParaRPr lang="en-US"/>
        </a:p>
      </dgm:t>
    </dgm:pt>
    <dgm:pt modelId="{E069DBAC-766E-4D2A-A2B7-A7245902E8BD}" type="sibTrans" cxnId="{DC3D6954-8C8C-45F3-ACDD-148242AE7542}">
      <dgm:prSet/>
      <dgm:spPr/>
      <dgm:t>
        <a:bodyPr/>
        <a:lstStyle/>
        <a:p>
          <a:endParaRPr lang="en-US"/>
        </a:p>
      </dgm:t>
    </dgm:pt>
    <dgm:pt modelId="{A0176489-7902-48D2-BF39-4E1AA05050A1}">
      <dgm:prSet/>
      <dgm:spPr/>
      <dgm:t>
        <a:bodyPr/>
        <a:lstStyle/>
        <a:p>
          <a:pPr>
            <a:defRPr b="1"/>
          </a:pPr>
          <a:r>
            <a:rPr lang="da-DK"/>
            <a:t>Musikskole:</a:t>
          </a:r>
          <a:endParaRPr lang="en-US"/>
        </a:p>
      </dgm:t>
    </dgm:pt>
    <dgm:pt modelId="{33FA328E-E654-42FB-858A-5B7D8D38A23A}" type="parTrans" cxnId="{6FC7629E-3500-439E-851B-1CF7B447A3E6}">
      <dgm:prSet/>
      <dgm:spPr/>
      <dgm:t>
        <a:bodyPr/>
        <a:lstStyle/>
        <a:p>
          <a:endParaRPr lang="en-US"/>
        </a:p>
      </dgm:t>
    </dgm:pt>
    <dgm:pt modelId="{6D4007F7-4C1E-441E-9E13-67F0378A832A}" type="sibTrans" cxnId="{6FC7629E-3500-439E-851B-1CF7B447A3E6}">
      <dgm:prSet/>
      <dgm:spPr/>
      <dgm:t>
        <a:bodyPr/>
        <a:lstStyle/>
        <a:p>
          <a:endParaRPr lang="en-US"/>
        </a:p>
      </dgm:t>
    </dgm:pt>
    <dgm:pt modelId="{8D55328D-608B-4CBF-B86C-38FFC22CE11A}">
      <dgm:prSet/>
      <dgm:spPr/>
      <dgm:t>
        <a:bodyPr/>
        <a:lstStyle/>
        <a:p>
          <a:r>
            <a:rPr lang="da-DK"/>
            <a:t>Undervise i musik, skabe orkestre, skabe oplevelser, understøtte fællesskaber </a:t>
          </a:r>
          <a:endParaRPr lang="en-US"/>
        </a:p>
      </dgm:t>
    </dgm:pt>
    <dgm:pt modelId="{14EE8FD9-586C-4761-ABDD-61B90B92B7BC}" type="parTrans" cxnId="{953C4AF7-FAE9-4AFA-8EA9-AECA71529388}">
      <dgm:prSet/>
      <dgm:spPr/>
      <dgm:t>
        <a:bodyPr/>
        <a:lstStyle/>
        <a:p>
          <a:endParaRPr lang="en-US"/>
        </a:p>
      </dgm:t>
    </dgm:pt>
    <dgm:pt modelId="{B9EE93BA-D481-46A9-BDFA-B003ACC2A9FF}" type="sibTrans" cxnId="{953C4AF7-FAE9-4AFA-8EA9-AECA71529388}">
      <dgm:prSet/>
      <dgm:spPr/>
      <dgm:t>
        <a:bodyPr/>
        <a:lstStyle/>
        <a:p>
          <a:endParaRPr lang="en-US"/>
        </a:p>
      </dgm:t>
    </dgm:pt>
    <dgm:pt modelId="{1379A8E3-E694-4EB6-B102-EAF3A090B050}" type="pres">
      <dgm:prSet presAssocID="{2FE9A477-3BB5-4E8A-81DD-D2B7519C302F}" presName="root" presStyleCnt="0">
        <dgm:presLayoutVars>
          <dgm:dir/>
          <dgm:resizeHandles val="exact"/>
        </dgm:presLayoutVars>
      </dgm:prSet>
      <dgm:spPr/>
    </dgm:pt>
    <dgm:pt modelId="{2C72BF75-D707-42FE-A440-ECB1043A4F5D}" type="pres">
      <dgm:prSet presAssocID="{BC507866-5108-4272-B62F-E8526491B413}" presName="compNode" presStyleCnt="0"/>
      <dgm:spPr/>
    </dgm:pt>
    <dgm:pt modelId="{DE7E08F2-A236-443D-BA7B-763908C3CA09}" type="pres">
      <dgm:prSet presAssocID="{BC507866-5108-4272-B62F-E8526491B41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lasseværelse"/>
        </a:ext>
      </dgm:extLst>
    </dgm:pt>
    <dgm:pt modelId="{AFD5A7AC-9829-4851-8118-C93F2C7CE6AB}" type="pres">
      <dgm:prSet presAssocID="{BC507866-5108-4272-B62F-E8526491B413}" presName="iconSpace" presStyleCnt="0"/>
      <dgm:spPr/>
    </dgm:pt>
    <dgm:pt modelId="{4D88318B-0CBB-495F-B63F-6CD138F5B1AB}" type="pres">
      <dgm:prSet presAssocID="{BC507866-5108-4272-B62F-E8526491B413}" presName="parTx" presStyleLbl="revTx" presStyleIdx="0" presStyleCnt="4">
        <dgm:presLayoutVars>
          <dgm:chMax val="0"/>
          <dgm:chPref val="0"/>
        </dgm:presLayoutVars>
      </dgm:prSet>
      <dgm:spPr/>
    </dgm:pt>
    <dgm:pt modelId="{D0BFBB70-E360-48CF-BBDC-62CB24CDA070}" type="pres">
      <dgm:prSet presAssocID="{BC507866-5108-4272-B62F-E8526491B413}" presName="txSpace" presStyleCnt="0"/>
      <dgm:spPr/>
    </dgm:pt>
    <dgm:pt modelId="{1F1B4110-D56F-43EA-A076-90DE93BBEF67}" type="pres">
      <dgm:prSet presAssocID="{BC507866-5108-4272-B62F-E8526491B413}" presName="desTx" presStyleLbl="revTx" presStyleIdx="1" presStyleCnt="4">
        <dgm:presLayoutVars/>
      </dgm:prSet>
      <dgm:spPr/>
    </dgm:pt>
    <dgm:pt modelId="{81FAF77E-CD6D-440F-8257-8B0EE727C9F2}" type="pres">
      <dgm:prSet presAssocID="{D4ECFBBB-9E57-4B58-A364-AAEB22C6E6C1}" presName="sibTrans" presStyleCnt="0"/>
      <dgm:spPr/>
    </dgm:pt>
    <dgm:pt modelId="{3956DD4A-8536-42E2-A21D-CDEE45E0AF07}" type="pres">
      <dgm:prSet presAssocID="{A0176489-7902-48D2-BF39-4E1AA05050A1}" presName="compNode" presStyleCnt="0"/>
      <dgm:spPr/>
    </dgm:pt>
    <dgm:pt modelId="{0D16DD68-1EEE-4FD2-A882-B325A258DDBF}" type="pres">
      <dgm:prSet presAssocID="{A0176489-7902-48D2-BF39-4E1AA05050A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rigent"/>
        </a:ext>
      </dgm:extLst>
    </dgm:pt>
    <dgm:pt modelId="{B042E062-E869-4A33-88AB-EE1DF116C71E}" type="pres">
      <dgm:prSet presAssocID="{A0176489-7902-48D2-BF39-4E1AA05050A1}" presName="iconSpace" presStyleCnt="0"/>
      <dgm:spPr/>
    </dgm:pt>
    <dgm:pt modelId="{53E71AF0-8ECC-4C86-BE5F-031A0721E69E}" type="pres">
      <dgm:prSet presAssocID="{A0176489-7902-48D2-BF39-4E1AA05050A1}" presName="parTx" presStyleLbl="revTx" presStyleIdx="2" presStyleCnt="4">
        <dgm:presLayoutVars>
          <dgm:chMax val="0"/>
          <dgm:chPref val="0"/>
        </dgm:presLayoutVars>
      </dgm:prSet>
      <dgm:spPr/>
    </dgm:pt>
    <dgm:pt modelId="{09AA04AA-F259-4F3A-8DA4-2055BAECA614}" type="pres">
      <dgm:prSet presAssocID="{A0176489-7902-48D2-BF39-4E1AA05050A1}" presName="txSpace" presStyleCnt="0"/>
      <dgm:spPr/>
    </dgm:pt>
    <dgm:pt modelId="{26151DB4-5A36-4653-ABB4-32675ED08E92}" type="pres">
      <dgm:prSet presAssocID="{A0176489-7902-48D2-BF39-4E1AA05050A1}" presName="desTx" presStyleLbl="revTx" presStyleIdx="3" presStyleCnt="4">
        <dgm:presLayoutVars/>
      </dgm:prSet>
      <dgm:spPr/>
    </dgm:pt>
  </dgm:ptLst>
  <dgm:cxnLst>
    <dgm:cxn modelId="{975E0B09-9624-4760-A052-B3FE86959D1C}" type="presOf" srcId="{2FE9A477-3BB5-4E8A-81DD-D2B7519C302F}" destId="{1379A8E3-E694-4EB6-B102-EAF3A090B050}" srcOrd="0" destOrd="0" presId="urn:microsoft.com/office/officeart/2018/2/layout/IconLabelDescriptionList"/>
    <dgm:cxn modelId="{6DF6C920-D97A-44FC-A4DB-48D6692D1FD7}" srcId="{2FE9A477-3BB5-4E8A-81DD-D2B7519C302F}" destId="{BC507866-5108-4272-B62F-E8526491B413}" srcOrd="0" destOrd="0" parTransId="{6113BEF4-D44C-47A5-AB65-3A97A4902BB3}" sibTransId="{D4ECFBBB-9E57-4B58-A364-AAEB22C6E6C1}"/>
    <dgm:cxn modelId="{C1DAD728-5475-4B2D-B936-920F99AA4A03}" type="presOf" srcId="{8D55328D-608B-4CBF-B86C-38FFC22CE11A}" destId="{26151DB4-5A36-4653-ABB4-32675ED08E92}" srcOrd="0" destOrd="0" presId="urn:microsoft.com/office/officeart/2018/2/layout/IconLabelDescriptionList"/>
    <dgm:cxn modelId="{DC3D6954-8C8C-45F3-ACDD-148242AE7542}" srcId="{BC507866-5108-4272-B62F-E8526491B413}" destId="{8DDA784D-7569-411D-918B-0A3357B8CC3A}" srcOrd="0" destOrd="0" parTransId="{F400EB70-6ED5-4730-ABB4-1329DF81FCB4}" sibTransId="{E069DBAC-766E-4D2A-A2B7-A7245902E8BD}"/>
    <dgm:cxn modelId="{6FC7629E-3500-439E-851B-1CF7B447A3E6}" srcId="{2FE9A477-3BB5-4E8A-81DD-D2B7519C302F}" destId="{A0176489-7902-48D2-BF39-4E1AA05050A1}" srcOrd="1" destOrd="0" parTransId="{33FA328E-E654-42FB-858A-5B7D8D38A23A}" sibTransId="{6D4007F7-4C1E-441E-9E13-67F0378A832A}"/>
    <dgm:cxn modelId="{D0646BAA-5CCB-4CD4-B9FB-12224B8F9B33}" type="presOf" srcId="{8DDA784D-7569-411D-918B-0A3357B8CC3A}" destId="{1F1B4110-D56F-43EA-A076-90DE93BBEF67}" srcOrd="0" destOrd="0" presId="urn:microsoft.com/office/officeart/2018/2/layout/IconLabelDescriptionList"/>
    <dgm:cxn modelId="{BF94EDC2-B77E-43FA-AEB8-0E3FB2AD0D17}" type="presOf" srcId="{BC507866-5108-4272-B62F-E8526491B413}" destId="{4D88318B-0CBB-495F-B63F-6CD138F5B1AB}" srcOrd="0" destOrd="0" presId="urn:microsoft.com/office/officeart/2018/2/layout/IconLabelDescriptionList"/>
    <dgm:cxn modelId="{5AE4ACD3-2D8A-4C64-AB2E-E0B6F2B13044}" type="presOf" srcId="{A0176489-7902-48D2-BF39-4E1AA05050A1}" destId="{53E71AF0-8ECC-4C86-BE5F-031A0721E69E}" srcOrd="0" destOrd="0" presId="urn:microsoft.com/office/officeart/2018/2/layout/IconLabelDescriptionList"/>
    <dgm:cxn modelId="{953C4AF7-FAE9-4AFA-8EA9-AECA71529388}" srcId="{A0176489-7902-48D2-BF39-4E1AA05050A1}" destId="{8D55328D-608B-4CBF-B86C-38FFC22CE11A}" srcOrd="0" destOrd="0" parTransId="{14EE8FD9-586C-4761-ABDD-61B90B92B7BC}" sibTransId="{B9EE93BA-D481-46A9-BDFA-B003ACC2A9FF}"/>
    <dgm:cxn modelId="{B36528D6-07EF-4A51-BA76-199CBEF627BB}" type="presParOf" srcId="{1379A8E3-E694-4EB6-B102-EAF3A090B050}" destId="{2C72BF75-D707-42FE-A440-ECB1043A4F5D}" srcOrd="0" destOrd="0" presId="urn:microsoft.com/office/officeart/2018/2/layout/IconLabelDescriptionList"/>
    <dgm:cxn modelId="{0298E379-8F53-42A2-8519-1FFB5179977C}" type="presParOf" srcId="{2C72BF75-D707-42FE-A440-ECB1043A4F5D}" destId="{DE7E08F2-A236-443D-BA7B-763908C3CA09}" srcOrd="0" destOrd="0" presId="urn:microsoft.com/office/officeart/2018/2/layout/IconLabelDescriptionList"/>
    <dgm:cxn modelId="{8235F827-7A69-4EC1-93FF-51B40F1B4A6A}" type="presParOf" srcId="{2C72BF75-D707-42FE-A440-ECB1043A4F5D}" destId="{AFD5A7AC-9829-4851-8118-C93F2C7CE6AB}" srcOrd="1" destOrd="0" presId="urn:microsoft.com/office/officeart/2018/2/layout/IconLabelDescriptionList"/>
    <dgm:cxn modelId="{4BF58550-15EE-4AA3-961A-6A90F29DC0F7}" type="presParOf" srcId="{2C72BF75-D707-42FE-A440-ECB1043A4F5D}" destId="{4D88318B-0CBB-495F-B63F-6CD138F5B1AB}" srcOrd="2" destOrd="0" presId="urn:microsoft.com/office/officeart/2018/2/layout/IconLabelDescriptionList"/>
    <dgm:cxn modelId="{96CAE99F-70DF-4A2F-9539-D8FDC591734F}" type="presParOf" srcId="{2C72BF75-D707-42FE-A440-ECB1043A4F5D}" destId="{D0BFBB70-E360-48CF-BBDC-62CB24CDA070}" srcOrd="3" destOrd="0" presId="urn:microsoft.com/office/officeart/2018/2/layout/IconLabelDescriptionList"/>
    <dgm:cxn modelId="{9A0A3B60-C1C4-4413-A365-229B102B8786}" type="presParOf" srcId="{2C72BF75-D707-42FE-A440-ECB1043A4F5D}" destId="{1F1B4110-D56F-43EA-A076-90DE93BBEF67}" srcOrd="4" destOrd="0" presId="urn:microsoft.com/office/officeart/2018/2/layout/IconLabelDescriptionList"/>
    <dgm:cxn modelId="{63798A38-12E1-4B5C-BCB9-F5E634409A34}" type="presParOf" srcId="{1379A8E3-E694-4EB6-B102-EAF3A090B050}" destId="{81FAF77E-CD6D-440F-8257-8B0EE727C9F2}" srcOrd="1" destOrd="0" presId="urn:microsoft.com/office/officeart/2018/2/layout/IconLabelDescriptionList"/>
    <dgm:cxn modelId="{C8A906F6-D0AA-4032-99FA-0A72CB5EF275}" type="presParOf" srcId="{1379A8E3-E694-4EB6-B102-EAF3A090B050}" destId="{3956DD4A-8536-42E2-A21D-CDEE45E0AF07}" srcOrd="2" destOrd="0" presId="urn:microsoft.com/office/officeart/2018/2/layout/IconLabelDescriptionList"/>
    <dgm:cxn modelId="{1D590070-5502-429B-BBED-BD6762D52F4B}" type="presParOf" srcId="{3956DD4A-8536-42E2-A21D-CDEE45E0AF07}" destId="{0D16DD68-1EEE-4FD2-A882-B325A258DDBF}" srcOrd="0" destOrd="0" presId="urn:microsoft.com/office/officeart/2018/2/layout/IconLabelDescriptionList"/>
    <dgm:cxn modelId="{D4B047CE-3C7B-472F-A4D7-8E991215445D}" type="presParOf" srcId="{3956DD4A-8536-42E2-A21D-CDEE45E0AF07}" destId="{B042E062-E869-4A33-88AB-EE1DF116C71E}" srcOrd="1" destOrd="0" presId="urn:microsoft.com/office/officeart/2018/2/layout/IconLabelDescriptionList"/>
    <dgm:cxn modelId="{7380C5E7-9497-421C-910D-F4654E8F208E}" type="presParOf" srcId="{3956DD4A-8536-42E2-A21D-CDEE45E0AF07}" destId="{53E71AF0-8ECC-4C86-BE5F-031A0721E69E}" srcOrd="2" destOrd="0" presId="urn:microsoft.com/office/officeart/2018/2/layout/IconLabelDescriptionList"/>
    <dgm:cxn modelId="{3134E959-4C35-4628-A0CB-F642BA05CDCF}" type="presParOf" srcId="{3956DD4A-8536-42E2-A21D-CDEE45E0AF07}" destId="{09AA04AA-F259-4F3A-8DA4-2055BAECA614}" srcOrd="3" destOrd="0" presId="urn:microsoft.com/office/officeart/2018/2/layout/IconLabelDescriptionList"/>
    <dgm:cxn modelId="{2F6496A1-541F-46FE-A972-FDD1A6203DA6}" type="presParOf" srcId="{3956DD4A-8536-42E2-A21D-CDEE45E0AF07}" destId="{26151DB4-5A36-4653-ABB4-32675ED08E92}"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D34F3E-CA71-4698-81E7-F5C98AF1402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64E1FC9-6ACE-4191-A98B-EAA7DA3219FB}">
      <dgm:prSet/>
      <dgm:spPr/>
      <dgm:t>
        <a:bodyPr/>
        <a:lstStyle/>
        <a:p>
          <a:r>
            <a:rPr lang="da-DK"/>
            <a:t>Vikingelandsby</a:t>
          </a:r>
          <a:endParaRPr lang="en-US"/>
        </a:p>
      </dgm:t>
    </dgm:pt>
    <dgm:pt modelId="{14283B69-1611-407C-90CE-396D758B656F}" type="parTrans" cxnId="{A91197D8-81C3-4CF6-A73D-E1F85F2566F1}">
      <dgm:prSet/>
      <dgm:spPr/>
      <dgm:t>
        <a:bodyPr/>
        <a:lstStyle/>
        <a:p>
          <a:endParaRPr lang="en-US"/>
        </a:p>
      </dgm:t>
    </dgm:pt>
    <dgm:pt modelId="{7B1BFB0A-23FB-49D3-92E7-6C09C766D5AE}" type="sibTrans" cxnId="{A91197D8-81C3-4CF6-A73D-E1F85F2566F1}">
      <dgm:prSet/>
      <dgm:spPr/>
      <dgm:t>
        <a:bodyPr/>
        <a:lstStyle/>
        <a:p>
          <a:endParaRPr lang="en-US"/>
        </a:p>
      </dgm:t>
    </dgm:pt>
    <dgm:pt modelId="{A1447257-587E-4AFF-B6FE-D355779AABDB}">
      <dgm:prSet/>
      <dgm:spPr/>
      <dgm:t>
        <a:bodyPr/>
        <a:lstStyle/>
        <a:p>
          <a:r>
            <a:rPr lang="da-DK" dirty="0"/>
            <a:t>Undervise børn i håndværk, formidle historien, hånden og ånden, oplevelser og fællesskaber, dannelse</a:t>
          </a:r>
          <a:endParaRPr lang="en-US" dirty="0"/>
        </a:p>
      </dgm:t>
    </dgm:pt>
    <dgm:pt modelId="{65327377-564B-4AA6-836F-9EFC5B9510AE}" type="parTrans" cxnId="{C78180F6-DAC2-40C9-8636-58EBDCFC4B5E}">
      <dgm:prSet/>
      <dgm:spPr/>
      <dgm:t>
        <a:bodyPr/>
        <a:lstStyle/>
        <a:p>
          <a:endParaRPr lang="en-US"/>
        </a:p>
      </dgm:t>
    </dgm:pt>
    <dgm:pt modelId="{6669CD84-C5A7-4923-B50E-682B597F79A5}" type="sibTrans" cxnId="{C78180F6-DAC2-40C9-8636-58EBDCFC4B5E}">
      <dgm:prSet/>
      <dgm:spPr/>
      <dgm:t>
        <a:bodyPr/>
        <a:lstStyle/>
        <a:p>
          <a:endParaRPr lang="en-US"/>
        </a:p>
      </dgm:t>
    </dgm:pt>
    <dgm:pt modelId="{6E94ADC4-F9D0-4364-95D2-4233AC0A9333}">
      <dgm:prSet/>
      <dgm:spPr/>
      <dgm:t>
        <a:bodyPr/>
        <a:lstStyle/>
        <a:p>
          <a:r>
            <a:rPr lang="da-DK"/>
            <a:t>Ridecenteret</a:t>
          </a:r>
          <a:endParaRPr lang="en-US"/>
        </a:p>
      </dgm:t>
    </dgm:pt>
    <dgm:pt modelId="{7F78C843-2908-4F58-A6A2-721F53D692B0}" type="parTrans" cxnId="{30AFFF37-4CC6-41A5-9BA6-82D6F8F0D786}">
      <dgm:prSet/>
      <dgm:spPr/>
      <dgm:t>
        <a:bodyPr/>
        <a:lstStyle/>
        <a:p>
          <a:endParaRPr lang="en-US"/>
        </a:p>
      </dgm:t>
    </dgm:pt>
    <dgm:pt modelId="{816B57C3-1AA5-4C93-86A9-2B35C431B381}" type="sibTrans" cxnId="{30AFFF37-4CC6-41A5-9BA6-82D6F8F0D786}">
      <dgm:prSet/>
      <dgm:spPr/>
      <dgm:t>
        <a:bodyPr/>
        <a:lstStyle/>
        <a:p>
          <a:endParaRPr lang="en-US"/>
        </a:p>
      </dgm:t>
    </dgm:pt>
    <dgm:pt modelId="{3D88C349-A6DB-449D-8485-D23E02D2AADE}">
      <dgm:prSet/>
      <dgm:spPr/>
      <dgm:t>
        <a:bodyPr/>
        <a:lstStyle/>
        <a:p>
          <a:r>
            <a:rPr lang="da-DK"/>
            <a:t>Tilvejebringe mulighed for ridning, fælleskaber, undervisning</a:t>
          </a:r>
          <a:endParaRPr lang="en-US"/>
        </a:p>
      </dgm:t>
    </dgm:pt>
    <dgm:pt modelId="{1F764BB2-9C34-40AA-990B-422FE08F9E15}" type="parTrans" cxnId="{4ADEC077-C3D0-495B-9C61-DDC92BF620D6}">
      <dgm:prSet/>
      <dgm:spPr/>
      <dgm:t>
        <a:bodyPr/>
        <a:lstStyle/>
        <a:p>
          <a:endParaRPr lang="en-US"/>
        </a:p>
      </dgm:t>
    </dgm:pt>
    <dgm:pt modelId="{34C4611E-A369-421B-8A92-45CDECEB580C}" type="sibTrans" cxnId="{4ADEC077-C3D0-495B-9C61-DDC92BF620D6}">
      <dgm:prSet/>
      <dgm:spPr/>
      <dgm:t>
        <a:bodyPr/>
        <a:lstStyle/>
        <a:p>
          <a:endParaRPr lang="en-US"/>
        </a:p>
      </dgm:t>
    </dgm:pt>
    <dgm:pt modelId="{01E85355-5043-4FA1-AD36-2124F0A3C5AF}">
      <dgm:prSet/>
      <dgm:spPr/>
      <dgm:t>
        <a:bodyPr/>
        <a:lstStyle/>
        <a:p>
          <a:r>
            <a:rPr lang="da-DK"/>
            <a:t>Idrætsanlæggene</a:t>
          </a:r>
          <a:endParaRPr lang="en-US"/>
        </a:p>
      </dgm:t>
    </dgm:pt>
    <dgm:pt modelId="{34DA74B8-864A-4368-9576-8EDD6F84433B}" type="parTrans" cxnId="{5E88BC98-9013-44A3-8266-3795B3C083C9}">
      <dgm:prSet/>
      <dgm:spPr/>
      <dgm:t>
        <a:bodyPr/>
        <a:lstStyle/>
        <a:p>
          <a:endParaRPr lang="en-US"/>
        </a:p>
      </dgm:t>
    </dgm:pt>
    <dgm:pt modelId="{F815B50B-D8A8-42B5-A22D-2CF34D56E6A6}" type="sibTrans" cxnId="{5E88BC98-9013-44A3-8266-3795B3C083C9}">
      <dgm:prSet/>
      <dgm:spPr/>
      <dgm:t>
        <a:bodyPr/>
        <a:lstStyle/>
        <a:p>
          <a:endParaRPr lang="en-US"/>
        </a:p>
      </dgm:t>
    </dgm:pt>
    <dgm:pt modelId="{C790CD83-13DC-47E8-B54F-533A2FA2A7E3}">
      <dgm:prSet/>
      <dgm:spPr/>
      <dgm:t>
        <a:bodyPr/>
        <a:lstStyle/>
        <a:p>
          <a:r>
            <a:rPr lang="da-DK"/>
            <a:t>Skabe mulighed for fysisk udfoldelse, deltagelse, understøtte foreninger, selvorganiseret idræt</a:t>
          </a:r>
          <a:endParaRPr lang="en-US"/>
        </a:p>
      </dgm:t>
    </dgm:pt>
    <dgm:pt modelId="{396788EA-4E5C-40C6-9BB9-488D23447ABB}" type="parTrans" cxnId="{B39087C3-488C-4FD5-83AD-3483205B1BA6}">
      <dgm:prSet/>
      <dgm:spPr/>
      <dgm:t>
        <a:bodyPr/>
        <a:lstStyle/>
        <a:p>
          <a:endParaRPr lang="en-US"/>
        </a:p>
      </dgm:t>
    </dgm:pt>
    <dgm:pt modelId="{9D22609C-33D0-4018-97A1-5DBA76F1108B}" type="sibTrans" cxnId="{B39087C3-488C-4FD5-83AD-3483205B1BA6}">
      <dgm:prSet/>
      <dgm:spPr/>
      <dgm:t>
        <a:bodyPr/>
        <a:lstStyle/>
        <a:p>
          <a:endParaRPr lang="en-US"/>
        </a:p>
      </dgm:t>
    </dgm:pt>
    <dgm:pt modelId="{6EA94BB0-1640-46C7-9376-0C281266C915}" type="pres">
      <dgm:prSet presAssocID="{C0D34F3E-CA71-4698-81E7-F5C98AF1402E}" presName="Name0" presStyleCnt="0">
        <dgm:presLayoutVars>
          <dgm:dir/>
          <dgm:animLvl val="lvl"/>
          <dgm:resizeHandles val="exact"/>
        </dgm:presLayoutVars>
      </dgm:prSet>
      <dgm:spPr/>
    </dgm:pt>
    <dgm:pt modelId="{948256F7-62E2-4867-AA4A-43F6EDAE4AFC}" type="pres">
      <dgm:prSet presAssocID="{D64E1FC9-6ACE-4191-A98B-EAA7DA3219FB}" presName="linNode" presStyleCnt="0"/>
      <dgm:spPr/>
    </dgm:pt>
    <dgm:pt modelId="{35A86E9B-8E54-4518-9A51-64493419A76E}" type="pres">
      <dgm:prSet presAssocID="{D64E1FC9-6ACE-4191-A98B-EAA7DA3219FB}" presName="parentText" presStyleLbl="node1" presStyleIdx="0" presStyleCnt="3">
        <dgm:presLayoutVars>
          <dgm:chMax val="1"/>
          <dgm:bulletEnabled val="1"/>
        </dgm:presLayoutVars>
      </dgm:prSet>
      <dgm:spPr/>
    </dgm:pt>
    <dgm:pt modelId="{936C1C64-CF50-4C27-AE36-BFB49EB3E091}" type="pres">
      <dgm:prSet presAssocID="{D64E1FC9-6ACE-4191-A98B-EAA7DA3219FB}" presName="descendantText" presStyleLbl="alignAccFollowNode1" presStyleIdx="0" presStyleCnt="3">
        <dgm:presLayoutVars>
          <dgm:bulletEnabled val="1"/>
        </dgm:presLayoutVars>
      </dgm:prSet>
      <dgm:spPr/>
    </dgm:pt>
    <dgm:pt modelId="{1E17AE4F-1785-49FD-9445-95C0416E4A99}" type="pres">
      <dgm:prSet presAssocID="{7B1BFB0A-23FB-49D3-92E7-6C09C766D5AE}" presName="sp" presStyleCnt="0"/>
      <dgm:spPr/>
    </dgm:pt>
    <dgm:pt modelId="{1FCED1B1-A1AD-40F1-B21F-A50AA0A5D558}" type="pres">
      <dgm:prSet presAssocID="{6E94ADC4-F9D0-4364-95D2-4233AC0A9333}" presName="linNode" presStyleCnt="0"/>
      <dgm:spPr/>
    </dgm:pt>
    <dgm:pt modelId="{8DB21439-12A7-4348-AA20-E4054664B800}" type="pres">
      <dgm:prSet presAssocID="{6E94ADC4-F9D0-4364-95D2-4233AC0A9333}" presName="parentText" presStyleLbl="node1" presStyleIdx="1" presStyleCnt="3">
        <dgm:presLayoutVars>
          <dgm:chMax val="1"/>
          <dgm:bulletEnabled val="1"/>
        </dgm:presLayoutVars>
      </dgm:prSet>
      <dgm:spPr/>
    </dgm:pt>
    <dgm:pt modelId="{B8BD2F55-3CBE-4903-8FCA-DF2AA9AF7BC2}" type="pres">
      <dgm:prSet presAssocID="{6E94ADC4-F9D0-4364-95D2-4233AC0A9333}" presName="descendantText" presStyleLbl="alignAccFollowNode1" presStyleIdx="1" presStyleCnt="3">
        <dgm:presLayoutVars>
          <dgm:bulletEnabled val="1"/>
        </dgm:presLayoutVars>
      </dgm:prSet>
      <dgm:spPr/>
    </dgm:pt>
    <dgm:pt modelId="{B19F3BD0-CB76-4993-95BA-3974356FF71E}" type="pres">
      <dgm:prSet presAssocID="{816B57C3-1AA5-4C93-86A9-2B35C431B381}" presName="sp" presStyleCnt="0"/>
      <dgm:spPr/>
    </dgm:pt>
    <dgm:pt modelId="{BD6E6688-7B7E-4F60-AEBE-39AEEA9B6AC5}" type="pres">
      <dgm:prSet presAssocID="{01E85355-5043-4FA1-AD36-2124F0A3C5AF}" presName="linNode" presStyleCnt="0"/>
      <dgm:spPr/>
    </dgm:pt>
    <dgm:pt modelId="{1672C0D1-ED3B-432A-ACDF-B048EE84E0FF}" type="pres">
      <dgm:prSet presAssocID="{01E85355-5043-4FA1-AD36-2124F0A3C5AF}" presName="parentText" presStyleLbl="node1" presStyleIdx="2" presStyleCnt="3">
        <dgm:presLayoutVars>
          <dgm:chMax val="1"/>
          <dgm:bulletEnabled val="1"/>
        </dgm:presLayoutVars>
      </dgm:prSet>
      <dgm:spPr/>
    </dgm:pt>
    <dgm:pt modelId="{B56D7B75-7182-4DC0-8111-13594117DBEF}" type="pres">
      <dgm:prSet presAssocID="{01E85355-5043-4FA1-AD36-2124F0A3C5AF}" presName="descendantText" presStyleLbl="alignAccFollowNode1" presStyleIdx="2" presStyleCnt="3">
        <dgm:presLayoutVars>
          <dgm:bulletEnabled val="1"/>
        </dgm:presLayoutVars>
      </dgm:prSet>
      <dgm:spPr/>
    </dgm:pt>
  </dgm:ptLst>
  <dgm:cxnLst>
    <dgm:cxn modelId="{30AFFF37-4CC6-41A5-9BA6-82D6F8F0D786}" srcId="{C0D34F3E-CA71-4698-81E7-F5C98AF1402E}" destId="{6E94ADC4-F9D0-4364-95D2-4233AC0A9333}" srcOrd="1" destOrd="0" parTransId="{7F78C843-2908-4F58-A6A2-721F53D692B0}" sibTransId="{816B57C3-1AA5-4C93-86A9-2B35C431B381}"/>
    <dgm:cxn modelId="{5A0A765E-4985-4209-BCD2-CBC24D3AC366}" type="presOf" srcId="{3D88C349-A6DB-449D-8485-D23E02D2AADE}" destId="{B8BD2F55-3CBE-4903-8FCA-DF2AA9AF7BC2}" srcOrd="0" destOrd="0" presId="urn:microsoft.com/office/officeart/2005/8/layout/vList5"/>
    <dgm:cxn modelId="{400C4047-EF13-4A5B-BF11-A092440002FD}" type="presOf" srcId="{C0D34F3E-CA71-4698-81E7-F5C98AF1402E}" destId="{6EA94BB0-1640-46C7-9376-0C281266C915}" srcOrd="0" destOrd="0" presId="urn:microsoft.com/office/officeart/2005/8/layout/vList5"/>
    <dgm:cxn modelId="{4ADEC077-C3D0-495B-9C61-DDC92BF620D6}" srcId="{6E94ADC4-F9D0-4364-95D2-4233AC0A9333}" destId="{3D88C349-A6DB-449D-8485-D23E02D2AADE}" srcOrd="0" destOrd="0" parTransId="{1F764BB2-9C34-40AA-990B-422FE08F9E15}" sibTransId="{34C4611E-A369-421B-8A92-45CDECEB580C}"/>
    <dgm:cxn modelId="{26B25B85-022E-48F0-9F2D-CCECE5CFEAB1}" type="presOf" srcId="{C790CD83-13DC-47E8-B54F-533A2FA2A7E3}" destId="{B56D7B75-7182-4DC0-8111-13594117DBEF}" srcOrd="0" destOrd="0" presId="urn:microsoft.com/office/officeart/2005/8/layout/vList5"/>
    <dgm:cxn modelId="{5E88BC98-9013-44A3-8266-3795B3C083C9}" srcId="{C0D34F3E-CA71-4698-81E7-F5C98AF1402E}" destId="{01E85355-5043-4FA1-AD36-2124F0A3C5AF}" srcOrd="2" destOrd="0" parTransId="{34DA74B8-864A-4368-9576-8EDD6F84433B}" sibTransId="{F815B50B-D8A8-42B5-A22D-2CF34D56E6A6}"/>
    <dgm:cxn modelId="{59BFB9B2-2B4D-4624-B8E4-854535BDA2F9}" type="presOf" srcId="{6E94ADC4-F9D0-4364-95D2-4233AC0A9333}" destId="{8DB21439-12A7-4348-AA20-E4054664B800}" srcOrd="0" destOrd="0" presId="urn:microsoft.com/office/officeart/2005/8/layout/vList5"/>
    <dgm:cxn modelId="{598B27C2-7D0C-4AA1-A1B1-5556BC1EC57F}" type="presOf" srcId="{A1447257-587E-4AFF-B6FE-D355779AABDB}" destId="{936C1C64-CF50-4C27-AE36-BFB49EB3E091}" srcOrd="0" destOrd="0" presId="urn:microsoft.com/office/officeart/2005/8/layout/vList5"/>
    <dgm:cxn modelId="{B39087C3-488C-4FD5-83AD-3483205B1BA6}" srcId="{01E85355-5043-4FA1-AD36-2124F0A3C5AF}" destId="{C790CD83-13DC-47E8-B54F-533A2FA2A7E3}" srcOrd="0" destOrd="0" parTransId="{396788EA-4E5C-40C6-9BB9-488D23447ABB}" sibTransId="{9D22609C-33D0-4018-97A1-5DBA76F1108B}"/>
    <dgm:cxn modelId="{F1DC8FD6-F1CF-4077-A8C9-D26353EFDF59}" type="presOf" srcId="{D64E1FC9-6ACE-4191-A98B-EAA7DA3219FB}" destId="{35A86E9B-8E54-4518-9A51-64493419A76E}" srcOrd="0" destOrd="0" presId="urn:microsoft.com/office/officeart/2005/8/layout/vList5"/>
    <dgm:cxn modelId="{5C2E43D7-4458-412A-9E07-70C89237A2FB}" type="presOf" srcId="{01E85355-5043-4FA1-AD36-2124F0A3C5AF}" destId="{1672C0D1-ED3B-432A-ACDF-B048EE84E0FF}" srcOrd="0" destOrd="0" presId="urn:microsoft.com/office/officeart/2005/8/layout/vList5"/>
    <dgm:cxn modelId="{A91197D8-81C3-4CF6-A73D-E1F85F2566F1}" srcId="{C0D34F3E-CA71-4698-81E7-F5C98AF1402E}" destId="{D64E1FC9-6ACE-4191-A98B-EAA7DA3219FB}" srcOrd="0" destOrd="0" parTransId="{14283B69-1611-407C-90CE-396D758B656F}" sibTransId="{7B1BFB0A-23FB-49D3-92E7-6C09C766D5AE}"/>
    <dgm:cxn modelId="{C78180F6-DAC2-40C9-8636-58EBDCFC4B5E}" srcId="{D64E1FC9-6ACE-4191-A98B-EAA7DA3219FB}" destId="{A1447257-587E-4AFF-B6FE-D355779AABDB}" srcOrd="0" destOrd="0" parTransId="{65327377-564B-4AA6-836F-9EFC5B9510AE}" sibTransId="{6669CD84-C5A7-4923-B50E-682B597F79A5}"/>
    <dgm:cxn modelId="{A797DAFC-BAFF-49BA-B746-0A7F4CC3F91C}" type="presParOf" srcId="{6EA94BB0-1640-46C7-9376-0C281266C915}" destId="{948256F7-62E2-4867-AA4A-43F6EDAE4AFC}" srcOrd="0" destOrd="0" presId="urn:microsoft.com/office/officeart/2005/8/layout/vList5"/>
    <dgm:cxn modelId="{134DAB9E-3B20-4251-843C-66D65DA233A5}" type="presParOf" srcId="{948256F7-62E2-4867-AA4A-43F6EDAE4AFC}" destId="{35A86E9B-8E54-4518-9A51-64493419A76E}" srcOrd="0" destOrd="0" presId="urn:microsoft.com/office/officeart/2005/8/layout/vList5"/>
    <dgm:cxn modelId="{FF8D2D13-438A-4811-A33E-26258856686E}" type="presParOf" srcId="{948256F7-62E2-4867-AA4A-43F6EDAE4AFC}" destId="{936C1C64-CF50-4C27-AE36-BFB49EB3E091}" srcOrd="1" destOrd="0" presId="urn:microsoft.com/office/officeart/2005/8/layout/vList5"/>
    <dgm:cxn modelId="{6D377A37-70C3-4EB4-BFD3-F167C600376F}" type="presParOf" srcId="{6EA94BB0-1640-46C7-9376-0C281266C915}" destId="{1E17AE4F-1785-49FD-9445-95C0416E4A99}" srcOrd="1" destOrd="0" presId="urn:microsoft.com/office/officeart/2005/8/layout/vList5"/>
    <dgm:cxn modelId="{734F67A1-0496-4DBB-8BDC-021810C8E42D}" type="presParOf" srcId="{6EA94BB0-1640-46C7-9376-0C281266C915}" destId="{1FCED1B1-A1AD-40F1-B21F-A50AA0A5D558}" srcOrd="2" destOrd="0" presId="urn:microsoft.com/office/officeart/2005/8/layout/vList5"/>
    <dgm:cxn modelId="{3FE265D8-D307-464A-BE35-DAA73B51E1B3}" type="presParOf" srcId="{1FCED1B1-A1AD-40F1-B21F-A50AA0A5D558}" destId="{8DB21439-12A7-4348-AA20-E4054664B800}" srcOrd="0" destOrd="0" presId="urn:microsoft.com/office/officeart/2005/8/layout/vList5"/>
    <dgm:cxn modelId="{E92ACBAC-65B7-4777-A573-604E0D371447}" type="presParOf" srcId="{1FCED1B1-A1AD-40F1-B21F-A50AA0A5D558}" destId="{B8BD2F55-3CBE-4903-8FCA-DF2AA9AF7BC2}" srcOrd="1" destOrd="0" presId="urn:microsoft.com/office/officeart/2005/8/layout/vList5"/>
    <dgm:cxn modelId="{05AAFBEF-30A0-4A91-887A-A7E8B83E9852}" type="presParOf" srcId="{6EA94BB0-1640-46C7-9376-0C281266C915}" destId="{B19F3BD0-CB76-4993-95BA-3974356FF71E}" srcOrd="3" destOrd="0" presId="urn:microsoft.com/office/officeart/2005/8/layout/vList5"/>
    <dgm:cxn modelId="{DCD503BA-4BE1-415C-8716-48AA5399E9AC}" type="presParOf" srcId="{6EA94BB0-1640-46C7-9376-0C281266C915}" destId="{BD6E6688-7B7E-4F60-AEBE-39AEEA9B6AC5}" srcOrd="4" destOrd="0" presId="urn:microsoft.com/office/officeart/2005/8/layout/vList5"/>
    <dgm:cxn modelId="{C512D148-806D-4A99-A8D0-52CE8B10A3BF}" type="presParOf" srcId="{BD6E6688-7B7E-4F60-AEBE-39AEEA9B6AC5}" destId="{1672C0D1-ED3B-432A-ACDF-B048EE84E0FF}" srcOrd="0" destOrd="0" presId="urn:microsoft.com/office/officeart/2005/8/layout/vList5"/>
    <dgm:cxn modelId="{26584DEC-884A-4A3C-AD63-824CFC65920E}" type="presParOf" srcId="{BD6E6688-7B7E-4F60-AEBE-39AEEA9B6AC5}" destId="{B56D7B75-7182-4DC0-8111-13594117DBE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5A5781-C444-4826-9B14-8C1507713611}"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575C0EA1-CD70-41FB-A765-E6DE8E052EEC}">
      <dgm:prSet/>
      <dgm:spPr/>
      <dgm:t>
        <a:bodyPr/>
        <a:lstStyle/>
        <a:p>
          <a:pPr>
            <a:lnSpc>
              <a:spcPct val="100000"/>
            </a:lnSpc>
            <a:defRPr b="1"/>
          </a:pPr>
          <a:r>
            <a:rPr lang="da-DK"/>
            <a:t>Toftegården</a:t>
          </a:r>
          <a:endParaRPr lang="en-US"/>
        </a:p>
      </dgm:t>
    </dgm:pt>
    <dgm:pt modelId="{CAE9FFDC-D931-4F68-B4C2-CED89B9968C7}" type="parTrans" cxnId="{910D48DD-3E58-401F-9EC2-C9188CF1F506}">
      <dgm:prSet/>
      <dgm:spPr/>
      <dgm:t>
        <a:bodyPr/>
        <a:lstStyle/>
        <a:p>
          <a:endParaRPr lang="en-US"/>
        </a:p>
      </dgm:t>
    </dgm:pt>
    <dgm:pt modelId="{EFBBECE5-635C-4150-86BE-D1C1AF8EC00B}" type="sibTrans" cxnId="{910D48DD-3E58-401F-9EC2-C9188CF1F506}">
      <dgm:prSet/>
      <dgm:spPr/>
      <dgm:t>
        <a:bodyPr/>
        <a:lstStyle/>
        <a:p>
          <a:endParaRPr lang="en-US"/>
        </a:p>
      </dgm:t>
    </dgm:pt>
    <dgm:pt modelId="{DDD1FEC6-CF1A-486E-851B-4077C6CBBF9E}">
      <dgm:prSet/>
      <dgm:spPr/>
      <dgm:t>
        <a:bodyPr/>
        <a:lstStyle/>
        <a:p>
          <a:pPr>
            <a:lnSpc>
              <a:spcPct val="100000"/>
            </a:lnSpc>
          </a:pPr>
          <a:r>
            <a:rPr lang="da-DK"/>
            <a:t>Fra jord til bord, natur, fællesskaber, økologi, ansvar</a:t>
          </a:r>
          <a:endParaRPr lang="en-US"/>
        </a:p>
      </dgm:t>
    </dgm:pt>
    <dgm:pt modelId="{5A5D1408-D4B0-41E3-AAC7-A87137E4769B}" type="parTrans" cxnId="{DD9A8FC9-FAE0-4397-B905-E3F5987A729C}">
      <dgm:prSet/>
      <dgm:spPr/>
      <dgm:t>
        <a:bodyPr/>
        <a:lstStyle/>
        <a:p>
          <a:endParaRPr lang="en-US"/>
        </a:p>
      </dgm:t>
    </dgm:pt>
    <dgm:pt modelId="{4A80D11C-3AAA-4B26-A0AE-AF6023465453}" type="sibTrans" cxnId="{DD9A8FC9-FAE0-4397-B905-E3F5987A729C}">
      <dgm:prSet/>
      <dgm:spPr/>
      <dgm:t>
        <a:bodyPr/>
        <a:lstStyle/>
        <a:p>
          <a:endParaRPr lang="en-US"/>
        </a:p>
      </dgm:t>
    </dgm:pt>
    <dgm:pt modelId="{CDA2BAF9-A5F1-42EC-933A-45ED236636E4}">
      <dgm:prSet/>
      <dgm:spPr/>
      <dgm:t>
        <a:bodyPr/>
        <a:lstStyle/>
        <a:p>
          <a:pPr>
            <a:lnSpc>
              <a:spcPct val="100000"/>
            </a:lnSpc>
            <a:defRPr b="1"/>
          </a:pPr>
          <a:r>
            <a:rPr lang="da-DK"/>
            <a:t>Musikteateret </a:t>
          </a:r>
          <a:endParaRPr lang="en-US"/>
        </a:p>
      </dgm:t>
    </dgm:pt>
    <dgm:pt modelId="{777DEF72-BDC1-4867-89A8-04E84C74DA13}" type="parTrans" cxnId="{2BA8A3F9-BF5F-4790-A7E1-2EA3CB1C656C}">
      <dgm:prSet/>
      <dgm:spPr/>
      <dgm:t>
        <a:bodyPr/>
        <a:lstStyle/>
        <a:p>
          <a:endParaRPr lang="en-US"/>
        </a:p>
      </dgm:t>
    </dgm:pt>
    <dgm:pt modelId="{46006A11-BE09-49C0-85DD-421FC0A5050A}" type="sibTrans" cxnId="{2BA8A3F9-BF5F-4790-A7E1-2EA3CB1C656C}">
      <dgm:prSet/>
      <dgm:spPr/>
      <dgm:t>
        <a:bodyPr/>
        <a:lstStyle/>
        <a:p>
          <a:endParaRPr lang="en-US"/>
        </a:p>
      </dgm:t>
    </dgm:pt>
    <dgm:pt modelId="{6143D055-0D4E-43CA-8C95-8C46CAE06F32}">
      <dgm:prSet/>
      <dgm:spPr/>
      <dgm:t>
        <a:bodyPr/>
        <a:lstStyle/>
        <a:p>
          <a:pPr>
            <a:lnSpc>
              <a:spcPct val="100000"/>
            </a:lnSpc>
          </a:pPr>
          <a:r>
            <a:rPr lang="da-DK" dirty="0"/>
            <a:t>Oplevelser, samskabelse, fællesskaber, udfordringer</a:t>
          </a:r>
          <a:r>
            <a:rPr lang="da-DK"/>
            <a:t>, dannelse  </a:t>
          </a:r>
          <a:endParaRPr lang="en-US" dirty="0"/>
        </a:p>
      </dgm:t>
    </dgm:pt>
    <dgm:pt modelId="{FFE400C7-85B5-4A42-9759-1644D64F7766}" type="parTrans" cxnId="{E7F84C96-6D4D-4783-8273-D5BA15DA96DC}">
      <dgm:prSet/>
      <dgm:spPr/>
      <dgm:t>
        <a:bodyPr/>
        <a:lstStyle/>
        <a:p>
          <a:endParaRPr lang="en-US"/>
        </a:p>
      </dgm:t>
    </dgm:pt>
    <dgm:pt modelId="{7B220FC6-47D2-4A9D-BC0C-72BAB5EBE51D}" type="sibTrans" cxnId="{E7F84C96-6D4D-4783-8273-D5BA15DA96DC}">
      <dgm:prSet/>
      <dgm:spPr/>
      <dgm:t>
        <a:bodyPr/>
        <a:lstStyle/>
        <a:p>
          <a:endParaRPr lang="en-US"/>
        </a:p>
      </dgm:t>
    </dgm:pt>
    <dgm:pt modelId="{83C065B8-9292-4383-A4A6-34F67BE1DC22}" type="pres">
      <dgm:prSet presAssocID="{2D5A5781-C444-4826-9B14-8C1507713611}" presName="root" presStyleCnt="0">
        <dgm:presLayoutVars>
          <dgm:dir/>
          <dgm:resizeHandles val="exact"/>
        </dgm:presLayoutVars>
      </dgm:prSet>
      <dgm:spPr/>
    </dgm:pt>
    <dgm:pt modelId="{BDA6F388-8768-4BDF-948F-8A20E4F581BC}" type="pres">
      <dgm:prSet presAssocID="{575C0EA1-CD70-41FB-A765-E6DE8E052EEC}" presName="compNode" presStyleCnt="0"/>
      <dgm:spPr/>
    </dgm:pt>
    <dgm:pt modelId="{4F6802E3-06D6-4EFE-902C-7FD6EEC3525F}" type="pres">
      <dgm:prSet presAssocID="{575C0EA1-CD70-41FB-A765-E6DE8E052EE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lante"/>
        </a:ext>
      </dgm:extLst>
    </dgm:pt>
    <dgm:pt modelId="{62A1E656-65F5-4BAE-871A-955D191CC64E}" type="pres">
      <dgm:prSet presAssocID="{575C0EA1-CD70-41FB-A765-E6DE8E052EEC}" presName="iconSpace" presStyleCnt="0"/>
      <dgm:spPr/>
    </dgm:pt>
    <dgm:pt modelId="{508DA737-94AE-46D5-9492-459DDF6665FC}" type="pres">
      <dgm:prSet presAssocID="{575C0EA1-CD70-41FB-A765-E6DE8E052EEC}" presName="parTx" presStyleLbl="revTx" presStyleIdx="0" presStyleCnt="4">
        <dgm:presLayoutVars>
          <dgm:chMax val="0"/>
          <dgm:chPref val="0"/>
        </dgm:presLayoutVars>
      </dgm:prSet>
      <dgm:spPr/>
    </dgm:pt>
    <dgm:pt modelId="{1DCE9C3A-DF2A-45CD-9823-E6764E7257CC}" type="pres">
      <dgm:prSet presAssocID="{575C0EA1-CD70-41FB-A765-E6DE8E052EEC}" presName="txSpace" presStyleCnt="0"/>
      <dgm:spPr/>
    </dgm:pt>
    <dgm:pt modelId="{8F2E4DAF-F561-44CD-A52A-8E63B1B9DE2A}" type="pres">
      <dgm:prSet presAssocID="{575C0EA1-CD70-41FB-A765-E6DE8E052EEC}" presName="desTx" presStyleLbl="revTx" presStyleIdx="1" presStyleCnt="4">
        <dgm:presLayoutVars/>
      </dgm:prSet>
      <dgm:spPr/>
    </dgm:pt>
    <dgm:pt modelId="{9C37AF00-D48D-4558-9577-E0280E110419}" type="pres">
      <dgm:prSet presAssocID="{EFBBECE5-635C-4150-86BE-D1C1AF8EC00B}" presName="sibTrans" presStyleCnt="0"/>
      <dgm:spPr/>
    </dgm:pt>
    <dgm:pt modelId="{A7950E7D-4CB1-43C7-AA62-932B014D7E6F}" type="pres">
      <dgm:prSet presAssocID="{CDA2BAF9-A5F1-42EC-933A-45ED236636E4}" presName="compNode" presStyleCnt="0"/>
      <dgm:spPr/>
    </dgm:pt>
    <dgm:pt modelId="{D1513854-D4A8-4BE1-8777-96F7D40F0DA9}" type="pres">
      <dgm:prSet presAssocID="{CDA2BAF9-A5F1-42EC-933A-45ED236636E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untain scene"/>
        </a:ext>
      </dgm:extLst>
    </dgm:pt>
    <dgm:pt modelId="{A7095DCA-D433-4B67-9298-29E7DD17CD08}" type="pres">
      <dgm:prSet presAssocID="{CDA2BAF9-A5F1-42EC-933A-45ED236636E4}" presName="iconSpace" presStyleCnt="0"/>
      <dgm:spPr/>
    </dgm:pt>
    <dgm:pt modelId="{C8747B82-B050-4446-869F-E8C2A95502D7}" type="pres">
      <dgm:prSet presAssocID="{CDA2BAF9-A5F1-42EC-933A-45ED236636E4}" presName="parTx" presStyleLbl="revTx" presStyleIdx="2" presStyleCnt="4">
        <dgm:presLayoutVars>
          <dgm:chMax val="0"/>
          <dgm:chPref val="0"/>
        </dgm:presLayoutVars>
      </dgm:prSet>
      <dgm:spPr/>
    </dgm:pt>
    <dgm:pt modelId="{725EC9FE-3517-4FE0-848C-D7D786B95978}" type="pres">
      <dgm:prSet presAssocID="{CDA2BAF9-A5F1-42EC-933A-45ED236636E4}" presName="txSpace" presStyleCnt="0"/>
      <dgm:spPr/>
    </dgm:pt>
    <dgm:pt modelId="{F82D5173-255B-40FD-801E-F0C4555162CD}" type="pres">
      <dgm:prSet presAssocID="{CDA2BAF9-A5F1-42EC-933A-45ED236636E4}" presName="desTx" presStyleLbl="revTx" presStyleIdx="3" presStyleCnt="4">
        <dgm:presLayoutVars/>
      </dgm:prSet>
      <dgm:spPr/>
    </dgm:pt>
  </dgm:ptLst>
  <dgm:cxnLst>
    <dgm:cxn modelId="{AD020706-454A-49AC-9539-4B9E6BFA8D32}" type="presOf" srcId="{2D5A5781-C444-4826-9B14-8C1507713611}" destId="{83C065B8-9292-4383-A4A6-34F67BE1DC22}" srcOrd="0" destOrd="0" presId="urn:microsoft.com/office/officeart/2018/2/layout/IconLabelDescriptionList"/>
    <dgm:cxn modelId="{8AA18606-1919-4E1C-9B44-B2E8F8019B49}" type="presOf" srcId="{6143D055-0D4E-43CA-8C95-8C46CAE06F32}" destId="{F82D5173-255B-40FD-801E-F0C4555162CD}" srcOrd="0" destOrd="0" presId="urn:microsoft.com/office/officeart/2018/2/layout/IconLabelDescriptionList"/>
    <dgm:cxn modelId="{31BBBA24-A729-4610-8ADB-A59DDE185A60}" type="presOf" srcId="{CDA2BAF9-A5F1-42EC-933A-45ED236636E4}" destId="{C8747B82-B050-4446-869F-E8C2A95502D7}" srcOrd="0" destOrd="0" presId="urn:microsoft.com/office/officeart/2018/2/layout/IconLabelDescriptionList"/>
    <dgm:cxn modelId="{4032102C-FA3E-49AA-9EFC-675988A4645E}" type="presOf" srcId="{575C0EA1-CD70-41FB-A765-E6DE8E052EEC}" destId="{508DA737-94AE-46D5-9492-459DDF6665FC}" srcOrd="0" destOrd="0" presId="urn:microsoft.com/office/officeart/2018/2/layout/IconLabelDescriptionList"/>
    <dgm:cxn modelId="{E7F84C96-6D4D-4783-8273-D5BA15DA96DC}" srcId="{CDA2BAF9-A5F1-42EC-933A-45ED236636E4}" destId="{6143D055-0D4E-43CA-8C95-8C46CAE06F32}" srcOrd="0" destOrd="0" parTransId="{FFE400C7-85B5-4A42-9759-1644D64F7766}" sibTransId="{7B220FC6-47D2-4A9D-BC0C-72BAB5EBE51D}"/>
    <dgm:cxn modelId="{DD9A8FC9-FAE0-4397-B905-E3F5987A729C}" srcId="{575C0EA1-CD70-41FB-A765-E6DE8E052EEC}" destId="{DDD1FEC6-CF1A-486E-851B-4077C6CBBF9E}" srcOrd="0" destOrd="0" parTransId="{5A5D1408-D4B0-41E3-AAC7-A87137E4769B}" sibTransId="{4A80D11C-3AAA-4B26-A0AE-AF6023465453}"/>
    <dgm:cxn modelId="{910D48DD-3E58-401F-9EC2-C9188CF1F506}" srcId="{2D5A5781-C444-4826-9B14-8C1507713611}" destId="{575C0EA1-CD70-41FB-A765-E6DE8E052EEC}" srcOrd="0" destOrd="0" parTransId="{CAE9FFDC-D931-4F68-B4C2-CED89B9968C7}" sibTransId="{EFBBECE5-635C-4150-86BE-D1C1AF8EC00B}"/>
    <dgm:cxn modelId="{10972CE3-1556-4325-9E60-DC678BF0181F}" type="presOf" srcId="{DDD1FEC6-CF1A-486E-851B-4077C6CBBF9E}" destId="{8F2E4DAF-F561-44CD-A52A-8E63B1B9DE2A}" srcOrd="0" destOrd="0" presId="urn:microsoft.com/office/officeart/2018/2/layout/IconLabelDescriptionList"/>
    <dgm:cxn modelId="{2BA8A3F9-BF5F-4790-A7E1-2EA3CB1C656C}" srcId="{2D5A5781-C444-4826-9B14-8C1507713611}" destId="{CDA2BAF9-A5F1-42EC-933A-45ED236636E4}" srcOrd="1" destOrd="0" parTransId="{777DEF72-BDC1-4867-89A8-04E84C74DA13}" sibTransId="{46006A11-BE09-49C0-85DD-421FC0A5050A}"/>
    <dgm:cxn modelId="{8C222663-84AE-41EE-91A8-C4461440E896}" type="presParOf" srcId="{83C065B8-9292-4383-A4A6-34F67BE1DC22}" destId="{BDA6F388-8768-4BDF-948F-8A20E4F581BC}" srcOrd="0" destOrd="0" presId="urn:microsoft.com/office/officeart/2018/2/layout/IconLabelDescriptionList"/>
    <dgm:cxn modelId="{A211CE1A-F416-497A-9D1D-252C7A1A728C}" type="presParOf" srcId="{BDA6F388-8768-4BDF-948F-8A20E4F581BC}" destId="{4F6802E3-06D6-4EFE-902C-7FD6EEC3525F}" srcOrd="0" destOrd="0" presId="urn:microsoft.com/office/officeart/2018/2/layout/IconLabelDescriptionList"/>
    <dgm:cxn modelId="{A358C8B7-9E45-4C19-8870-A384BC84CF8A}" type="presParOf" srcId="{BDA6F388-8768-4BDF-948F-8A20E4F581BC}" destId="{62A1E656-65F5-4BAE-871A-955D191CC64E}" srcOrd="1" destOrd="0" presId="urn:microsoft.com/office/officeart/2018/2/layout/IconLabelDescriptionList"/>
    <dgm:cxn modelId="{2B2BE229-A93B-4F0D-B83A-82C3E5FBFD10}" type="presParOf" srcId="{BDA6F388-8768-4BDF-948F-8A20E4F581BC}" destId="{508DA737-94AE-46D5-9492-459DDF6665FC}" srcOrd="2" destOrd="0" presId="urn:microsoft.com/office/officeart/2018/2/layout/IconLabelDescriptionList"/>
    <dgm:cxn modelId="{E49833D7-8032-473F-A39C-F8880BF67C59}" type="presParOf" srcId="{BDA6F388-8768-4BDF-948F-8A20E4F581BC}" destId="{1DCE9C3A-DF2A-45CD-9823-E6764E7257CC}" srcOrd="3" destOrd="0" presId="urn:microsoft.com/office/officeart/2018/2/layout/IconLabelDescriptionList"/>
    <dgm:cxn modelId="{61B558E4-4A6D-4D26-AE81-07A8C4BCC9A9}" type="presParOf" srcId="{BDA6F388-8768-4BDF-948F-8A20E4F581BC}" destId="{8F2E4DAF-F561-44CD-A52A-8E63B1B9DE2A}" srcOrd="4" destOrd="0" presId="urn:microsoft.com/office/officeart/2018/2/layout/IconLabelDescriptionList"/>
    <dgm:cxn modelId="{6F56AD06-013F-4C26-84EB-DF1E262A7CA5}" type="presParOf" srcId="{83C065B8-9292-4383-A4A6-34F67BE1DC22}" destId="{9C37AF00-D48D-4558-9577-E0280E110419}" srcOrd="1" destOrd="0" presId="urn:microsoft.com/office/officeart/2018/2/layout/IconLabelDescriptionList"/>
    <dgm:cxn modelId="{3D761339-72B4-4927-9591-D79F13B7386A}" type="presParOf" srcId="{83C065B8-9292-4383-A4A6-34F67BE1DC22}" destId="{A7950E7D-4CB1-43C7-AA62-932B014D7E6F}" srcOrd="2" destOrd="0" presId="urn:microsoft.com/office/officeart/2018/2/layout/IconLabelDescriptionList"/>
    <dgm:cxn modelId="{4B24E0FA-DF2B-45DD-835A-557551F04C9F}" type="presParOf" srcId="{A7950E7D-4CB1-43C7-AA62-932B014D7E6F}" destId="{D1513854-D4A8-4BE1-8777-96F7D40F0DA9}" srcOrd="0" destOrd="0" presId="urn:microsoft.com/office/officeart/2018/2/layout/IconLabelDescriptionList"/>
    <dgm:cxn modelId="{EC0CB5D8-E0BC-484D-9C16-9366F54D3D79}" type="presParOf" srcId="{A7950E7D-4CB1-43C7-AA62-932B014D7E6F}" destId="{A7095DCA-D433-4B67-9298-29E7DD17CD08}" srcOrd="1" destOrd="0" presId="urn:microsoft.com/office/officeart/2018/2/layout/IconLabelDescriptionList"/>
    <dgm:cxn modelId="{8D4313B0-C521-4314-B122-2AFD61D43239}" type="presParOf" srcId="{A7950E7D-4CB1-43C7-AA62-932B014D7E6F}" destId="{C8747B82-B050-4446-869F-E8C2A95502D7}" srcOrd="2" destOrd="0" presId="urn:microsoft.com/office/officeart/2018/2/layout/IconLabelDescriptionList"/>
    <dgm:cxn modelId="{FCB99E7E-1E31-482B-83AB-DC58D91AE659}" type="presParOf" srcId="{A7950E7D-4CB1-43C7-AA62-932B014D7E6F}" destId="{725EC9FE-3517-4FE0-848C-D7D786B95978}" srcOrd="3" destOrd="0" presId="urn:microsoft.com/office/officeart/2018/2/layout/IconLabelDescriptionList"/>
    <dgm:cxn modelId="{E891AB64-DD58-4850-9033-029D8356D4A5}" type="presParOf" srcId="{A7950E7D-4CB1-43C7-AA62-932B014D7E6F}" destId="{F82D5173-255B-40FD-801E-F0C4555162CD}"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9F7CF11-9A16-4EB1-B245-3E38C4454E2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13D6C93-60A8-4282-BB5D-10EB2009F573}">
      <dgm:prSet/>
      <dgm:spPr/>
      <dgm:t>
        <a:bodyPr/>
        <a:lstStyle/>
        <a:p>
          <a:r>
            <a:rPr lang="da-DK"/>
            <a:t>Alle vil gerne samarbejde</a:t>
          </a:r>
          <a:endParaRPr lang="en-US"/>
        </a:p>
      </dgm:t>
    </dgm:pt>
    <dgm:pt modelId="{D4E6965E-E3B7-43C7-9421-D395C9737817}" type="parTrans" cxnId="{C69CBF99-E1B4-48AC-828B-DA2B392C6F58}">
      <dgm:prSet/>
      <dgm:spPr/>
      <dgm:t>
        <a:bodyPr/>
        <a:lstStyle/>
        <a:p>
          <a:endParaRPr lang="en-US"/>
        </a:p>
      </dgm:t>
    </dgm:pt>
    <dgm:pt modelId="{F93C01B5-5FAB-4552-9C0B-6B422E5CF92C}" type="sibTrans" cxnId="{C69CBF99-E1B4-48AC-828B-DA2B392C6F58}">
      <dgm:prSet/>
      <dgm:spPr/>
      <dgm:t>
        <a:bodyPr/>
        <a:lstStyle/>
        <a:p>
          <a:endParaRPr lang="en-US"/>
        </a:p>
      </dgm:t>
    </dgm:pt>
    <dgm:pt modelId="{E2871A02-2B3F-410B-B91C-F625F94C2618}">
      <dgm:prSet/>
      <dgm:spPr/>
      <dgm:t>
        <a:bodyPr/>
        <a:lstStyle/>
        <a:p>
          <a:r>
            <a:rPr lang="da-DK"/>
            <a:t>Alle vil gerne bidrage til velfærdsopgaverne</a:t>
          </a:r>
          <a:endParaRPr lang="en-US"/>
        </a:p>
      </dgm:t>
    </dgm:pt>
    <dgm:pt modelId="{A82FC68C-9D0A-4A8C-AC93-A18D77389E50}" type="parTrans" cxnId="{5CCA75D2-D52E-47DE-BACE-7EA67ED3D9E5}">
      <dgm:prSet/>
      <dgm:spPr/>
      <dgm:t>
        <a:bodyPr/>
        <a:lstStyle/>
        <a:p>
          <a:endParaRPr lang="en-US"/>
        </a:p>
      </dgm:t>
    </dgm:pt>
    <dgm:pt modelId="{49C68B1A-FFEC-4EA2-8E42-95147A777850}" type="sibTrans" cxnId="{5CCA75D2-D52E-47DE-BACE-7EA67ED3D9E5}">
      <dgm:prSet/>
      <dgm:spPr/>
      <dgm:t>
        <a:bodyPr/>
        <a:lstStyle/>
        <a:p>
          <a:endParaRPr lang="en-US"/>
        </a:p>
      </dgm:t>
    </dgm:pt>
    <dgm:pt modelId="{B94B3697-3743-4BF5-86A9-B256202FC694}">
      <dgm:prSet/>
      <dgm:spPr/>
      <dgm:t>
        <a:bodyPr/>
        <a:lstStyle/>
        <a:p>
          <a:r>
            <a:rPr lang="da-DK"/>
            <a:t>Daglig drift vs. Projekter</a:t>
          </a:r>
          <a:endParaRPr lang="en-US"/>
        </a:p>
      </dgm:t>
    </dgm:pt>
    <dgm:pt modelId="{C1C5CCD0-8D74-4F61-B819-68797059C8A6}" type="parTrans" cxnId="{65CEA4E7-0129-4C68-9F0F-C24F601DD86C}">
      <dgm:prSet/>
      <dgm:spPr/>
      <dgm:t>
        <a:bodyPr/>
        <a:lstStyle/>
        <a:p>
          <a:endParaRPr lang="en-US"/>
        </a:p>
      </dgm:t>
    </dgm:pt>
    <dgm:pt modelId="{D4A7AA03-1B2C-404D-9C4A-021D4A2D2D11}" type="sibTrans" cxnId="{65CEA4E7-0129-4C68-9F0F-C24F601DD86C}">
      <dgm:prSet/>
      <dgm:spPr/>
      <dgm:t>
        <a:bodyPr/>
        <a:lstStyle/>
        <a:p>
          <a:endParaRPr lang="en-US"/>
        </a:p>
      </dgm:t>
    </dgm:pt>
    <dgm:pt modelId="{44E231D9-4EE4-4702-B527-26A286684CB2}">
      <dgm:prSet/>
      <dgm:spPr/>
      <dgm:t>
        <a:bodyPr/>
        <a:lstStyle/>
        <a:p>
          <a:r>
            <a:rPr lang="da-DK"/>
            <a:t>Nytænke økonomien</a:t>
          </a:r>
          <a:endParaRPr lang="en-US"/>
        </a:p>
      </dgm:t>
    </dgm:pt>
    <dgm:pt modelId="{BBF35E29-9E97-4E5B-9671-C8B2663DCDC3}" type="parTrans" cxnId="{6388263F-6243-4972-B153-C42DA68E3E88}">
      <dgm:prSet/>
      <dgm:spPr/>
      <dgm:t>
        <a:bodyPr/>
        <a:lstStyle/>
        <a:p>
          <a:endParaRPr lang="en-US"/>
        </a:p>
      </dgm:t>
    </dgm:pt>
    <dgm:pt modelId="{6BAA6416-4198-4C07-B8F6-5042DEC48317}" type="sibTrans" cxnId="{6388263F-6243-4972-B153-C42DA68E3E88}">
      <dgm:prSet/>
      <dgm:spPr/>
      <dgm:t>
        <a:bodyPr/>
        <a:lstStyle/>
        <a:p>
          <a:endParaRPr lang="en-US"/>
        </a:p>
      </dgm:t>
    </dgm:pt>
    <dgm:pt modelId="{5ACF5537-8F98-4FB1-B44E-87DFC5F516F2}">
      <dgm:prSet/>
      <dgm:spPr/>
      <dgm:t>
        <a:bodyPr/>
        <a:lstStyle/>
        <a:p>
          <a:r>
            <a:rPr lang="da-DK"/>
            <a:t>Men kom bare an!</a:t>
          </a:r>
          <a:endParaRPr lang="en-US"/>
        </a:p>
      </dgm:t>
    </dgm:pt>
    <dgm:pt modelId="{D787F363-1C25-43F9-B0C3-05F8165D8183}" type="parTrans" cxnId="{A19AC536-21C1-4D81-A7AF-6F97AFAFEF8D}">
      <dgm:prSet/>
      <dgm:spPr/>
      <dgm:t>
        <a:bodyPr/>
        <a:lstStyle/>
        <a:p>
          <a:endParaRPr lang="en-US"/>
        </a:p>
      </dgm:t>
    </dgm:pt>
    <dgm:pt modelId="{A4CF18B7-FEAB-4E5D-94FA-923372F6DEDC}" type="sibTrans" cxnId="{A19AC536-21C1-4D81-A7AF-6F97AFAFEF8D}">
      <dgm:prSet/>
      <dgm:spPr/>
      <dgm:t>
        <a:bodyPr/>
        <a:lstStyle/>
        <a:p>
          <a:endParaRPr lang="en-US"/>
        </a:p>
      </dgm:t>
    </dgm:pt>
    <dgm:pt modelId="{536A36AC-DE17-4717-83E5-44B99484AE05}" type="pres">
      <dgm:prSet presAssocID="{E9F7CF11-9A16-4EB1-B245-3E38C4454E2B}" presName="linear" presStyleCnt="0">
        <dgm:presLayoutVars>
          <dgm:animLvl val="lvl"/>
          <dgm:resizeHandles val="exact"/>
        </dgm:presLayoutVars>
      </dgm:prSet>
      <dgm:spPr/>
    </dgm:pt>
    <dgm:pt modelId="{943899C9-3202-4359-8C29-979AD33792EB}" type="pres">
      <dgm:prSet presAssocID="{613D6C93-60A8-4282-BB5D-10EB2009F573}" presName="parentText" presStyleLbl="node1" presStyleIdx="0" presStyleCnt="5">
        <dgm:presLayoutVars>
          <dgm:chMax val="0"/>
          <dgm:bulletEnabled val="1"/>
        </dgm:presLayoutVars>
      </dgm:prSet>
      <dgm:spPr/>
    </dgm:pt>
    <dgm:pt modelId="{14489C59-6AE5-4044-BD0F-A13A25E9BF21}" type="pres">
      <dgm:prSet presAssocID="{F93C01B5-5FAB-4552-9C0B-6B422E5CF92C}" presName="spacer" presStyleCnt="0"/>
      <dgm:spPr/>
    </dgm:pt>
    <dgm:pt modelId="{97F414BA-F81F-4AEC-804D-BA66371A1EEF}" type="pres">
      <dgm:prSet presAssocID="{E2871A02-2B3F-410B-B91C-F625F94C2618}" presName="parentText" presStyleLbl="node1" presStyleIdx="1" presStyleCnt="5">
        <dgm:presLayoutVars>
          <dgm:chMax val="0"/>
          <dgm:bulletEnabled val="1"/>
        </dgm:presLayoutVars>
      </dgm:prSet>
      <dgm:spPr/>
    </dgm:pt>
    <dgm:pt modelId="{C73011BF-9D22-40D0-8AC6-D37BF1558CEC}" type="pres">
      <dgm:prSet presAssocID="{49C68B1A-FFEC-4EA2-8E42-95147A777850}" presName="spacer" presStyleCnt="0"/>
      <dgm:spPr/>
    </dgm:pt>
    <dgm:pt modelId="{75015ED1-DC8C-4B0D-847E-A123D68BC410}" type="pres">
      <dgm:prSet presAssocID="{B94B3697-3743-4BF5-86A9-B256202FC694}" presName="parentText" presStyleLbl="node1" presStyleIdx="2" presStyleCnt="5">
        <dgm:presLayoutVars>
          <dgm:chMax val="0"/>
          <dgm:bulletEnabled val="1"/>
        </dgm:presLayoutVars>
      </dgm:prSet>
      <dgm:spPr/>
    </dgm:pt>
    <dgm:pt modelId="{82A534B7-77FF-413D-A9CD-DD834B9118A4}" type="pres">
      <dgm:prSet presAssocID="{D4A7AA03-1B2C-404D-9C4A-021D4A2D2D11}" presName="spacer" presStyleCnt="0"/>
      <dgm:spPr/>
    </dgm:pt>
    <dgm:pt modelId="{FC353409-8EDA-41EE-9D6E-B5C8A5174831}" type="pres">
      <dgm:prSet presAssocID="{44E231D9-4EE4-4702-B527-26A286684CB2}" presName="parentText" presStyleLbl="node1" presStyleIdx="3" presStyleCnt="5">
        <dgm:presLayoutVars>
          <dgm:chMax val="0"/>
          <dgm:bulletEnabled val="1"/>
        </dgm:presLayoutVars>
      </dgm:prSet>
      <dgm:spPr/>
    </dgm:pt>
    <dgm:pt modelId="{ABE0BEBF-8427-4587-8383-829354D9E8F6}" type="pres">
      <dgm:prSet presAssocID="{6BAA6416-4198-4C07-B8F6-5042DEC48317}" presName="spacer" presStyleCnt="0"/>
      <dgm:spPr/>
    </dgm:pt>
    <dgm:pt modelId="{C1C67DA7-7FCF-4E17-BAC3-B58C92D23686}" type="pres">
      <dgm:prSet presAssocID="{5ACF5537-8F98-4FB1-B44E-87DFC5F516F2}" presName="parentText" presStyleLbl="node1" presStyleIdx="4" presStyleCnt="5">
        <dgm:presLayoutVars>
          <dgm:chMax val="0"/>
          <dgm:bulletEnabled val="1"/>
        </dgm:presLayoutVars>
      </dgm:prSet>
      <dgm:spPr/>
    </dgm:pt>
  </dgm:ptLst>
  <dgm:cxnLst>
    <dgm:cxn modelId="{02FE4017-A022-44CA-8DBB-493CF9922E8E}" type="presOf" srcId="{44E231D9-4EE4-4702-B527-26A286684CB2}" destId="{FC353409-8EDA-41EE-9D6E-B5C8A5174831}" srcOrd="0" destOrd="0" presId="urn:microsoft.com/office/officeart/2005/8/layout/vList2"/>
    <dgm:cxn modelId="{0CB38A2B-322A-4C88-8AE3-7C2A41A2212A}" type="presOf" srcId="{5ACF5537-8F98-4FB1-B44E-87DFC5F516F2}" destId="{C1C67DA7-7FCF-4E17-BAC3-B58C92D23686}" srcOrd="0" destOrd="0" presId="urn:microsoft.com/office/officeart/2005/8/layout/vList2"/>
    <dgm:cxn modelId="{A19AC536-21C1-4D81-A7AF-6F97AFAFEF8D}" srcId="{E9F7CF11-9A16-4EB1-B245-3E38C4454E2B}" destId="{5ACF5537-8F98-4FB1-B44E-87DFC5F516F2}" srcOrd="4" destOrd="0" parTransId="{D787F363-1C25-43F9-B0C3-05F8165D8183}" sibTransId="{A4CF18B7-FEAB-4E5D-94FA-923372F6DEDC}"/>
    <dgm:cxn modelId="{6388263F-6243-4972-B153-C42DA68E3E88}" srcId="{E9F7CF11-9A16-4EB1-B245-3E38C4454E2B}" destId="{44E231D9-4EE4-4702-B527-26A286684CB2}" srcOrd="3" destOrd="0" parTransId="{BBF35E29-9E97-4E5B-9671-C8B2663DCDC3}" sibTransId="{6BAA6416-4198-4C07-B8F6-5042DEC48317}"/>
    <dgm:cxn modelId="{E1E7AB7C-23BC-4FA1-AA69-C5A4C18200BF}" type="presOf" srcId="{B94B3697-3743-4BF5-86A9-B256202FC694}" destId="{75015ED1-DC8C-4B0D-847E-A123D68BC410}" srcOrd="0" destOrd="0" presId="urn:microsoft.com/office/officeart/2005/8/layout/vList2"/>
    <dgm:cxn modelId="{C69CBF99-E1B4-48AC-828B-DA2B392C6F58}" srcId="{E9F7CF11-9A16-4EB1-B245-3E38C4454E2B}" destId="{613D6C93-60A8-4282-BB5D-10EB2009F573}" srcOrd="0" destOrd="0" parTransId="{D4E6965E-E3B7-43C7-9421-D395C9737817}" sibTransId="{F93C01B5-5FAB-4552-9C0B-6B422E5CF92C}"/>
    <dgm:cxn modelId="{61207EBD-D489-484A-ADE8-D9523E9272BC}" type="presOf" srcId="{E9F7CF11-9A16-4EB1-B245-3E38C4454E2B}" destId="{536A36AC-DE17-4717-83E5-44B99484AE05}" srcOrd="0" destOrd="0" presId="urn:microsoft.com/office/officeart/2005/8/layout/vList2"/>
    <dgm:cxn modelId="{5CCA75D2-D52E-47DE-BACE-7EA67ED3D9E5}" srcId="{E9F7CF11-9A16-4EB1-B245-3E38C4454E2B}" destId="{E2871A02-2B3F-410B-B91C-F625F94C2618}" srcOrd="1" destOrd="0" parTransId="{A82FC68C-9D0A-4A8C-AC93-A18D77389E50}" sibTransId="{49C68B1A-FFEC-4EA2-8E42-95147A777850}"/>
    <dgm:cxn modelId="{21FCBDD5-2BF2-456B-B885-080D93A5EF9B}" type="presOf" srcId="{613D6C93-60A8-4282-BB5D-10EB2009F573}" destId="{943899C9-3202-4359-8C29-979AD33792EB}" srcOrd="0" destOrd="0" presId="urn:microsoft.com/office/officeart/2005/8/layout/vList2"/>
    <dgm:cxn modelId="{65CEA4E7-0129-4C68-9F0F-C24F601DD86C}" srcId="{E9F7CF11-9A16-4EB1-B245-3E38C4454E2B}" destId="{B94B3697-3743-4BF5-86A9-B256202FC694}" srcOrd="2" destOrd="0" parTransId="{C1C5CCD0-8D74-4F61-B819-68797059C8A6}" sibTransId="{D4A7AA03-1B2C-404D-9C4A-021D4A2D2D11}"/>
    <dgm:cxn modelId="{AF382EFF-55F7-41F1-92D0-47490D229392}" type="presOf" srcId="{E2871A02-2B3F-410B-B91C-F625F94C2618}" destId="{97F414BA-F81F-4AEC-804D-BA66371A1EEF}" srcOrd="0" destOrd="0" presId="urn:microsoft.com/office/officeart/2005/8/layout/vList2"/>
    <dgm:cxn modelId="{C57A3648-AF92-460D-B29E-6B36EDE609E8}" type="presParOf" srcId="{536A36AC-DE17-4717-83E5-44B99484AE05}" destId="{943899C9-3202-4359-8C29-979AD33792EB}" srcOrd="0" destOrd="0" presId="urn:microsoft.com/office/officeart/2005/8/layout/vList2"/>
    <dgm:cxn modelId="{1DB99A80-747C-4963-8A27-3934D551B2B5}" type="presParOf" srcId="{536A36AC-DE17-4717-83E5-44B99484AE05}" destId="{14489C59-6AE5-4044-BD0F-A13A25E9BF21}" srcOrd="1" destOrd="0" presId="urn:microsoft.com/office/officeart/2005/8/layout/vList2"/>
    <dgm:cxn modelId="{14B615A9-9908-47DD-BA2D-C8B6FB6A22B2}" type="presParOf" srcId="{536A36AC-DE17-4717-83E5-44B99484AE05}" destId="{97F414BA-F81F-4AEC-804D-BA66371A1EEF}" srcOrd="2" destOrd="0" presId="urn:microsoft.com/office/officeart/2005/8/layout/vList2"/>
    <dgm:cxn modelId="{AC06E3F1-7C35-4953-98CC-3AABB91E9723}" type="presParOf" srcId="{536A36AC-DE17-4717-83E5-44B99484AE05}" destId="{C73011BF-9D22-40D0-8AC6-D37BF1558CEC}" srcOrd="3" destOrd="0" presId="urn:microsoft.com/office/officeart/2005/8/layout/vList2"/>
    <dgm:cxn modelId="{C8906227-1D89-463E-8BD9-97B891EE0CDB}" type="presParOf" srcId="{536A36AC-DE17-4717-83E5-44B99484AE05}" destId="{75015ED1-DC8C-4B0D-847E-A123D68BC410}" srcOrd="4" destOrd="0" presId="urn:microsoft.com/office/officeart/2005/8/layout/vList2"/>
    <dgm:cxn modelId="{3B4BAE96-3463-442C-9F83-1DF889DE4534}" type="presParOf" srcId="{536A36AC-DE17-4717-83E5-44B99484AE05}" destId="{82A534B7-77FF-413D-A9CD-DD834B9118A4}" srcOrd="5" destOrd="0" presId="urn:microsoft.com/office/officeart/2005/8/layout/vList2"/>
    <dgm:cxn modelId="{341B624E-0207-4168-99E0-64A5532391EA}" type="presParOf" srcId="{536A36AC-DE17-4717-83E5-44B99484AE05}" destId="{FC353409-8EDA-41EE-9D6E-B5C8A5174831}" srcOrd="6" destOrd="0" presId="urn:microsoft.com/office/officeart/2005/8/layout/vList2"/>
    <dgm:cxn modelId="{A183FE3A-B4AA-4C9C-AD11-8835BCCF5415}" type="presParOf" srcId="{536A36AC-DE17-4717-83E5-44B99484AE05}" destId="{ABE0BEBF-8427-4587-8383-829354D9E8F6}" srcOrd="7" destOrd="0" presId="urn:microsoft.com/office/officeart/2005/8/layout/vList2"/>
    <dgm:cxn modelId="{11F861B3-6595-4062-B966-ACE032C11A51}" type="presParOf" srcId="{536A36AC-DE17-4717-83E5-44B99484AE05}" destId="{C1C67DA7-7FCF-4E17-BAC3-B58C92D23686}"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E6CC6-A654-462B-A5B9-79027324E171}">
      <dsp:nvSpPr>
        <dsp:cNvPr id="0" name=""/>
        <dsp:cNvSpPr/>
      </dsp:nvSpPr>
      <dsp:spPr>
        <a:xfrm>
          <a:off x="0" y="371357"/>
          <a:ext cx="4697730" cy="453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F48F75-6C14-4AA9-A581-4D70FA0176EB}">
      <dsp:nvSpPr>
        <dsp:cNvPr id="0" name=""/>
        <dsp:cNvSpPr/>
      </dsp:nvSpPr>
      <dsp:spPr>
        <a:xfrm>
          <a:off x="234886" y="105677"/>
          <a:ext cx="3288411" cy="5313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294" tIns="0" rIns="124294" bIns="0" numCol="1" spcCol="1270" anchor="ctr" anchorCtr="0">
          <a:noAutofit/>
        </a:bodyPr>
        <a:lstStyle/>
        <a:p>
          <a:pPr marL="0" lvl="0" indent="0" algn="l" defTabSz="800100">
            <a:lnSpc>
              <a:spcPct val="90000"/>
            </a:lnSpc>
            <a:spcBef>
              <a:spcPct val="0"/>
            </a:spcBef>
            <a:spcAft>
              <a:spcPct val="35000"/>
            </a:spcAft>
            <a:buNone/>
          </a:pPr>
          <a:r>
            <a:rPr lang="da-DK" sz="1800" kern="1200"/>
            <a:t>Lille stab</a:t>
          </a:r>
          <a:endParaRPr lang="en-US" sz="1800" kern="1200"/>
        </a:p>
      </dsp:txBody>
      <dsp:txXfrm>
        <a:off x="260825" y="131616"/>
        <a:ext cx="3236533" cy="479482"/>
      </dsp:txXfrm>
    </dsp:sp>
    <dsp:sp modelId="{D442B5D4-EDDB-4D0D-9F5C-9561166A84F8}">
      <dsp:nvSpPr>
        <dsp:cNvPr id="0" name=""/>
        <dsp:cNvSpPr/>
      </dsp:nvSpPr>
      <dsp:spPr>
        <a:xfrm>
          <a:off x="0" y="1187837"/>
          <a:ext cx="4697730" cy="28350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4596" tIns="374904" rIns="364596" bIns="128016" numCol="1" spcCol="1270" anchor="t" anchorCtr="0">
          <a:noAutofit/>
        </a:bodyPr>
        <a:lstStyle/>
        <a:p>
          <a:pPr marL="171450" lvl="1" indent="-171450" algn="l" defTabSz="800100">
            <a:lnSpc>
              <a:spcPct val="90000"/>
            </a:lnSpc>
            <a:spcBef>
              <a:spcPct val="0"/>
            </a:spcBef>
            <a:spcAft>
              <a:spcPct val="15000"/>
            </a:spcAft>
            <a:buChar char="•"/>
          </a:pPr>
          <a:r>
            <a:rPr lang="da-DK" sz="1800" kern="1200"/>
            <a:t>Bibliotek og Billedskole</a:t>
          </a:r>
          <a:endParaRPr lang="en-US" sz="1800" kern="1200"/>
        </a:p>
        <a:p>
          <a:pPr marL="171450" lvl="1" indent="-171450" algn="l" defTabSz="800100">
            <a:lnSpc>
              <a:spcPct val="90000"/>
            </a:lnSpc>
            <a:spcBef>
              <a:spcPct val="0"/>
            </a:spcBef>
            <a:spcAft>
              <a:spcPct val="15000"/>
            </a:spcAft>
            <a:buChar char="•"/>
          </a:pPr>
          <a:r>
            <a:rPr lang="da-DK" sz="1800" kern="1200"/>
            <a:t>Musikskole</a:t>
          </a:r>
          <a:endParaRPr lang="en-US" sz="1800" kern="1200"/>
        </a:p>
        <a:p>
          <a:pPr marL="171450" lvl="1" indent="-171450" algn="l" defTabSz="800100">
            <a:lnSpc>
              <a:spcPct val="90000"/>
            </a:lnSpc>
            <a:spcBef>
              <a:spcPct val="0"/>
            </a:spcBef>
            <a:spcAft>
              <a:spcPct val="15000"/>
            </a:spcAft>
            <a:buChar char="•"/>
          </a:pPr>
          <a:r>
            <a:rPr lang="da-DK" sz="1800" kern="1200"/>
            <a:t>Vikingelandsby</a:t>
          </a:r>
          <a:endParaRPr lang="en-US" sz="1800" kern="1200"/>
        </a:p>
        <a:p>
          <a:pPr marL="171450" lvl="1" indent="-171450" algn="l" defTabSz="800100">
            <a:lnSpc>
              <a:spcPct val="90000"/>
            </a:lnSpc>
            <a:spcBef>
              <a:spcPct val="0"/>
            </a:spcBef>
            <a:spcAft>
              <a:spcPct val="15000"/>
            </a:spcAft>
            <a:buChar char="•"/>
          </a:pPr>
          <a:r>
            <a:rPr lang="da-DK" sz="1800" kern="1200"/>
            <a:t>Ridecenter</a:t>
          </a:r>
          <a:endParaRPr lang="en-US" sz="1800" kern="1200"/>
        </a:p>
        <a:p>
          <a:pPr marL="171450" lvl="1" indent="-171450" algn="l" defTabSz="800100">
            <a:lnSpc>
              <a:spcPct val="90000"/>
            </a:lnSpc>
            <a:spcBef>
              <a:spcPct val="0"/>
            </a:spcBef>
            <a:spcAft>
              <a:spcPct val="15000"/>
            </a:spcAft>
            <a:buChar char="•"/>
          </a:pPr>
          <a:r>
            <a:rPr lang="da-DK" sz="1800" kern="1200" dirty="0"/>
            <a:t>Idrætsanlæggene </a:t>
          </a:r>
          <a:endParaRPr lang="en-US" sz="1800" kern="1200" dirty="0"/>
        </a:p>
        <a:p>
          <a:pPr marL="171450" lvl="1" indent="-171450" algn="l" defTabSz="800100">
            <a:lnSpc>
              <a:spcPct val="90000"/>
            </a:lnSpc>
            <a:spcBef>
              <a:spcPct val="0"/>
            </a:spcBef>
            <a:spcAft>
              <a:spcPct val="15000"/>
            </a:spcAft>
            <a:buChar char="•"/>
          </a:pPr>
          <a:r>
            <a:rPr lang="en-US" sz="1800" kern="1200" dirty="0" err="1"/>
            <a:t>Toftegården</a:t>
          </a:r>
          <a:endParaRPr lang="en-US" sz="1800" kern="1200" dirty="0"/>
        </a:p>
        <a:p>
          <a:pPr marL="171450" lvl="1" indent="-171450" algn="l" defTabSz="800100">
            <a:lnSpc>
              <a:spcPct val="90000"/>
            </a:lnSpc>
            <a:spcBef>
              <a:spcPct val="0"/>
            </a:spcBef>
            <a:spcAft>
              <a:spcPct val="15000"/>
            </a:spcAft>
            <a:buChar char="•"/>
          </a:pPr>
          <a:r>
            <a:rPr lang="en-US" sz="1800" kern="1200" dirty="0" err="1"/>
            <a:t>Musikteateret</a:t>
          </a:r>
          <a:endParaRPr lang="en-US" sz="1800" kern="1200" dirty="0"/>
        </a:p>
        <a:p>
          <a:pPr marL="171450" lvl="1" indent="-171450" algn="l" defTabSz="800100">
            <a:lnSpc>
              <a:spcPct val="90000"/>
            </a:lnSpc>
            <a:spcBef>
              <a:spcPct val="0"/>
            </a:spcBef>
            <a:spcAft>
              <a:spcPct val="15000"/>
            </a:spcAft>
            <a:buChar char="•"/>
          </a:pPr>
          <a:endParaRPr lang="en-US" sz="1800" kern="1200" dirty="0"/>
        </a:p>
      </dsp:txBody>
      <dsp:txXfrm>
        <a:off x="0" y="1187837"/>
        <a:ext cx="4697730" cy="2835000"/>
      </dsp:txXfrm>
    </dsp:sp>
    <dsp:sp modelId="{EE4920BC-EFDC-463C-838B-C9A606748DDC}">
      <dsp:nvSpPr>
        <dsp:cNvPr id="0" name=""/>
        <dsp:cNvSpPr/>
      </dsp:nvSpPr>
      <dsp:spPr>
        <a:xfrm>
          <a:off x="234886" y="922157"/>
          <a:ext cx="3288411" cy="5313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294" tIns="0" rIns="124294" bIns="0" numCol="1" spcCol="1270" anchor="ctr" anchorCtr="0">
          <a:noAutofit/>
        </a:bodyPr>
        <a:lstStyle/>
        <a:p>
          <a:pPr marL="0" lvl="0" indent="0" algn="l" defTabSz="800100">
            <a:lnSpc>
              <a:spcPct val="90000"/>
            </a:lnSpc>
            <a:spcBef>
              <a:spcPct val="0"/>
            </a:spcBef>
            <a:spcAft>
              <a:spcPct val="35000"/>
            </a:spcAft>
            <a:buNone/>
          </a:pPr>
          <a:r>
            <a:rPr lang="da-DK" sz="1800" kern="1200" dirty="0"/>
            <a:t>7 institutioner</a:t>
          </a:r>
          <a:endParaRPr lang="en-US" sz="1800" kern="1200" dirty="0"/>
        </a:p>
      </dsp:txBody>
      <dsp:txXfrm>
        <a:off x="260825" y="948096"/>
        <a:ext cx="3236533"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693E9A-4A91-4C25-8ECA-F9EA69497A2E}">
      <dsp:nvSpPr>
        <dsp:cNvPr id="0" name=""/>
        <dsp:cNvSpPr/>
      </dsp:nvSpPr>
      <dsp:spPr>
        <a:xfrm>
          <a:off x="2464" y="353518"/>
          <a:ext cx="2402978" cy="95270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da-DK" sz="1900" kern="1200" dirty="0"/>
            <a:t>Sikre samarbejde med eksterne </a:t>
          </a:r>
          <a:endParaRPr lang="en-US" sz="1900" kern="1200" dirty="0"/>
        </a:p>
      </dsp:txBody>
      <dsp:txXfrm>
        <a:off x="2464" y="353518"/>
        <a:ext cx="2402978" cy="952701"/>
      </dsp:txXfrm>
    </dsp:sp>
    <dsp:sp modelId="{C2F4E725-D38A-458D-8423-37F86B8B1128}">
      <dsp:nvSpPr>
        <dsp:cNvPr id="0" name=""/>
        <dsp:cNvSpPr/>
      </dsp:nvSpPr>
      <dsp:spPr>
        <a:xfrm>
          <a:off x="2464" y="1306219"/>
          <a:ext cx="2402978" cy="160376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da-DK" sz="1900" kern="1200" dirty="0"/>
            <a:t>DGI og DIF</a:t>
          </a:r>
          <a:endParaRPr lang="en-US" sz="1900" kern="1200" dirty="0"/>
        </a:p>
      </dsp:txBody>
      <dsp:txXfrm>
        <a:off x="2464" y="1306219"/>
        <a:ext cx="2402978" cy="1603766"/>
      </dsp:txXfrm>
    </dsp:sp>
    <dsp:sp modelId="{256BEC88-95FB-4DEC-AA43-8DCAC85C8917}">
      <dsp:nvSpPr>
        <dsp:cNvPr id="0" name=""/>
        <dsp:cNvSpPr/>
      </dsp:nvSpPr>
      <dsp:spPr>
        <a:xfrm>
          <a:off x="2741860" y="353518"/>
          <a:ext cx="2402978" cy="95270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da-DK" sz="1900" kern="1200"/>
            <a:t>Koordinere indsatser på tværs af forvaltningen</a:t>
          </a:r>
          <a:endParaRPr lang="en-US" sz="1900" kern="1200"/>
        </a:p>
      </dsp:txBody>
      <dsp:txXfrm>
        <a:off x="2741860" y="353518"/>
        <a:ext cx="2402978" cy="952701"/>
      </dsp:txXfrm>
    </dsp:sp>
    <dsp:sp modelId="{32E5E508-CC6F-485C-B2D7-F5A0C0FF3CE7}">
      <dsp:nvSpPr>
        <dsp:cNvPr id="0" name=""/>
        <dsp:cNvSpPr/>
      </dsp:nvSpPr>
      <dsp:spPr>
        <a:xfrm>
          <a:off x="2741860" y="1306219"/>
          <a:ext cx="2402978" cy="160376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da-DK" sz="1900" kern="1200"/>
            <a:t>Indsats om sundhed og kultur, kunst i byrummet, tryghed</a:t>
          </a:r>
          <a:endParaRPr lang="en-US" sz="1900" kern="1200"/>
        </a:p>
      </dsp:txBody>
      <dsp:txXfrm>
        <a:off x="2741860" y="1306219"/>
        <a:ext cx="2402978" cy="1603766"/>
      </dsp:txXfrm>
    </dsp:sp>
    <dsp:sp modelId="{7EA22011-C639-4E36-A750-274094E3281D}">
      <dsp:nvSpPr>
        <dsp:cNvPr id="0" name=""/>
        <dsp:cNvSpPr/>
      </dsp:nvSpPr>
      <dsp:spPr>
        <a:xfrm>
          <a:off x="5481256" y="353518"/>
          <a:ext cx="2402978" cy="95270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da-DK" sz="1900" kern="1200"/>
            <a:t>Laver projekter på tværs af kommuner</a:t>
          </a:r>
          <a:endParaRPr lang="en-US" sz="1900" kern="1200"/>
        </a:p>
      </dsp:txBody>
      <dsp:txXfrm>
        <a:off x="5481256" y="353518"/>
        <a:ext cx="2402978" cy="952701"/>
      </dsp:txXfrm>
    </dsp:sp>
    <dsp:sp modelId="{56899DD6-2B68-4353-BB1E-A3EF7D079045}">
      <dsp:nvSpPr>
        <dsp:cNvPr id="0" name=""/>
        <dsp:cNvSpPr/>
      </dsp:nvSpPr>
      <dsp:spPr>
        <a:xfrm>
          <a:off x="5481256" y="1306219"/>
          <a:ext cx="2402978" cy="160376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da-DK" sz="1900" kern="1200"/>
            <a:t>Urbangrrlz, suburbangrrlz, Et bedre liv med Kultur,  Indsats for unge, Kulturugen</a:t>
          </a:r>
          <a:endParaRPr lang="en-US" sz="1900" kern="1200"/>
        </a:p>
      </dsp:txBody>
      <dsp:txXfrm>
        <a:off x="5481256" y="1306219"/>
        <a:ext cx="2402978" cy="16037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E08F2-A236-443D-BA7B-763908C3CA09}">
      <dsp:nvSpPr>
        <dsp:cNvPr id="0" name=""/>
        <dsp:cNvSpPr/>
      </dsp:nvSpPr>
      <dsp:spPr>
        <a:xfrm>
          <a:off x="6200" y="28364"/>
          <a:ext cx="1267128" cy="12671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88318B-0CBB-495F-B63F-6CD138F5B1AB}">
      <dsp:nvSpPr>
        <dsp:cNvPr id="0" name=""/>
        <dsp:cNvSpPr/>
      </dsp:nvSpPr>
      <dsp:spPr>
        <a:xfrm>
          <a:off x="6200" y="1433384"/>
          <a:ext cx="3620367" cy="543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90000"/>
            </a:lnSpc>
            <a:spcBef>
              <a:spcPct val="0"/>
            </a:spcBef>
            <a:spcAft>
              <a:spcPct val="35000"/>
            </a:spcAft>
            <a:buNone/>
            <a:defRPr b="1"/>
          </a:pPr>
          <a:r>
            <a:rPr lang="da-DK" sz="2800" kern="1200"/>
            <a:t>Bibliotek og billedskole:</a:t>
          </a:r>
          <a:endParaRPr lang="en-US" sz="2800" kern="1200"/>
        </a:p>
      </dsp:txBody>
      <dsp:txXfrm>
        <a:off x="6200" y="1433384"/>
        <a:ext cx="3620367" cy="543055"/>
      </dsp:txXfrm>
    </dsp:sp>
    <dsp:sp modelId="{1F1B4110-D56F-43EA-A076-90DE93BBEF67}">
      <dsp:nvSpPr>
        <dsp:cNvPr id="0" name=""/>
        <dsp:cNvSpPr/>
      </dsp:nvSpPr>
      <dsp:spPr>
        <a:xfrm>
          <a:off x="6200" y="2040574"/>
          <a:ext cx="3620367" cy="1194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da-DK" sz="1700" kern="1200" dirty="0"/>
            <a:t>Skabe adgang til viden, formidle viden, lave arrangementer, understøtte demokratiudvikling, gøre borgere til </a:t>
          </a:r>
          <a:r>
            <a:rPr lang="da-DK" sz="1700" kern="1200" dirty="0" err="1"/>
            <a:t>medskabere</a:t>
          </a:r>
          <a:r>
            <a:rPr lang="da-DK" sz="1700" kern="1200" dirty="0"/>
            <a:t>, understøtte fællesskaber, dannelse</a:t>
          </a:r>
          <a:endParaRPr lang="en-US" sz="1700" kern="1200" dirty="0"/>
        </a:p>
      </dsp:txBody>
      <dsp:txXfrm>
        <a:off x="6200" y="2040574"/>
        <a:ext cx="3620367" cy="1194564"/>
      </dsp:txXfrm>
    </dsp:sp>
    <dsp:sp modelId="{0D16DD68-1EEE-4FD2-A882-B325A258DDBF}">
      <dsp:nvSpPr>
        <dsp:cNvPr id="0" name=""/>
        <dsp:cNvSpPr/>
      </dsp:nvSpPr>
      <dsp:spPr>
        <a:xfrm>
          <a:off x="4260132" y="28364"/>
          <a:ext cx="1267128" cy="12671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E71AF0-8ECC-4C86-BE5F-031A0721E69E}">
      <dsp:nvSpPr>
        <dsp:cNvPr id="0" name=""/>
        <dsp:cNvSpPr/>
      </dsp:nvSpPr>
      <dsp:spPr>
        <a:xfrm>
          <a:off x="4260132" y="1433384"/>
          <a:ext cx="3620367" cy="543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90000"/>
            </a:lnSpc>
            <a:spcBef>
              <a:spcPct val="0"/>
            </a:spcBef>
            <a:spcAft>
              <a:spcPct val="35000"/>
            </a:spcAft>
            <a:buNone/>
            <a:defRPr b="1"/>
          </a:pPr>
          <a:r>
            <a:rPr lang="da-DK" sz="2800" kern="1200"/>
            <a:t>Musikskole:</a:t>
          </a:r>
          <a:endParaRPr lang="en-US" sz="2800" kern="1200"/>
        </a:p>
      </dsp:txBody>
      <dsp:txXfrm>
        <a:off x="4260132" y="1433384"/>
        <a:ext cx="3620367" cy="543055"/>
      </dsp:txXfrm>
    </dsp:sp>
    <dsp:sp modelId="{26151DB4-5A36-4653-ABB4-32675ED08E92}">
      <dsp:nvSpPr>
        <dsp:cNvPr id="0" name=""/>
        <dsp:cNvSpPr/>
      </dsp:nvSpPr>
      <dsp:spPr>
        <a:xfrm>
          <a:off x="4260132" y="2040574"/>
          <a:ext cx="3620367" cy="1194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da-DK" sz="1700" kern="1200"/>
            <a:t>Undervise i musik, skabe orkestre, skabe oplevelser, understøtte fællesskaber </a:t>
          </a:r>
          <a:endParaRPr lang="en-US" sz="1700" kern="1200"/>
        </a:p>
      </dsp:txBody>
      <dsp:txXfrm>
        <a:off x="4260132" y="2040574"/>
        <a:ext cx="3620367" cy="11945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6C1C64-CF50-4C27-AE36-BFB49EB3E091}">
      <dsp:nvSpPr>
        <dsp:cNvPr id="0" name=""/>
        <dsp:cNvSpPr/>
      </dsp:nvSpPr>
      <dsp:spPr>
        <a:xfrm rot="5400000">
          <a:off x="4942269" y="-1996292"/>
          <a:ext cx="841372" cy="50474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da-DK" sz="1600" kern="1200" dirty="0"/>
            <a:t>Undervise børn i håndværk, formidle historien, hånden og ånden, oplevelser og fællesskaber, dannelse</a:t>
          </a:r>
          <a:endParaRPr lang="en-US" sz="1600" kern="1200" dirty="0"/>
        </a:p>
      </dsp:txBody>
      <dsp:txXfrm rot="-5400000">
        <a:off x="2839211" y="147838"/>
        <a:ext cx="5006416" cy="759228"/>
      </dsp:txXfrm>
    </dsp:sp>
    <dsp:sp modelId="{35A86E9B-8E54-4518-9A51-64493419A76E}">
      <dsp:nvSpPr>
        <dsp:cNvPr id="0" name=""/>
        <dsp:cNvSpPr/>
      </dsp:nvSpPr>
      <dsp:spPr>
        <a:xfrm>
          <a:off x="0" y="1593"/>
          <a:ext cx="2839212" cy="1051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da-DK" sz="2600" kern="1200"/>
            <a:t>Vikingelandsby</a:t>
          </a:r>
          <a:endParaRPr lang="en-US" sz="2600" kern="1200"/>
        </a:p>
      </dsp:txBody>
      <dsp:txXfrm>
        <a:off x="51340" y="52933"/>
        <a:ext cx="2736532" cy="949035"/>
      </dsp:txXfrm>
    </dsp:sp>
    <dsp:sp modelId="{B8BD2F55-3CBE-4903-8FCA-DF2AA9AF7BC2}">
      <dsp:nvSpPr>
        <dsp:cNvPr id="0" name=""/>
        <dsp:cNvSpPr/>
      </dsp:nvSpPr>
      <dsp:spPr>
        <a:xfrm rot="5400000">
          <a:off x="4942269" y="-891992"/>
          <a:ext cx="841372" cy="50474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da-DK" sz="1600" kern="1200"/>
            <a:t>Tilvejebringe mulighed for ridning, fælleskaber, undervisning</a:t>
          </a:r>
          <a:endParaRPr lang="en-US" sz="1600" kern="1200"/>
        </a:p>
      </dsp:txBody>
      <dsp:txXfrm rot="-5400000">
        <a:off x="2839211" y="1252138"/>
        <a:ext cx="5006416" cy="759228"/>
      </dsp:txXfrm>
    </dsp:sp>
    <dsp:sp modelId="{8DB21439-12A7-4348-AA20-E4054664B800}">
      <dsp:nvSpPr>
        <dsp:cNvPr id="0" name=""/>
        <dsp:cNvSpPr/>
      </dsp:nvSpPr>
      <dsp:spPr>
        <a:xfrm>
          <a:off x="0" y="1105894"/>
          <a:ext cx="2839212" cy="1051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da-DK" sz="2600" kern="1200"/>
            <a:t>Ridecenteret</a:t>
          </a:r>
          <a:endParaRPr lang="en-US" sz="2600" kern="1200"/>
        </a:p>
      </dsp:txBody>
      <dsp:txXfrm>
        <a:off x="51340" y="1157234"/>
        <a:ext cx="2736532" cy="949035"/>
      </dsp:txXfrm>
    </dsp:sp>
    <dsp:sp modelId="{B56D7B75-7182-4DC0-8111-13594117DBEF}">
      <dsp:nvSpPr>
        <dsp:cNvPr id="0" name=""/>
        <dsp:cNvSpPr/>
      </dsp:nvSpPr>
      <dsp:spPr>
        <a:xfrm rot="5400000">
          <a:off x="4942269" y="212308"/>
          <a:ext cx="841372" cy="50474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da-DK" sz="1600" kern="1200"/>
            <a:t>Skabe mulighed for fysisk udfoldelse, deltagelse, understøtte foreninger, selvorganiseret idræt</a:t>
          </a:r>
          <a:endParaRPr lang="en-US" sz="1600" kern="1200"/>
        </a:p>
      </dsp:txBody>
      <dsp:txXfrm rot="-5400000">
        <a:off x="2839211" y="2356438"/>
        <a:ext cx="5006416" cy="759228"/>
      </dsp:txXfrm>
    </dsp:sp>
    <dsp:sp modelId="{1672C0D1-ED3B-432A-ACDF-B048EE84E0FF}">
      <dsp:nvSpPr>
        <dsp:cNvPr id="0" name=""/>
        <dsp:cNvSpPr/>
      </dsp:nvSpPr>
      <dsp:spPr>
        <a:xfrm>
          <a:off x="0" y="2210195"/>
          <a:ext cx="2839212" cy="1051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da-DK" sz="2600" kern="1200"/>
            <a:t>Idrætsanlæggene</a:t>
          </a:r>
          <a:endParaRPr lang="en-US" sz="2600" kern="1200"/>
        </a:p>
      </dsp:txBody>
      <dsp:txXfrm>
        <a:off x="51340" y="2261535"/>
        <a:ext cx="2736532" cy="9490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802E3-06D6-4EFE-902C-7FD6EEC3525F}">
      <dsp:nvSpPr>
        <dsp:cNvPr id="0" name=""/>
        <dsp:cNvSpPr/>
      </dsp:nvSpPr>
      <dsp:spPr>
        <a:xfrm>
          <a:off x="2351" y="381167"/>
          <a:ext cx="1268367" cy="12683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8DA737-94AE-46D5-9492-459DDF6665FC}">
      <dsp:nvSpPr>
        <dsp:cNvPr id="0" name=""/>
        <dsp:cNvSpPr/>
      </dsp:nvSpPr>
      <dsp:spPr>
        <a:xfrm>
          <a:off x="2351" y="1757084"/>
          <a:ext cx="3623906" cy="543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555750">
            <a:lnSpc>
              <a:spcPct val="100000"/>
            </a:lnSpc>
            <a:spcBef>
              <a:spcPct val="0"/>
            </a:spcBef>
            <a:spcAft>
              <a:spcPct val="35000"/>
            </a:spcAft>
            <a:buNone/>
            <a:defRPr b="1"/>
          </a:pPr>
          <a:r>
            <a:rPr lang="da-DK" sz="3500" kern="1200"/>
            <a:t>Toftegården</a:t>
          </a:r>
          <a:endParaRPr lang="en-US" sz="3500" kern="1200"/>
        </a:p>
      </dsp:txBody>
      <dsp:txXfrm>
        <a:off x="2351" y="1757084"/>
        <a:ext cx="3623906" cy="543585"/>
      </dsp:txXfrm>
    </dsp:sp>
    <dsp:sp modelId="{8F2E4DAF-F561-44CD-A52A-8E63B1B9DE2A}">
      <dsp:nvSpPr>
        <dsp:cNvPr id="0" name=""/>
        <dsp:cNvSpPr/>
      </dsp:nvSpPr>
      <dsp:spPr>
        <a:xfrm>
          <a:off x="2351" y="2350693"/>
          <a:ext cx="3623906" cy="531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da-DK" sz="1700" kern="1200"/>
            <a:t>Fra jord til bord, natur, fællesskaber, økologi, ansvar</a:t>
          </a:r>
          <a:endParaRPr lang="en-US" sz="1700" kern="1200"/>
        </a:p>
      </dsp:txBody>
      <dsp:txXfrm>
        <a:off x="2351" y="2350693"/>
        <a:ext cx="3623906" cy="531643"/>
      </dsp:txXfrm>
    </dsp:sp>
    <dsp:sp modelId="{D1513854-D4A8-4BE1-8777-96F7D40F0DA9}">
      <dsp:nvSpPr>
        <dsp:cNvPr id="0" name=""/>
        <dsp:cNvSpPr/>
      </dsp:nvSpPr>
      <dsp:spPr>
        <a:xfrm>
          <a:off x="4260441" y="381167"/>
          <a:ext cx="1268367" cy="12683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747B82-B050-4446-869F-E8C2A95502D7}">
      <dsp:nvSpPr>
        <dsp:cNvPr id="0" name=""/>
        <dsp:cNvSpPr/>
      </dsp:nvSpPr>
      <dsp:spPr>
        <a:xfrm>
          <a:off x="4260441" y="1757084"/>
          <a:ext cx="3623906" cy="543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555750">
            <a:lnSpc>
              <a:spcPct val="100000"/>
            </a:lnSpc>
            <a:spcBef>
              <a:spcPct val="0"/>
            </a:spcBef>
            <a:spcAft>
              <a:spcPct val="35000"/>
            </a:spcAft>
            <a:buNone/>
            <a:defRPr b="1"/>
          </a:pPr>
          <a:r>
            <a:rPr lang="da-DK" sz="3500" kern="1200"/>
            <a:t>Musikteateret </a:t>
          </a:r>
          <a:endParaRPr lang="en-US" sz="3500" kern="1200"/>
        </a:p>
      </dsp:txBody>
      <dsp:txXfrm>
        <a:off x="4260441" y="1757084"/>
        <a:ext cx="3623906" cy="543585"/>
      </dsp:txXfrm>
    </dsp:sp>
    <dsp:sp modelId="{F82D5173-255B-40FD-801E-F0C4555162CD}">
      <dsp:nvSpPr>
        <dsp:cNvPr id="0" name=""/>
        <dsp:cNvSpPr/>
      </dsp:nvSpPr>
      <dsp:spPr>
        <a:xfrm>
          <a:off x="4260441" y="2350693"/>
          <a:ext cx="3623906" cy="531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da-DK" sz="1700" kern="1200" dirty="0"/>
            <a:t>Oplevelser, samskabelse, fællesskaber, udfordringer</a:t>
          </a:r>
          <a:r>
            <a:rPr lang="da-DK" sz="1700" kern="1200"/>
            <a:t>, dannelse  </a:t>
          </a:r>
          <a:endParaRPr lang="en-US" sz="1700" kern="1200" dirty="0"/>
        </a:p>
      </dsp:txBody>
      <dsp:txXfrm>
        <a:off x="4260441" y="2350693"/>
        <a:ext cx="3623906" cy="5316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899C9-3202-4359-8C29-979AD33792EB}">
      <dsp:nvSpPr>
        <dsp:cNvPr id="0" name=""/>
        <dsp:cNvSpPr/>
      </dsp:nvSpPr>
      <dsp:spPr>
        <a:xfrm>
          <a:off x="0" y="54412"/>
          <a:ext cx="7886700"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da-DK" sz="2400" kern="1200"/>
            <a:t>Alle vil gerne samarbejde</a:t>
          </a:r>
          <a:endParaRPr lang="en-US" sz="2400" kern="1200"/>
        </a:p>
      </dsp:txBody>
      <dsp:txXfrm>
        <a:off x="28100" y="82512"/>
        <a:ext cx="7830500" cy="519439"/>
      </dsp:txXfrm>
    </dsp:sp>
    <dsp:sp modelId="{97F414BA-F81F-4AEC-804D-BA66371A1EEF}">
      <dsp:nvSpPr>
        <dsp:cNvPr id="0" name=""/>
        <dsp:cNvSpPr/>
      </dsp:nvSpPr>
      <dsp:spPr>
        <a:xfrm>
          <a:off x="0" y="699172"/>
          <a:ext cx="7886700"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da-DK" sz="2400" kern="1200"/>
            <a:t>Alle vil gerne bidrage til velfærdsopgaverne</a:t>
          </a:r>
          <a:endParaRPr lang="en-US" sz="2400" kern="1200"/>
        </a:p>
      </dsp:txBody>
      <dsp:txXfrm>
        <a:off x="28100" y="727272"/>
        <a:ext cx="7830500" cy="519439"/>
      </dsp:txXfrm>
    </dsp:sp>
    <dsp:sp modelId="{75015ED1-DC8C-4B0D-847E-A123D68BC410}">
      <dsp:nvSpPr>
        <dsp:cNvPr id="0" name=""/>
        <dsp:cNvSpPr/>
      </dsp:nvSpPr>
      <dsp:spPr>
        <a:xfrm>
          <a:off x="0" y="1343932"/>
          <a:ext cx="7886700"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da-DK" sz="2400" kern="1200"/>
            <a:t>Daglig drift vs. Projekter</a:t>
          </a:r>
          <a:endParaRPr lang="en-US" sz="2400" kern="1200"/>
        </a:p>
      </dsp:txBody>
      <dsp:txXfrm>
        <a:off x="28100" y="1372032"/>
        <a:ext cx="7830500" cy="519439"/>
      </dsp:txXfrm>
    </dsp:sp>
    <dsp:sp modelId="{FC353409-8EDA-41EE-9D6E-B5C8A5174831}">
      <dsp:nvSpPr>
        <dsp:cNvPr id="0" name=""/>
        <dsp:cNvSpPr/>
      </dsp:nvSpPr>
      <dsp:spPr>
        <a:xfrm>
          <a:off x="0" y="1988692"/>
          <a:ext cx="7886700"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da-DK" sz="2400" kern="1200"/>
            <a:t>Nytænke økonomien</a:t>
          </a:r>
          <a:endParaRPr lang="en-US" sz="2400" kern="1200"/>
        </a:p>
      </dsp:txBody>
      <dsp:txXfrm>
        <a:off x="28100" y="2016792"/>
        <a:ext cx="7830500" cy="519439"/>
      </dsp:txXfrm>
    </dsp:sp>
    <dsp:sp modelId="{C1C67DA7-7FCF-4E17-BAC3-B58C92D23686}">
      <dsp:nvSpPr>
        <dsp:cNvPr id="0" name=""/>
        <dsp:cNvSpPr/>
      </dsp:nvSpPr>
      <dsp:spPr>
        <a:xfrm>
          <a:off x="0" y="2633452"/>
          <a:ext cx="7886700"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da-DK" sz="2400" kern="1200"/>
            <a:t>Men kom bare an!</a:t>
          </a:r>
          <a:endParaRPr lang="en-US" sz="2400" kern="1200"/>
        </a:p>
      </dsp:txBody>
      <dsp:txXfrm>
        <a:off x="28100" y="2661552"/>
        <a:ext cx="7830500" cy="51943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da-DK"/>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da-DK"/>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da-DK"/>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775D998-57E5-48B9-8D5D-41860F536BB6}" type="slidenum">
              <a:rPr lang="da-DK"/>
              <a:pPr/>
              <a:t>‹nr.›</a:t>
            </a:fld>
            <a:endParaRPr lang="da-DK"/>
          </a:p>
        </p:txBody>
      </p:sp>
    </p:spTree>
    <p:extLst>
      <p:ext uri="{BB962C8B-B14F-4D97-AF65-F5344CB8AC3E}">
        <p14:creationId xmlns:p14="http://schemas.microsoft.com/office/powerpoint/2010/main" val="49201159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775D998-57E5-48B9-8D5D-41860F536BB6}" type="slidenum">
              <a:rPr lang="da-DK" smtClean="0"/>
              <a:pPr/>
              <a:t>8</a:t>
            </a:fld>
            <a:endParaRPr lang="da-DK"/>
          </a:p>
        </p:txBody>
      </p:sp>
    </p:spTree>
    <p:extLst>
      <p:ext uri="{BB962C8B-B14F-4D97-AF65-F5344CB8AC3E}">
        <p14:creationId xmlns:p14="http://schemas.microsoft.com/office/powerpoint/2010/main" val="1592252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a:t>  </a:t>
            </a:r>
            <a:endParaRPr lang="da-DK" dirty="0"/>
          </a:p>
          <a:p>
            <a:endParaRPr lang="da-DK" dirty="0"/>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B646AEE4-7DE1-4D32-8106-69426BF2DC32}" type="slidenum">
              <a:rPr lang="da-DK" smtClean="0"/>
              <a:t>9</a:t>
            </a:fld>
            <a:endParaRPr lang="da-DK"/>
          </a:p>
        </p:txBody>
      </p:sp>
    </p:spTree>
    <p:extLst>
      <p:ext uri="{BB962C8B-B14F-4D97-AF65-F5344CB8AC3E}">
        <p14:creationId xmlns:p14="http://schemas.microsoft.com/office/powerpoint/2010/main" val="1813922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latin typeface="+mn-lt"/>
            </a:endParaRPr>
          </a:p>
          <a:p>
            <a:r>
              <a:rPr lang="da-DK" b="0" dirty="0">
                <a:latin typeface="+mn-lt"/>
              </a:rPr>
              <a:t> </a:t>
            </a:r>
          </a:p>
          <a:p>
            <a:endParaRPr lang="da-DK" dirty="0"/>
          </a:p>
        </p:txBody>
      </p:sp>
      <p:sp>
        <p:nvSpPr>
          <p:cNvPr id="4" name="Pladsholder til slidenummer 3"/>
          <p:cNvSpPr>
            <a:spLocks noGrp="1"/>
          </p:cNvSpPr>
          <p:nvPr>
            <p:ph type="sldNum" sz="quarter" idx="5"/>
          </p:nvPr>
        </p:nvSpPr>
        <p:spPr/>
        <p:txBody>
          <a:bodyPr/>
          <a:lstStyle/>
          <a:p>
            <a:fld id="{48266620-75FD-4FA8-8B14-C8CDBE25BE62}" type="slidenum">
              <a:rPr lang="da-DK" smtClean="0"/>
              <a:t>10</a:t>
            </a:fld>
            <a:endParaRPr lang="da-DK"/>
          </a:p>
        </p:txBody>
      </p:sp>
    </p:spTree>
    <p:extLst>
      <p:ext uri="{BB962C8B-B14F-4D97-AF65-F5344CB8AC3E}">
        <p14:creationId xmlns:p14="http://schemas.microsoft.com/office/powerpoint/2010/main" val="4141358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p:txBody>
      </p:sp>
      <p:sp>
        <p:nvSpPr>
          <p:cNvPr id="4" name="Pladsholder til slidenummer 3"/>
          <p:cNvSpPr>
            <a:spLocks noGrp="1"/>
          </p:cNvSpPr>
          <p:nvPr>
            <p:ph type="sldNum" sz="quarter" idx="5"/>
          </p:nvPr>
        </p:nvSpPr>
        <p:spPr/>
        <p:txBody>
          <a:bodyPr/>
          <a:lstStyle/>
          <a:p>
            <a:fld id="{B646AEE4-7DE1-4D32-8106-69426BF2DC32}" type="slidenum">
              <a:rPr lang="da-DK" smtClean="0"/>
              <a:t>11</a:t>
            </a:fld>
            <a:endParaRPr lang="da-DK"/>
          </a:p>
        </p:txBody>
      </p:sp>
    </p:spTree>
    <p:extLst>
      <p:ext uri="{BB962C8B-B14F-4D97-AF65-F5344CB8AC3E}">
        <p14:creationId xmlns:p14="http://schemas.microsoft.com/office/powerpoint/2010/main" val="159961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p:txBody>
      </p:sp>
      <p:sp>
        <p:nvSpPr>
          <p:cNvPr id="4" name="Pladsholder til slidenummer 3"/>
          <p:cNvSpPr>
            <a:spLocks noGrp="1"/>
          </p:cNvSpPr>
          <p:nvPr>
            <p:ph type="sldNum" sz="quarter" idx="5"/>
          </p:nvPr>
        </p:nvSpPr>
        <p:spPr/>
        <p:txBody>
          <a:bodyPr/>
          <a:lstStyle/>
          <a:p>
            <a:fld id="{B646AEE4-7DE1-4D32-8106-69426BF2DC32}" type="slidenum">
              <a:rPr lang="da-DK" smtClean="0"/>
              <a:t>12</a:t>
            </a:fld>
            <a:endParaRPr lang="da-DK"/>
          </a:p>
        </p:txBody>
      </p:sp>
    </p:spTree>
    <p:extLst>
      <p:ext uri="{BB962C8B-B14F-4D97-AF65-F5344CB8AC3E}">
        <p14:creationId xmlns:p14="http://schemas.microsoft.com/office/powerpoint/2010/main" val="1190146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p:txBody>
      </p:sp>
      <p:sp>
        <p:nvSpPr>
          <p:cNvPr id="4" name="Pladsholder til slidenummer 3"/>
          <p:cNvSpPr>
            <a:spLocks noGrp="1"/>
          </p:cNvSpPr>
          <p:nvPr>
            <p:ph type="sldNum" sz="quarter" idx="5"/>
          </p:nvPr>
        </p:nvSpPr>
        <p:spPr/>
        <p:txBody>
          <a:bodyPr/>
          <a:lstStyle/>
          <a:p>
            <a:fld id="{B646AEE4-7DE1-4D32-8106-69426BF2DC32}" type="slidenum">
              <a:rPr lang="da-DK" smtClean="0"/>
              <a:t>13</a:t>
            </a:fld>
            <a:endParaRPr lang="da-DK"/>
          </a:p>
        </p:txBody>
      </p:sp>
    </p:spTree>
    <p:extLst>
      <p:ext uri="{BB962C8B-B14F-4D97-AF65-F5344CB8AC3E}">
        <p14:creationId xmlns:p14="http://schemas.microsoft.com/office/powerpoint/2010/main" val="1086031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775D998-57E5-48B9-8D5D-41860F536BB6}" type="slidenum">
              <a:rPr lang="da-DK" smtClean="0"/>
              <a:pPr/>
              <a:t>14</a:t>
            </a:fld>
            <a:endParaRPr lang="da-DK"/>
          </a:p>
        </p:txBody>
      </p:sp>
    </p:spTree>
    <p:extLst>
      <p:ext uri="{BB962C8B-B14F-4D97-AF65-F5344CB8AC3E}">
        <p14:creationId xmlns:p14="http://schemas.microsoft.com/office/powerpoint/2010/main" val="1856132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775D998-57E5-48B9-8D5D-41860F536BB6}" type="slidenum">
              <a:rPr lang="da-DK" smtClean="0"/>
              <a:pPr/>
              <a:t>15</a:t>
            </a:fld>
            <a:endParaRPr lang="da-DK"/>
          </a:p>
        </p:txBody>
      </p:sp>
    </p:spTree>
    <p:extLst>
      <p:ext uri="{BB962C8B-B14F-4D97-AF65-F5344CB8AC3E}">
        <p14:creationId xmlns:p14="http://schemas.microsoft.com/office/powerpoint/2010/main" val="4221677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da-DK"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a-DK" dirty="0"/>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a-DK"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da-DK"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a-DK" dirty="0"/>
              <a:t> </a:t>
            </a:r>
          </a:p>
          <a:p>
            <a:pPr marL="0" indent="0">
              <a:buNone/>
            </a:pPr>
            <a:endParaRPr lang="da-DK" dirty="0"/>
          </a:p>
        </p:txBody>
      </p:sp>
      <p:sp>
        <p:nvSpPr>
          <p:cNvPr id="4" name="Pladsholder til slidenummer 3"/>
          <p:cNvSpPr>
            <a:spLocks noGrp="1"/>
          </p:cNvSpPr>
          <p:nvPr>
            <p:ph type="sldNum" sz="quarter" idx="5"/>
          </p:nvPr>
        </p:nvSpPr>
        <p:spPr/>
        <p:txBody>
          <a:bodyPr/>
          <a:lstStyle/>
          <a:p>
            <a:fld id="{3775D998-57E5-48B9-8D5D-41860F536BB6}" type="slidenum">
              <a:rPr lang="da-DK" smtClean="0"/>
              <a:pPr/>
              <a:t>16</a:t>
            </a:fld>
            <a:endParaRPr lang="da-DK"/>
          </a:p>
        </p:txBody>
      </p:sp>
    </p:spTree>
    <p:extLst>
      <p:ext uri="{BB962C8B-B14F-4D97-AF65-F5344CB8AC3E}">
        <p14:creationId xmlns:p14="http://schemas.microsoft.com/office/powerpoint/2010/main" val="17424350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8" name="Rektangel 7"/>
          <p:cNvSpPr/>
          <p:nvPr userDrawn="1"/>
        </p:nvSpPr>
        <p:spPr>
          <a:xfrm>
            <a:off x="0" y="0"/>
            <a:ext cx="9144000" cy="190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3075" name="Rectangle 3"/>
          <p:cNvSpPr>
            <a:spLocks noGrp="1" noChangeArrowheads="1"/>
          </p:cNvSpPr>
          <p:nvPr>
            <p:ph type="ctrTitle" hasCustomPrompt="1"/>
          </p:nvPr>
        </p:nvSpPr>
        <p:spPr>
          <a:xfrm>
            <a:off x="788304" y="1908000"/>
            <a:ext cx="7589610" cy="1618714"/>
          </a:xfrm>
        </p:spPr>
        <p:txBody>
          <a:bodyPr anchor="b" anchorCtr="0"/>
          <a:lstStyle>
            <a:lvl1pPr>
              <a:lnSpc>
                <a:spcPct val="83000"/>
              </a:lnSpc>
              <a:defRPr sz="6000" baseline="0">
                <a:solidFill>
                  <a:srgbClr val="7F7F7F"/>
                </a:solidFill>
              </a:defRPr>
            </a:lvl1pPr>
          </a:lstStyle>
          <a:p>
            <a:pPr lvl="0"/>
            <a:r>
              <a:rPr lang="da-DK" noProof="0" dirty="0"/>
              <a:t>Klik, og tilføj titel</a:t>
            </a:r>
          </a:p>
        </p:txBody>
      </p:sp>
      <p:sp>
        <p:nvSpPr>
          <p:cNvPr id="11" name="Subtitle 2"/>
          <p:cNvSpPr>
            <a:spLocks noGrp="1"/>
          </p:cNvSpPr>
          <p:nvPr>
            <p:ph type="subTitle" idx="1" hasCustomPrompt="1"/>
          </p:nvPr>
        </p:nvSpPr>
        <p:spPr>
          <a:xfrm>
            <a:off x="850184" y="3814166"/>
            <a:ext cx="7439598" cy="1752600"/>
          </a:xfrm>
          <a:prstGeom prst="rect">
            <a:avLst/>
          </a:prstGeom>
        </p:spPr>
        <p:txBody>
          <a:bodyPr/>
          <a:lstStyle>
            <a:lvl1pPr marL="0" indent="0" algn="l">
              <a:buNone/>
              <a:defRPr sz="2000" i="1">
                <a:solidFill>
                  <a:srgbClr val="7F7F7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noProof="0" dirty="0"/>
              <a:t>Klik, og tilføj underoverskrift</a:t>
            </a:r>
          </a:p>
        </p:txBody>
      </p:sp>
      <p:sp>
        <p:nvSpPr>
          <p:cNvPr id="5" name="Pladsholder til dato 4"/>
          <p:cNvSpPr>
            <a:spLocks noGrp="1"/>
          </p:cNvSpPr>
          <p:nvPr>
            <p:ph type="dt" sz="half" idx="10"/>
          </p:nvPr>
        </p:nvSpPr>
        <p:spPr/>
        <p:txBody>
          <a:bodyPr/>
          <a:lstStyle/>
          <a:p>
            <a:fld id="{5888027E-75D8-4E45-9E8E-1595773F0041}" type="datetime2">
              <a:rPr lang="da-DK" smtClean="0"/>
              <a:pPr/>
              <a:t>13. januar 2023</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9" name="Pladsholder til diasnummer 8"/>
          <p:cNvSpPr>
            <a:spLocks noGrp="1"/>
          </p:cNvSpPr>
          <p:nvPr>
            <p:ph type="sldNum" sz="quarter" idx="12"/>
          </p:nvPr>
        </p:nvSpPr>
        <p:spPr/>
        <p:txBody>
          <a:bodyPr/>
          <a:lstStyle/>
          <a:p>
            <a:fld id="{B6C57A29-F2F5-41C9-9D61-59DDDBBF376E}" type="slidenum">
              <a:rPr lang="da-DK" smtClean="0"/>
              <a:pPr/>
              <a:t>‹nr.›</a:t>
            </a:fld>
            <a:endParaRPr lang="da-DK" dirty="0"/>
          </a:p>
        </p:txBody>
      </p:sp>
      <p:pic>
        <p:nvPicPr>
          <p:cNvPr id="2" name="Billede 1"/>
          <p:cNvPicPr>
            <a:picLocks noChangeAspect="1"/>
          </p:cNvPicPr>
          <p:nvPr userDrawn="1"/>
        </p:nvPicPr>
        <p:blipFill rotWithShape="1">
          <a:blip r:embed="rId2">
            <a:extLst>
              <a:ext uri="{28A0092B-C50C-407E-A947-70E740481C1C}">
                <a14:useLocalDpi xmlns:a14="http://schemas.microsoft.com/office/drawing/2010/main" val="0"/>
              </a:ext>
            </a:extLst>
          </a:blip>
          <a:srcRect l="1" r="196" b="38502"/>
          <a:stretch/>
        </p:blipFill>
        <p:spPr>
          <a:xfrm>
            <a:off x="0" y="260649"/>
            <a:ext cx="9144000" cy="164735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237" y="584201"/>
            <a:ext cx="8137525" cy="5653112"/>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p:cNvSpPr>
            <a:spLocks noGrp="1"/>
          </p:cNvSpPr>
          <p:nvPr>
            <p:ph type="dt" sz="half" idx="10"/>
          </p:nvPr>
        </p:nvSpPr>
        <p:spPr/>
        <p:txBody>
          <a:bodyPr/>
          <a:lstStyle>
            <a:lvl1pPr>
              <a:defRPr/>
            </a:lvl1pPr>
          </a:lstStyle>
          <a:p>
            <a:fld id="{E81BCECD-DF0F-4558-8209-8405D1F1D426}" type="datetime2">
              <a:rPr lang="da-DK" noProof="0"/>
              <a:pPr/>
              <a:t>13. januar 2023</a:t>
            </a:fld>
            <a:endParaRPr lang="da-DK" noProof="0"/>
          </a:p>
        </p:txBody>
      </p:sp>
      <p:sp>
        <p:nvSpPr>
          <p:cNvPr id="5" name="Footer Placeholder 4"/>
          <p:cNvSpPr>
            <a:spLocks noGrp="1"/>
          </p:cNvSpPr>
          <p:nvPr>
            <p:ph type="ftr" sz="quarter" idx="11"/>
          </p:nvPr>
        </p:nvSpPr>
        <p:spPr/>
        <p:txBody>
          <a:bodyPr/>
          <a:lstStyle>
            <a:lvl1pPr>
              <a:defRPr/>
            </a:lvl1pPr>
          </a:lstStyle>
          <a:p>
            <a:endParaRPr lang="da-DK" noProof="0"/>
          </a:p>
        </p:txBody>
      </p:sp>
      <p:sp>
        <p:nvSpPr>
          <p:cNvPr id="6" name="Slide Number Placeholder 5"/>
          <p:cNvSpPr>
            <a:spLocks noGrp="1"/>
          </p:cNvSpPr>
          <p:nvPr>
            <p:ph type="sldNum" sz="quarter" idx="12"/>
          </p:nvPr>
        </p:nvSpPr>
        <p:spPr/>
        <p:txBody>
          <a:bodyPr/>
          <a:lstStyle>
            <a:lvl1pPr>
              <a:defRPr/>
            </a:lvl1pPr>
          </a:lstStyle>
          <a:p>
            <a:fld id="{63F35900-392D-46F4-8341-366E91CBDAA0}" type="slidenum">
              <a:rPr lang="da-DK" noProof="0"/>
              <a:pPr/>
              <a:t>‹nr.›</a:t>
            </a:fld>
            <a:endParaRPr lang="da-DK" noProof="0"/>
          </a:p>
        </p:txBody>
      </p:sp>
    </p:spTree>
    <p:extLst>
      <p:ext uri="{BB962C8B-B14F-4D97-AF65-F5344CB8AC3E}">
        <p14:creationId xmlns:p14="http://schemas.microsoft.com/office/powerpoint/2010/main" val="3826820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Skilleblad">
    <p:spTree>
      <p:nvGrpSpPr>
        <p:cNvPr id="1" name=""/>
        <p:cNvGrpSpPr/>
        <p:nvPr/>
      </p:nvGrpSpPr>
      <p:grpSpPr>
        <a:xfrm>
          <a:off x="0" y="0"/>
          <a:ext cx="0" cy="0"/>
          <a:chOff x="0" y="0"/>
          <a:chExt cx="0" cy="0"/>
        </a:xfrm>
      </p:grpSpPr>
      <p:sp>
        <p:nvSpPr>
          <p:cNvPr id="8" name="Rektangel 7"/>
          <p:cNvSpPr/>
          <p:nvPr userDrawn="1"/>
        </p:nvSpPr>
        <p:spPr>
          <a:xfrm>
            <a:off x="0" y="0"/>
            <a:ext cx="9144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pic>
        <p:nvPicPr>
          <p:cNvPr id="7" name="Billede 6"/>
          <p:cNvPicPr>
            <a:picLocks noChangeAspect="1"/>
          </p:cNvPicPr>
          <p:nvPr userDrawn="1"/>
        </p:nvPicPr>
        <p:blipFill rotWithShape="1">
          <a:blip r:embed="rId2">
            <a:extLst>
              <a:ext uri="{28A0092B-C50C-407E-A947-70E740481C1C}">
                <a14:useLocalDpi xmlns:a14="http://schemas.microsoft.com/office/drawing/2010/main" val="0"/>
              </a:ext>
            </a:extLst>
          </a:blip>
          <a:srcRect l="1" r="196" b="5055"/>
          <a:stretch/>
        </p:blipFill>
        <p:spPr>
          <a:xfrm>
            <a:off x="0" y="4314651"/>
            <a:ext cx="9144000" cy="2543349"/>
          </a:xfrm>
          <a:prstGeom prst="rect">
            <a:avLst/>
          </a:prstGeom>
        </p:spPr>
      </p:pic>
      <p:sp>
        <p:nvSpPr>
          <p:cNvPr id="2" name="Title 1"/>
          <p:cNvSpPr>
            <a:spLocks noGrp="1"/>
          </p:cNvSpPr>
          <p:nvPr>
            <p:ph type="ctrTitle" hasCustomPrompt="1"/>
          </p:nvPr>
        </p:nvSpPr>
        <p:spPr>
          <a:xfrm>
            <a:off x="449975" y="584200"/>
            <a:ext cx="8202991" cy="2519931"/>
          </a:xfrm>
        </p:spPr>
        <p:txBody>
          <a:bodyPr anchor="b" anchorCtr="0"/>
          <a:lstStyle>
            <a:lvl1pPr>
              <a:defRPr sz="6000">
                <a:solidFill>
                  <a:schemeClr val="bg1"/>
                </a:solidFill>
              </a:defRPr>
            </a:lvl1pPr>
          </a:lstStyle>
          <a:p>
            <a:r>
              <a:rPr lang="da-DK" noProof="0" dirty="0"/>
              <a:t>Klik, og tilføj titel</a:t>
            </a:r>
          </a:p>
        </p:txBody>
      </p:sp>
      <p:sp>
        <p:nvSpPr>
          <p:cNvPr id="3" name="Subtitle 2"/>
          <p:cNvSpPr>
            <a:spLocks noGrp="1"/>
          </p:cNvSpPr>
          <p:nvPr>
            <p:ph type="subTitle" idx="1" hasCustomPrompt="1"/>
          </p:nvPr>
        </p:nvSpPr>
        <p:spPr>
          <a:xfrm>
            <a:off x="503237" y="3360904"/>
            <a:ext cx="8137525" cy="703096"/>
          </a:xfrm>
        </p:spPr>
        <p:txBody>
          <a:bodyPr/>
          <a:lstStyle>
            <a:lvl1pPr marL="0" indent="0" algn="l">
              <a:buNone/>
              <a:defRPr sz="2000" i="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noProof="0" dirty="0"/>
              <a:t>Klik, og tilføj underoverskrift</a:t>
            </a:r>
          </a:p>
        </p:txBody>
      </p:sp>
      <p:sp>
        <p:nvSpPr>
          <p:cNvPr id="4" name="Date Placeholder 3"/>
          <p:cNvSpPr>
            <a:spLocks noGrp="1"/>
          </p:cNvSpPr>
          <p:nvPr>
            <p:ph type="dt" sz="half" idx="10"/>
          </p:nvPr>
        </p:nvSpPr>
        <p:spPr/>
        <p:txBody>
          <a:bodyPr/>
          <a:lstStyle>
            <a:lvl1pPr>
              <a:defRPr>
                <a:solidFill>
                  <a:schemeClr val="bg1"/>
                </a:solidFill>
              </a:defRPr>
            </a:lvl1pPr>
          </a:lstStyle>
          <a:p>
            <a:fld id="{D27C61A6-647D-4B2B-8346-C503198F10DB}" type="datetime2">
              <a:rPr lang="da-DK" noProof="0" smtClean="0"/>
              <a:pPr/>
              <a:t>13. januar 2023</a:t>
            </a:fld>
            <a:endParaRPr lang="da-DK" noProof="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da-DK" noProof="0"/>
          </a:p>
        </p:txBody>
      </p:sp>
      <p:sp>
        <p:nvSpPr>
          <p:cNvPr id="6" name="Slide Number Placeholder 5"/>
          <p:cNvSpPr>
            <a:spLocks noGrp="1"/>
          </p:cNvSpPr>
          <p:nvPr>
            <p:ph type="sldNum" sz="quarter" idx="12"/>
          </p:nvPr>
        </p:nvSpPr>
        <p:spPr/>
        <p:txBody>
          <a:bodyPr/>
          <a:lstStyle>
            <a:lvl1pPr>
              <a:defRPr/>
            </a:lvl1pPr>
          </a:lstStyle>
          <a:p>
            <a:fld id="{135CA7DE-EF32-49F9-A743-135778064C71}" type="slidenum">
              <a:rPr lang="da-DK" noProof="0"/>
              <a:pPr/>
              <a:t>‹nr.›</a:t>
            </a:fld>
            <a:endParaRPr lang="da-DK" noProof="0"/>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035" y="6382131"/>
            <a:ext cx="1459770" cy="287646"/>
          </a:xfrm>
          <a:prstGeom prst="rect">
            <a:avLst/>
          </a:prstGeom>
        </p:spPr>
      </p:pic>
      <p:pic>
        <p:nvPicPr>
          <p:cNvPr id="11" name="Billed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21579" y="6300230"/>
            <a:ext cx="662774" cy="450983"/>
          </a:xfrm>
          <a:prstGeom prst="rect">
            <a:avLst/>
          </a:prstGeom>
        </p:spPr>
      </p:pic>
    </p:spTree>
    <p:extLst>
      <p:ext uri="{BB962C8B-B14F-4D97-AF65-F5344CB8AC3E}">
        <p14:creationId xmlns:p14="http://schemas.microsoft.com/office/powerpoint/2010/main" val="4057191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Date Placeholder 2"/>
          <p:cNvSpPr>
            <a:spLocks noGrp="1"/>
          </p:cNvSpPr>
          <p:nvPr>
            <p:ph type="dt" sz="half" idx="10"/>
          </p:nvPr>
        </p:nvSpPr>
        <p:spPr/>
        <p:txBody>
          <a:bodyPr/>
          <a:lstStyle>
            <a:lvl1pPr>
              <a:defRPr/>
            </a:lvl1pPr>
          </a:lstStyle>
          <a:p>
            <a:fld id="{C6CF30C1-C16D-433C-A96A-D83E69CDD0AF}" type="datetime2">
              <a:rPr lang="da-DK" noProof="0"/>
              <a:pPr/>
              <a:t>13. januar 2023</a:t>
            </a:fld>
            <a:endParaRPr lang="da-DK" noProof="0"/>
          </a:p>
        </p:txBody>
      </p:sp>
      <p:sp>
        <p:nvSpPr>
          <p:cNvPr id="4" name="Footer Placeholder 3"/>
          <p:cNvSpPr>
            <a:spLocks noGrp="1"/>
          </p:cNvSpPr>
          <p:nvPr>
            <p:ph type="ftr" sz="quarter" idx="11"/>
          </p:nvPr>
        </p:nvSpPr>
        <p:spPr/>
        <p:txBody>
          <a:bodyPr/>
          <a:lstStyle>
            <a:lvl1pPr>
              <a:defRPr/>
            </a:lvl1pPr>
          </a:lstStyle>
          <a:p>
            <a:endParaRPr lang="da-DK" noProof="0"/>
          </a:p>
        </p:txBody>
      </p:sp>
      <p:sp>
        <p:nvSpPr>
          <p:cNvPr id="5" name="Slide Number Placeholder 4"/>
          <p:cNvSpPr>
            <a:spLocks noGrp="1"/>
          </p:cNvSpPr>
          <p:nvPr>
            <p:ph type="sldNum" sz="quarter" idx="12"/>
          </p:nvPr>
        </p:nvSpPr>
        <p:spPr/>
        <p:txBody>
          <a:bodyPr/>
          <a:lstStyle>
            <a:lvl1pPr>
              <a:defRPr/>
            </a:lvl1pPr>
          </a:lstStyle>
          <a:p>
            <a:fld id="{6346643C-3FBF-4A6C-AE6E-30C03FEB2E00}" type="slidenum">
              <a:rPr lang="da-DK" noProof="0"/>
              <a:pPr/>
              <a:t>‹nr.›</a:t>
            </a:fld>
            <a:endParaRPr lang="da-DK" noProof="0"/>
          </a:p>
        </p:txBody>
      </p:sp>
    </p:spTree>
    <p:extLst>
      <p:ext uri="{BB962C8B-B14F-4D97-AF65-F5344CB8AC3E}">
        <p14:creationId xmlns:p14="http://schemas.microsoft.com/office/powerpoint/2010/main" val="2194160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F6E8D41-AB85-4137-B54C-08EAF5DD5794}" type="datetime2">
              <a:rPr lang="da-DK"/>
              <a:pPr/>
              <a:t>13. januar 2023</a:t>
            </a:fld>
            <a:endParaRPr lang="da-DK"/>
          </a:p>
        </p:txBody>
      </p:sp>
      <p:sp>
        <p:nvSpPr>
          <p:cNvPr id="3" name="Footer Placeholder 2"/>
          <p:cNvSpPr>
            <a:spLocks noGrp="1"/>
          </p:cNvSpPr>
          <p:nvPr>
            <p:ph type="ftr" sz="quarter" idx="11"/>
          </p:nvPr>
        </p:nvSpPr>
        <p:spPr/>
        <p:txBody>
          <a:bodyPr/>
          <a:lstStyle>
            <a:lvl1pPr>
              <a:defRPr/>
            </a:lvl1pPr>
          </a:lstStyle>
          <a:p>
            <a:endParaRPr lang="da-DK"/>
          </a:p>
        </p:txBody>
      </p:sp>
      <p:sp>
        <p:nvSpPr>
          <p:cNvPr id="4" name="Slide Number Placeholder 3"/>
          <p:cNvSpPr>
            <a:spLocks noGrp="1"/>
          </p:cNvSpPr>
          <p:nvPr>
            <p:ph type="sldNum" sz="quarter" idx="12"/>
          </p:nvPr>
        </p:nvSpPr>
        <p:spPr/>
        <p:txBody>
          <a:bodyPr/>
          <a:lstStyle>
            <a:lvl1pPr>
              <a:defRPr/>
            </a:lvl1pPr>
          </a:lstStyle>
          <a:p>
            <a:fld id="{27F77152-ABBE-41DA-A982-CA0A10BA369D}" type="slidenum">
              <a:rPr lang="da-DK"/>
              <a:pPr/>
              <a:t>‹nr.›</a:t>
            </a:fld>
            <a:endParaRPr lang="da-DK"/>
          </a:p>
        </p:txBody>
      </p:sp>
    </p:spTree>
    <p:extLst>
      <p:ext uri="{BB962C8B-B14F-4D97-AF65-F5344CB8AC3E}">
        <p14:creationId xmlns:p14="http://schemas.microsoft.com/office/powerpoint/2010/main" val="3026004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88ED04-1D04-4C9E-940A-909A445ED567}"/>
              </a:ext>
            </a:extLst>
          </p:cNvPr>
          <p:cNvSpPr>
            <a:spLocks noGrp="1"/>
          </p:cNvSpPr>
          <p:nvPr>
            <p:ph type="ctrTitle"/>
          </p:nvPr>
        </p:nvSpPr>
        <p:spPr>
          <a:xfrm>
            <a:off x="1143000" y="1122363"/>
            <a:ext cx="6858000" cy="2387600"/>
          </a:xfrm>
        </p:spPr>
        <p:txBody>
          <a:bodyPr anchor="b"/>
          <a:lstStyle>
            <a:lvl1pPr algn="ctr">
              <a:defRPr sz="4500"/>
            </a:lvl1pPr>
          </a:lstStyle>
          <a:p>
            <a:r>
              <a:rPr lang="da-DK"/>
              <a:t>Klik for at redigere titeltypografien i masteren</a:t>
            </a:r>
          </a:p>
        </p:txBody>
      </p:sp>
      <p:sp>
        <p:nvSpPr>
          <p:cNvPr id="3" name="Undertitel 2">
            <a:extLst>
              <a:ext uri="{FF2B5EF4-FFF2-40B4-BE49-F238E27FC236}">
                <a16:creationId xmlns:a16="http://schemas.microsoft.com/office/drawing/2014/main" id="{10E9F69B-BFB6-447D-99FA-E8AF97CE54B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C50990BD-12E2-4110-949D-40671216DCB9}"/>
              </a:ext>
            </a:extLst>
          </p:cNvPr>
          <p:cNvSpPr>
            <a:spLocks noGrp="1"/>
          </p:cNvSpPr>
          <p:nvPr>
            <p:ph type="dt" sz="half" idx="10"/>
          </p:nvPr>
        </p:nvSpPr>
        <p:spPr/>
        <p:txBody>
          <a:bodyPr/>
          <a:lstStyle/>
          <a:p>
            <a:fld id="{F4C6E6B0-6BED-4C95-BFDE-A7213CF27963}" type="datetimeFigureOut">
              <a:rPr lang="da-DK" smtClean="0"/>
              <a:t>13-01-2023</a:t>
            </a:fld>
            <a:endParaRPr lang="da-DK"/>
          </a:p>
        </p:txBody>
      </p:sp>
      <p:sp>
        <p:nvSpPr>
          <p:cNvPr id="5" name="Pladsholder til sidefod 4">
            <a:extLst>
              <a:ext uri="{FF2B5EF4-FFF2-40B4-BE49-F238E27FC236}">
                <a16:creationId xmlns:a16="http://schemas.microsoft.com/office/drawing/2014/main" id="{06E9DF3B-5D88-4142-89AC-B34EA3D1987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5D2BC1A-1A9C-42CF-AA16-D06F7C123140}"/>
              </a:ext>
            </a:extLst>
          </p:cNvPr>
          <p:cNvSpPr>
            <a:spLocks noGrp="1"/>
          </p:cNvSpPr>
          <p:nvPr>
            <p:ph type="sldNum" sz="quarter" idx="12"/>
          </p:nvPr>
        </p:nvSpPr>
        <p:spPr/>
        <p:txBody>
          <a:bodyPr/>
          <a:lstStyle/>
          <a:p>
            <a:fld id="{7B493FBD-C62A-44FD-85C1-067A7103B3F6}" type="slidenum">
              <a:rPr lang="da-DK" smtClean="0"/>
              <a:t>‹nr.›</a:t>
            </a:fld>
            <a:endParaRPr lang="da-DK"/>
          </a:p>
        </p:txBody>
      </p:sp>
    </p:spTree>
    <p:extLst>
      <p:ext uri="{BB962C8B-B14F-4D97-AF65-F5344CB8AC3E}">
        <p14:creationId xmlns:p14="http://schemas.microsoft.com/office/powerpoint/2010/main" val="3519157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0CF45F-CB39-4F42-99BC-E0CC1188022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B69F9E5-82D0-4E78-BF78-1C184DC9C1D1}"/>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202B007-628F-4145-8A24-55820DCBF42C}"/>
              </a:ext>
            </a:extLst>
          </p:cNvPr>
          <p:cNvSpPr>
            <a:spLocks noGrp="1"/>
          </p:cNvSpPr>
          <p:nvPr>
            <p:ph type="dt" sz="half" idx="10"/>
          </p:nvPr>
        </p:nvSpPr>
        <p:spPr/>
        <p:txBody>
          <a:bodyPr/>
          <a:lstStyle/>
          <a:p>
            <a:fld id="{F4C6E6B0-6BED-4C95-BFDE-A7213CF27963}" type="datetimeFigureOut">
              <a:rPr lang="da-DK" smtClean="0"/>
              <a:t>13-01-2023</a:t>
            </a:fld>
            <a:endParaRPr lang="da-DK"/>
          </a:p>
        </p:txBody>
      </p:sp>
      <p:sp>
        <p:nvSpPr>
          <p:cNvPr id="5" name="Pladsholder til sidefod 4">
            <a:extLst>
              <a:ext uri="{FF2B5EF4-FFF2-40B4-BE49-F238E27FC236}">
                <a16:creationId xmlns:a16="http://schemas.microsoft.com/office/drawing/2014/main" id="{3EDEAE83-D48F-4C77-B6A3-60D4002F145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642AC3B-0EA6-4908-99BD-880059748F86}"/>
              </a:ext>
            </a:extLst>
          </p:cNvPr>
          <p:cNvSpPr>
            <a:spLocks noGrp="1"/>
          </p:cNvSpPr>
          <p:nvPr>
            <p:ph type="sldNum" sz="quarter" idx="12"/>
          </p:nvPr>
        </p:nvSpPr>
        <p:spPr/>
        <p:txBody>
          <a:bodyPr/>
          <a:lstStyle/>
          <a:p>
            <a:fld id="{7B493FBD-C62A-44FD-85C1-067A7103B3F6}" type="slidenum">
              <a:rPr lang="da-DK" smtClean="0"/>
              <a:t>‹nr.›</a:t>
            </a:fld>
            <a:endParaRPr lang="da-DK"/>
          </a:p>
        </p:txBody>
      </p:sp>
    </p:spTree>
    <p:extLst>
      <p:ext uri="{BB962C8B-B14F-4D97-AF65-F5344CB8AC3E}">
        <p14:creationId xmlns:p14="http://schemas.microsoft.com/office/powerpoint/2010/main" val="1401914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568B7B-0781-4B1E-9CB8-41FEE3B4A723}"/>
              </a:ext>
            </a:extLst>
          </p:cNvPr>
          <p:cNvSpPr>
            <a:spLocks noGrp="1"/>
          </p:cNvSpPr>
          <p:nvPr>
            <p:ph type="title"/>
          </p:nvPr>
        </p:nvSpPr>
        <p:spPr>
          <a:xfrm>
            <a:off x="623888" y="1709739"/>
            <a:ext cx="7886700" cy="2852737"/>
          </a:xfrm>
        </p:spPr>
        <p:txBody>
          <a:bodyPr anchor="b"/>
          <a:lstStyle>
            <a:lvl1pPr>
              <a:defRPr sz="45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3508649E-22C1-4C9C-8B8E-C99514E85E7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E2BCCEC5-8AF8-4B4D-B960-2BB6AD72E753}"/>
              </a:ext>
            </a:extLst>
          </p:cNvPr>
          <p:cNvSpPr>
            <a:spLocks noGrp="1"/>
          </p:cNvSpPr>
          <p:nvPr>
            <p:ph type="dt" sz="half" idx="10"/>
          </p:nvPr>
        </p:nvSpPr>
        <p:spPr/>
        <p:txBody>
          <a:bodyPr/>
          <a:lstStyle/>
          <a:p>
            <a:fld id="{F4C6E6B0-6BED-4C95-BFDE-A7213CF27963}" type="datetimeFigureOut">
              <a:rPr lang="da-DK" smtClean="0"/>
              <a:t>13-01-2023</a:t>
            </a:fld>
            <a:endParaRPr lang="da-DK"/>
          </a:p>
        </p:txBody>
      </p:sp>
      <p:sp>
        <p:nvSpPr>
          <p:cNvPr id="5" name="Pladsholder til sidefod 4">
            <a:extLst>
              <a:ext uri="{FF2B5EF4-FFF2-40B4-BE49-F238E27FC236}">
                <a16:creationId xmlns:a16="http://schemas.microsoft.com/office/drawing/2014/main" id="{0CD661CB-FD3B-4875-8F9B-02ECAB58F4C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60C1419-9A23-43A1-9CCA-112D877C0095}"/>
              </a:ext>
            </a:extLst>
          </p:cNvPr>
          <p:cNvSpPr>
            <a:spLocks noGrp="1"/>
          </p:cNvSpPr>
          <p:nvPr>
            <p:ph type="sldNum" sz="quarter" idx="12"/>
          </p:nvPr>
        </p:nvSpPr>
        <p:spPr/>
        <p:txBody>
          <a:bodyPr/>
          <a:lstStyle/>
          <a:p>
            <a:fld id="{7B493FBD-C62A-44FD-85C1-067A7103B3F6}" type="slidenum">
              <a:rPr lang="da-DK" smtClean="0"/>
              <a:t>‹nr.›</a:t>
            </a:fld>
            <a:endParaRPr lang="da-DK"/>
          </a:p>
        </p:txBody>
      </p:sp>
    </p:spTree>
    <p:extLst>
      <p:ext uri="{BB962C8B-B14F-4D97-AF65-F5344CB8AC3E}">
        <p14:creationId xmlns:p14="http://schemas.microsoft.com/office/powerpoint/2010/main" val="1128523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5B04BD-972E-404A-BAEB-2603F2CD1A3E}"/>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90EC7B0-0E99-4600-A93A-745EEAAC9503}"/>
              </a:ext>
            </a:extLst>
          </p:cNvPr>
          <p:cNvSpPr>
            <a:spLocks noGrp="1"/>
          </p:cNvSpPr>
          <p:nvPr>
            <p:ph sz="half" idx="1"/>
          </p:nvPr>
        </p:nvSpPr>
        <p:spPr>
          <a:xfrm>
            <a:off x="6286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7CC32467-9FD8-4636-961E-9084396A178A}"/>
              </a:ext>
            </a:extLst>
          </p:cNvPr>
          <p:cNvSpPr>
            <a:spLocks noGrp="1"/>
          </p:cNvSpPr>
          <p:nvPr>
            <p:ph sz="half" idx="2"/>
          </p:nvPr>
        </p:nvSpPr>
        <p:spPr>
          <a:xfrm>
            <a:off x="46291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03826CF5-71B1-4F8D-8384-722579810C59}"/>
              </a:ext>
            </a:extLst>
          </p:cNvPr>
          <p:cNvSpPr>
            <a:spLocks noGrp="1"/>
          </p:cNvSpPr>
          <p:nvPr>
            <p:ph type="dt" sz="half" idx="10"/>
          </p:nvPr>
        </p:nvSpPr>
        <p:spPr/>
        <p:txBody>
          <a:bodyPr/>
          <a:lstStyle/>
          <a:p>
            <a:fld id="{F4C6E6B0-6BED-4C95-BFDE-A7213CF27963}" type="datetimeFigureOut">
              <a:rPr lang="da-DK" smtClean="0"/>
              <a:t>13-01-2023</a:t>
            </a:fld>
            <a:endParaRPr lang="da-DK"/>
          </a:p>
        </p:txBody>
      </p:sp>
      <p:sp>
        <p:nvSpPr>
          <p:cNvPr id="6" name="Pladsholder til sidefod 5">
            <a:extLst>
              <a:ext uri="{FF2B5EF4-FFF2-40B4-BE49-F238E27FC236}">
                <a16:creationId xmlns:a16="http://schemas.microsoft.com/office/drawing/2014/main" id="{28F4895E-80CD-4BA3-8DF6-BC1B6666B59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6B01222-7EA8-4B6F-80A1-D6188D796B1C}"/>
              </a:ext>
            </a:extLst>
          </p:cNvPr>
          <p:cNvSpPr>
            <a:spLocks noGrp="1"/>
          </p:cNvSpPr>
          <p:nvPr>
            <p:ph type="sldNum" sz="quarter" idx="12"/>
          </p:nvPr>
        </p:nvSpPr>
        <p:spPr/>
        <p:txBody>
          <a:bodyPr/>
          <a:lstStyle/>
          <a:p>
            <a:fld id="{7B493FBD-C62A-44FD-85C1-067A7103B3F6}" type="slidenum">
              <a:rPr lang="da-DK" smtClean="0"/>
              <a:t>‹nr.›</a:t>
            </a:fld>
            <a:endParaRPr lang="da-DK"/>
          </a:p>
        </p:txBody>
      </p:sp>
    </p:spTree>
    <p:extLst>
      <p:ext uri="{BB962C8B-B14F-4D97-AF65-F5344CB8AC3E}">
        <p14:creationId xmlns:p14="http://schemas.microsoft.com/office/powerpoint/2010/main" val="1295310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C9E715-17E8-4FD0-8A65-93353962E5EE}"/>
              </a:ext>
            </a:extLst>
          </p:cNvPr>
          <p:cNvSpPr>
            <a:spLocks noGrp="1"/>
          </p:cNvSpPr>
          <p:nvPr>
            <p:ph type="title"/>
          </p:nvPr>
        </p:nvSpPr>
        <p:spPr>
          <a:xfrm>
            <a:off x="629841" y="365126"/>
            <a:ext cx="78867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0A60AAD-C008-497A-A770-F69F44B5324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4A7C33FE-28BB-4AAB-8A24-99C7482BFA5B}"/>
              </a:ext>
            </a:extLst>
          </p:cNvPr>
          <p:cNvSpPr>
            <a:spLocks noGrp="1"/>
          </p:cNvSpPr>
          <p:nvPr>
            <p:ph sz="half" idx="2"/>
          </p:nvPr>
        </p:nvSpPr>
        <p:spPr>
          <a:xfrm>
            <a:off x="629842" y="2505075"/>
            <a:ext cx="3868340"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84220F8-C5F8-4ACE-BA78-390EB3422B0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8609941B-DD69-4FEA-A048-C1F756381ABF}"/>
              </a:ext>
            </a:extLst>
          </p:cNvPr>
          <p:cNvSpPr>
            <a:spLocks noGrp="1"/>
          </p:cNvSpPr>
          <p:nvPr>
            <p:ph sz="quarter" idx="4"/>
          </p:nvPr>
        </p:nvSpPr>
        <p:spPr>
          <a:xfrm>
            <a:off x="4629150" y="2505075"/>
            <a:ext cx="3887391"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CB601115-17CD-46BF-A19B-C37C5233A75A}"/>
              </a:ext>
            </a:extLst>
          </p:cNvPr>
          <p:cNvSpPr>
            <a:spLocks noGrp="1"/>
          </p:cNvSpPr>
          <p:nvPr>
            <p:ph type="dt" sz="half" idx="10"/>
          </p:nvPr>
        </p:nvSpPr>
        <p:spPr/>
        <p:txBody>
          <a:bodyPr/>
          <a:lstStyle/>
          <a:p>
            <a:fld id="{F4C6E6B0-6BED-4C95-BFDE-A7213CF27963}" type="datetimeFigureOut">
              <a:rPr lang="da-DK" smtClean="0"/>
              <a:t>13-01-2023</a:t>
            </a:fld>
            <a:endParaRPr lang="da-DK"/>
          </a:p>
        </p:txBody>
      </p:sp>
      <p:sp>
        <p:nvSpPr>
          <p:cNvPr id="8" name="Pladsholder til sidefod 7">
            <a:extLst>
              <a:ext uri="{FF2B5EF4-FFF2-40B4-BE49-F238E27FC236}">
                <a16:creationId xmlns:a16="http://schemas.microsoft.com/office/drawing/2014/main" id="{DABEB4C5-949F-4578-9DA7-D59DB6937FA1}"/>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80C8FF5B-A60A-4144-A348-48D4A252B5F2}"/>
              </a:ext>
            </a:extLst>
          </p:cNvPr>
          <p:cNvSpPr>
            <a:spLocks noGrp="1"/>
          </p:cNvSpPr>
          <p:nvPr>
            <p:ph type="sldNum" sz="quarter" idx="12"/>
          </p:nvPr>
        </p:nvSpPr>
        <p:spPr/>
        <p:txBody>
          <a:bodyPr/>
          <a:lstStyle/>
          <a:p>
            <a:fld id="{7B493FBD-C62A-44FD-85C1-067A7103B3F6}" type="slidenum">
              <a:rPr lang="da-DK" smtClean="0"/>
              <a:t>‹nr.›</a:t>
            </a:fld>
            <a:endParaRPr lang="da-DK"/>
          </a:p>
        </p:txBody>
      </p:sp>
    </p:spTree>
    <p:extLst>
      <p:ext uri="{BB962C8B-B14F-4D97-AF65-F5344CB8AC3E}">
        <p14:creationId xmlns:p14="http://schemas.microsoft.com/office/powerpoint/2010/main" val="2587357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4B89FF-2C0C-4518-BFB5-61C69D0F6AA4}"/>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99013819-34F6-4CA4-AE1A-6AC49ACC091E}"/>
              </a:ext>
            </a:extLst>
          </p:cNvPr>
          <p:cNvSpPr>
            <a:spLocks noGrp="1"/>
          </p:cNvSpPr>
          <p:nvPr>
            <p:ph type="dt" sz="half" idx="10"/>
          </p:nvPr>
        </p:nvSpPr>
        <p:spPr/>
        <p:txBody>
          <a:bodyPr/>
          <a:lstStyle/>
          <a:p>
            <a:fld id="{F4C6E6B0-6BED-4C95-BFDE-A7213CF27963}" type="datetimeFigureOut">
              <a:rPr lang="da-DK" smtClean="0"/>
              <a:t>13-01-2023</a:t>
            </a:fld>
            <a:endParaRPr lang="da-DK"/>
          </a:p>
        </p:txBody>
      </p:sp>
      <p:sp>
        <p:nvSpPr>
          <p:cNvPr id="4" name="Pladsholder til sidefod 3">
            <a:extLst>
              <a:ext uri="{FF2B5EF4-FFF2-40B4-BE49-F238E27FC236}">
                <a16:creationId xmlns:a16="http://schemas.microsoft.com/office/drawing/2014/main" id="{C3DCA9AC-342D-49A3-8360-E85C0B98BEF1}"/>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23C11B9F-4EE0-442C-AC3D-00E103C50D58}"/>
              </a:ext>
            </a:extLst>
          </p:cNvPr>
          <p:cNvSpPr>
            <a:spLocks noGrp="1"/>
          </p:cNvSpPr>
          <p:nvPr>
            <p:ph type="sldNum" sz="quarter" idx="12"/>
          </p:nvPr>
        </p:nvSpPr>
        <p:spPr/>
        <p:txBody>
          <a:bodyPr/>
          <a:lstStyle/>
          <a:p>
            <a:fld id="{7B493FBD-C62A-44FD-85C1-067A7103B3F6}" type="slidenum">
              <a:rPr lang="da-DK" smtClean="0"/>
              <a:t>‹nr.›</a:t>
            </a:fld>
            <a:endParaRPr lang="da-DK"/>
          </a:p>
        </p:txBody>
      </p:sp>
    </p:spTree>
    <p:extLst>
      <p:ext uri="{BB962C8B-B14F-4D97-AF65-F5344CB8AC3E}">
        <p14:creationId xmlns:p14="http://schemas.microsoft.com/office/powerpoint/2010/main" val="387986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verskrift og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p:cNvSpPr>
            <a:spLocks noGrp="1"/>
          </p:cNvSpPr>
          <p:nvPr>
            <p:ph type="dt" sz="half" idx="10"/>
          </p:nvPr>
        </p:nvSpPr>
        <p:spPr/>
        <p:txBody>
          <a:bodyPr/>
          <a:lstStyle>
            <a:lvl1pPr>
              <a:defRPr/>
            </a:lvl1pPr>
          </a:lstStyle>
          <a:p>
            <a:fld id="{E81BCECD-DF0F-4558-8209-8405D1F1D426}" type="datetime2">
              <a:rPr lang="da-DK" noProof="0"/>
              <a:pPr/>
              <a:t>13. januar 2023</a:t>
            </a:fld>
            <a:endParaRPr lang="da-DK" noProof="0"/>
          </a:p>
        </p:txBody>
      </p:sp>
      <p:sp>
        <p:nvSpPr>
          <p:cNvPr id="5" name="Footer Placeholder 4"/>
          <p:cNvSpPr>
            <a:spLocks noGrp="1"/>
          </p:cNvSpPr>
          <p:nvPr>
            <p:ph type="ftr" sz="quarter" idx="11"/>
          </p:nvPr>
        </p:nvSpPr>
        <p:spPr/>
        <p:txBody>
          <a:bodyPr/>
          <a:lstStyle>
            <a:lvl1pPr>
              <a:defRPr/>
            </a:lvl1pPr>
          </a:lstStyle>
          <a:p>
            <a:endParaRPr lang="da-DK" noProof="0"/>
          </a:p>
        </p:txBody>
      </p:sp>
      <p:sp>
        <p:nvSpPr>
          <p:cNvPr id="6" name="Slide Number Placeholder 5"/>
          <p:cNvSpPr>
            <a:spLocks noGrp="1"/>
          </p:cNvSpPr>
          <p:nvPr>
            <p:ph type="sldNum" sz="quarter" idx="12"/>
          </p:nvPr>
        </p:nvSpPr>
        <p:spPr/>
        <p:txBody>
          <a:bodyPr/>
          <a:lstStyle>
            <a:lvl1pPr>
              <a:defRPr/>
            </a:lvl1pPr>
          </a:lstStyle>
          <a:p>
            <a:fld id="{63F35900-392D-46F4-8341-366E91CBDAA0}" type="slidenum">
              <a:rPr lang="da-DK" noProof="0"/>
              <a:pPr/>
              <a:t>‹nr.›</a:t>
            </a:fld>
            <a:endParaRPr lang="da-DK" noProof="0"/>
          </a:p>
        </p:txBody>
      </p:sp>
    </p:spTree>
    <p:extLst>
      <p:ext uri="{BB962C8B-B14F-4D97-AF65-F5344CB8AC3E}">
        <p14:creationId xmlns:p14="http://schemas.microsoft.com/office/powerpoint/2010/main" val="2208594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B0E3AC0F-F329-42C8-92D4-CB5B1BAA7160}"/>
              </a:ext>
            </a:extLst>
          </p:cNvPr>
          <p:cNvSpPr>
            <a:spLocks noGrp="1"/>
          </p:cNvSpPr>
          <p:nvPr>
            <p:ph type="dt" sz="half" idx="10"/>
          </p:nvPr>
        </p:nvSpPr>
        <p:spPr/>
        <p:txBody>
          <a:bodyPr/>
          <a:lstStyle/>
          <a:p>
            <a:fld id="{F4C6E6B0-6BED-4C95-BFDE-A7213CF27963}" type="datetimeFigureOut">
              <a:rPr lang="da-DK" smtClean="0"/>
              <a:t>13-01-2023</a:t>
            </a:fld>
            <a:endParaRPr lang="da-DK"/>
          </a:p>
        </p:txBody>
      </p:sp>
      <p:sp>
        <p:nvSpPr>
          <p:cNvPr id="3" name="Pladsholder til sidefod 2">
            <a:extLst>
              <a:ext uri="{FF2B5EF4-FFF2-40B4-BE49-F238E27FC236}">
                <a16:creationId xmlns:a16="http://schemas.microsoft.com/office/drawing/2014/main" id="{85017883-7057-46A1-B8E8-5C7F903C366E}"/>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8344A31C-6D08-4B6B-BDAE-2E24B5343E21}"/>
              </a:ext>
            </a:extLst>
          </p:cNvPr>
          <p:cNvSpPr>
            <a:spLocks noGrp="1"/>
          </p:cNvSpPr>
          <p:nvPr>
            <p:ph type="sldNum" sz="quarter" idx="12"/>
          </p:nvPr>
        </p:nvSpPr>
        <p:spPr/>
        <p:txBody>
          <a:bodyPr/>
          <a:lstStyle/>
          <a:p>
            <a:fld id="{7B493FBD-C62A-44FD-85C1-067A7103B3F6}" type="slidenum">
              <a:rPr lang="da-DK" smtClean="0"/>
              <a:t>‹nr.›</a:t>
            </a:fld>
            <a:endParaRPr lang="da-DK"/>
          </a:p>
        </p:txBody>
      </p:sp>
    </p:spTree>
    <p:extLst>
      <p:ext uri="{BB962C8B-B14F-4D97-AF65-F5344CB8AC3E}">
        <p14:creationId xmlns:p14="http://schemas.microsoft.com/office/powerpoint/2010/main" val="148200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558F10-5145-4E0E-8E84-030B2294C4BB}"/>
              </a:ext>
            </a:extLst>
          </p:cNvPr>
          <p:cNvSpPr>
            <a:spLocks noGrp="1"/>
          </p:cNvSpPr>
          <p:nvPr>
            <p:ph type="title"/>
          </p:nvPr>
        </p:nvSpPr>
        <p:spPr>
          <a:xfrm>
            <a:off x="629841" y="457200"/>
            <a:ext cx="2949178" cy="1600200"/>
          </a:xfrm>
        </p:spPr>
        <p:txBody>
          <a:bodyPr anchor="b"/>
          <a:lstStyle>
            <a:lvl1pPr>
              <a:defRPr sz="24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22F78B52-A029-466F-B398-F621279A510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2C1F0780-9DA7-41B9-BA8D-DB12C640AA2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0932E1E2-2650-402E-9D95-75550DC867B4}"/>
              </a:ext>
            </a:extLst>
          </p:cNvPr>
          <p:cNvSpPr>
            <a:spLocks noGrp="1"/>
          </p:cNvSpPr>
          <p:nvPr>
            <p:ph type="dt" sz="half" idx="10"/>
          </p:nvPr>
        </p:nvSpPr>
        <p:spPr/>
        <p:txBody>
          <a:bodyPr/>
          <a:lstStyle/>
          <a:p>
            <a:fld id="{F4C6E6B0-6BED-4C95-BFDE-A7213CF27963}" type="datetimeFigureOut">
              <a:rPr lang="da-DK" smtClean="0"/>
              <a:t>13-01-2023</a:t>
            </a:fld>
            <a:endParaRPr lang="da-DK"/>
          </a:p>
        </p:txBody>
      </p:sp>
      <p:sp>
        <p:nvSpPr>
          <p:cNvPr id="6" name="Pladsholder til sidefod 5">
            <a:extLst>
              <a:ext uri="{FF2B5EF4-FFF2-40B4-BE49-F238E27FC236}">
                <a16:creationId xmlns:a16="http://schemas.microsoft.com/office/drawing/2014/main" id="{FB88F042-22F5-4A74-99BE-C219327B122C}"/>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B972DFD-76AA-4193-AE52-58A1D171A53A}"/>
              </a:ext>
            </a:extLst>
          </p:cNvPr>
          <p:cNvSpPr>
            <a:spLocks noGrp="1"/>
          </p:cNvSpPr>
          <p:nvPr>
            <p:ph type="sldNum" sz="quarter" idx="12"/>
          </p:nvPr>
        </p:nvSpPr>
        <p:spPr/>
        <p:txBody>
          <a:bodyPr/>
          <a:lstStyle/>
          <a:p>
            <a:fld id="{7B493FBD-C62A-44FD-85C1-067A7103B3F6}" type="slidenum">
              <a:rPr lang="da-DK" smtClean="0"/>
              <a:t>‹nr.›</a:t>
            </a:fld>
            <a:endParaRPr lang="da-DK"/>
          </a:p>
        </p:txBody>
      </p:sp>
    </p:spTree>
    <p:extLst>
      <p:ext uri="{BB962C8B-B14F-4D97-AF65-F5344CB8AC3E}">
        <p14:creationId xmlns:p14="http://schemas.microsoft.com/office/powerpoint/2010/main" val="13721113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0A2C62-E6EA-4337-B5DD-50F1DFD58170}"/>
              </a:ext>
            </a:extLst>
          </p:cNvPr>
          <p:cNvSpPr>
            <a:spLocks noGrp="1"/>
          </p:cNvSpPr>
          <p:nvPr>
            <p:ph type="title"/>
          </p:nvPr>
        </p:nvSpPr>
        <p:spPr>
          <a:xfrm>
            <a:off x="629841" y="457200"/>
            <a:ext cx="2949178" cy="1600200"/>
          </a:xfrm>
        </p:spPr>
        <p:txBody>
          <a:bodyPr anchor="b"/>
          <a:lstStyle>
            <a:lvl1pPr>
              <a:defRPr sz="24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D41F4C2A-DF3F-4251-9364-E15768A39A8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a-DK"/>
          </a:p>
        </p:txBody>
      </p:sp>
      <p:sp>
        <p:nvSpPr>
          <p:cNvPr id="4" name="Pladsholder til tekst 3">
            <a:extLst>
              <a:ext uri="{FF2B5EF4-FFF2-40B4-BE49-F238E27FC236}">
                <a16:creationId xmlns:a16="http://schemas.microsoft.com/office/drawing/2014/main" id="{8DFAF605-E262-463A-A65A-8B1E1046503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48D2A638-10AC-4B69-9FFD-CBFA8632D385}"/>
              </a:ext>
            </a:extLst>
          </p:cNvPr>
          <p:cNvSpPr>
            <a:spLocks noGrp="1"/>
          </p:cNvSpPr>
          <p:nvPr>
            <p:ph type="dt" sz="half" idx="10"/>
          </p:nvPr>
        </p:nvSpPr>
        <p:spPr/>
        <p:txBody>
          <a:bodyPr/>
          <a:lstStyle/>
          <a:p>
            <a:fld id="{F4C6E6B0-6BED-4C95-BFDE-A7213CF27963}" type="datetimeFigureOut">
              <a:rPr lang="da-DK" smtClean="0"/>
              <a:t>13-01-2023</a:t>
            </a:fld>
            <a:endParaRPr lang="da-DK"/>
          </a:p>
        </p:txBody>
      </p:sp>
      <p:sp>
        <p:nvSpPr>
          <p:cNvPr id="6" name="Pladsholder til sidefod 5">
            <a:extLst>
              <a:ext uri="{FF2B5EF4-FFF2-40B4-BE49-F238E27FC236}">
                <a16:creationId xmlns:a16="http://schemas.microsoft.com/office/drawing/2014/main" id="{04008A5D-BEB6-46A2-B654-0EDAF63BAF3C}"/>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33FDDEE-DBB5-4AAF-9111-416BAD4EEA4C}"/>
              </a:ext>
            </a:extLst>
          </p:cNvPr>
          <p:cNvSpPr>
            <a:spLocks noGrp="1"/>
          </p:cNvSpPr>
          <p:nvPr>
            <p:ph type="sldNum" sz="quarter" idx="12"/>
          </p:nvPr>
        </p:nvSpPr>
        <p:spPr/>
        <p:txBody>
          <a:bodyPr/>
          <a:lstStyle/>
          <a:p>
            <a:fld id="{7B493FBD-C62A-44FD-85C1-067A7103B3F6}" type="slidenum">
              <a:rPr lang="da-DK" smtClean="0"/>
              <a:t>‹nr.›</a:t>
            </a:fld>
            <a:endParaRPr lang="da-DK"/>
          </a:p>
        </p:txBody>
      </p:sp>
    </p:spTree>
    <p:extLst>
      <p:ext uri="{BB962C8B-B14F-4D97-AF65-F5344CB8AC3E}">
        <p14:creationId xmlns:p14="http://schemas.microsoft.com/office/powerpoint/2010/main" val="15559308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0B335A-4969-47ED-8FE1-87D4F1201F2D}"/>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14CB3791-0A30-4C1D-BB44-694869E6451E}"/>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580D53B-48E9-4309-BDAE-3DFC291917DB}"/>
              </a:ext>
            </a:extLst>
          </p:cNvPr>
          <p:cNvSpPr>
            <a:spLocks noGrp="1"/>
          </p:cNvSpPr>
          <p:nvPr>
            <p:ph type="dt" sz="half" idx="10"/>
          </p:nvPr>
        </p:nvSpPr>
        <p:spPr/>
        <p:txBody>
          <a:bodyPr/>
          <a:lstStyle/>
          <a:p>
            <a:fld id="{F4C6E6B0-6BED-4C95-BFDE-A7213CF27963}" type="datetimeFigureOut">
              <a:rPr lang="da-DK" smtClean="0"/>
              <a:t>13-01-2023</a:t>
            </a:fld>
            <a:endParaRPr lang="da-DK"/>
          </a:p>
        </p:txBody>
      </p:sp>
      <p:sp>
        <p:nvSpPr>
          <p:cNvPr id="5" name="Pladsholder til sidefod 4">
            <a:extLst>
              <a:ext uri="{FF2B5EF4-FFF2-40B4-BE49-F238E27FC236}">
                <a16:creationId xmlns:a16="http://schemas.microsoft.com/office/drawing/2014/main" id="{47B0F4B7-872C-4D83-ABA0-A1F126C19A3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4492585-EC63-4309-A633-4C50EF682F68}"/>
              </a:ext>
            </a:extLst>
          </p:cNvPr>
          <p:cNvSpPr>
            <a:spLocks noGrp="1"/>
          </p:cNvSpPr>
          <p:nvPr>
            <p:ph type="sldNum" sz="quarter" idx="12"/>
          </p:nvPr>
        </p:nvSpPr>
        <p:spPr/>
        <p:txBody>
          <a:bodyPr/>
          <a:lstStyle/>
          <a:p>
            <a:fld id="{7B493FBD-C62A-44FD-85C1-067A7103B3F6}" type="slidenum">
              <a:rPr lang="da-DK" smtClean="0"/>
              <a:t>‹nr.›</a:t>
            </a:fld>
            <a:endParaRPr lang="da-DK"/>
          </a:p>
        </p:txBody>
      </p:sp>
    </p:spTree>
    <p:extLst>
      <p:ext uri="{BB962C8B-B14F-4D97-AF65-F5344CB8AC3E}">
        <p14:creationId xmlns:p14="http://schemas.microsoft.com/office/powerpoint/2010/main" val="18036662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C749CA93-35F0-4D36-AD53-D05DAE3288AA}"/>
              </a:ext>
            </a:extLst>
          </p:cNvPr>
          <p:cNvSpPr>
            <a:spLocks noGrp="1"/>
          </p:cNvSpPr>
          <p:nvPr>
            <p:ph type="title" orient="vert"/>
          </p:nvPr>
        </p:nvSpPr>
        <p:spPr>
          <a:xfrm>
            <a:off x="6543675" y="365125"/>
            <a:ext cx="1971675"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DD48F233-0727-45D3-9CE4-EFDCA1029CB4}"/>
              </a:ext>
            </a:extLst>
          </p:cNvPr>
          <p:cNvSpPr>
            <a:spLocks noGrp="1"/>
          </p:cNvSpPr>
          <p:nvPr>
            <p:ph type="body" orient="vert" idx="1"/>
          </p:nvPr>
        </p:nvSpPr>
        <p:spPr>
          <a:xfrm>
            <a:off x="628650" y="365125"/>
            <a:ext cx="5800725"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C09B48F-F329-4757-8158-7258CCD61A81}"/>
              </a:ext>
            </a:extLst>
          </p:cNvPr>
          <p:cNvSpPr>
            <a:spLocks noGrp="1"/>
          </p:cNvSpPr>
          <p:nvPr>
            <p:ph type="dt" sz="half" idx="10"/>
          </p:nvPr>
        </p:nvSpPr>
        <p:spPr/>
        <p:txBody>
          <a:bodyPr/>
          <a:lstStyle/>
          <a:p>
            <a:fld id="{F4C6E6B0-6BED-4C95-BFDE-A7213CF27963}" type="datetimeFigureOut">
              <a:rPr lang="da-DK" smtClean="0"/>
              <a:t>13-01-2023</a:t>
            </a:fld>
            <a:endParaRPr lang="da-DK"/>
          </a:p>
        </p:txBody>
      </p:sp>
      <p:sp>
        <p:nvSpPr>
          <p:cNvPr id="5" name="Pladsholder til sidefod 4">
            <a:extLst>
              <a:ext uri="{FF2B5EF4-FFF2-40B4-BE49-F238E27FC236}">
                <a16:creationId xmlns:a16="http://schemas.microsoft.com/office/drawing/2014/main" id="{5D57D761-A8A2-4402-8A9E-86AFA7B3E2A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763150F-C4AC-4D8E-9CD2-632EDDA0A0E8}"/>
              </a:ext>
            </a:extLst>
          </p:cNvPr>
          <p:cNvSpPr>
            <a:spLocks noGrp="1"/>
          </p:cNvSpPr>
          <p:nvPr>
            <p:ph type="sldNum" sz="quarter" idx="12"/>
          </p:nvPr>
        </p:nvSpPr>
        <p:spPr/>
        <p:txBody>
          <a:bodyPr/>
          <a:lstStyle/>
          <a:p>
            <a:fld id="{7B493FBD-C62A-44FD-85C1-067A7103B3F6}" type="slidenum">
              <a:rPr lang="da-DK" smtClean="0"/>
              <a:t>‹nr.›</a:t>
            </a:fld>
            <a:endParaRPr lang="da-DK"/>
          </a:p>
        </p:txBody>
      </p:sp>
    </p:spTree>
    <p:extLst>
      <p:ext uri="{BB962C8B-B14F-4D97-AF65-F5344CB8AC3E}">
        <p14:creationId xmlns:p14="http://schemas.microsoft.com/office/powerpoint/2010/main" val="2877369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10C99A-0E2E-48B8-B758-3020F6260B61}"/>
              </a:ext>
            </a:extLst>
          </p:cNvPr>
          <p:cNvSpPr>
            <a:spLocks noGrp="1"/>
          </p:cNvSpPr>
          <p:nvPr>
            <p:ph type="ctrTitle"/>
          </p:nvPr>
        </p:nvSpPr>
        <p:spPr>
          <a:xfrm>
            <a:off x="1143000" y="1122363"/>
            <a:ext cx="6858000" cy="2387600"/>
          </a:xfrm>
        </p:spPr>
        <p:txBody>
          <a:bodyPr anchor="b"/>
          <a:lstStyle>
            <a:lvl1pPr algn="ctr">
              <a:defRPr sz="4500"/>
            </a:lvl1pPr>
          </a:lstStyle>
          <a:p>
            <a:r>
              <a:rPr lang="da-DK"/>
              <a:t>Klik for at redigere titeltypografien i masteren</a:t>
            </a:r>
          </a:p>
        </p:txBody>
      </p:sp>
      <p:sp>
        <p:nvSpPr>
          <p:cNvPr id="3" name="Undertitel 2">
            <a:extLst>
              <a:ext uri="{FF2B5EF4-FFF2-40B4-BE49-F238E27FC236}">
                <a16:creationId xmlns:a16="http://schemas.microsoft.com/office/drawing/2014/main" id="{9EA75D74-91FC-49E7-9274-3BE01DD7629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0206D2B4-1526-41C3-80E3-BD7E2E520E67}"/>
              </a:ext>
            </a:extLst>
          </p:cNvPr>
          <p:cNvSpPr>
            <a:spLocks noGrp="1"/>
          </p:cNvSpPr>
          <p:nvPr>
            <p:ph type="dt" sz="half" idx="10"/>
          </p:nvPr>
        </p:nvSpPr>
        <p:spPr/>
        <p:txBody>
          <a:bodyPr/>
          <a:lstStyle/>
          <a:p>
            <a:fld id="{489830A3-B897-42F3-8068-B331E0F86878}" type="datetimeFigureOut">
              <a:rPr lang="da-DK" smtClean="0"/>
              <a:t>13-01-2023</a:t>
            </a:fld>
            <a:endParaRPr lang="da-DK"/>
          </a:p>
        </p:txBody>
      </p:sp>
      <p:sp>
        <p:nvSpPr>
          <p:cNvPr id="5" name="Pladsholder til sidefod 4">
            <a:extLst>
              <a:ext uri="{FF2B5EF4-FFF2-40B4-BE49-F238E27FC236}">
                <a16:creationId xmlns:a16="http://schemas.microsoft.com/office/drawing/2014/main" id="{B757A8B1-B2F4-4BE2-8027-027483C45CB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6A76FC8-8ED3-4B6C-99BA-EE43A1B4161F}"/>
              </a:ext>
            </a:extLst>
          </p:cNvPr>
          <p:cNvSpPr>
            <a:spLocks noGrp="1"/>
          </p:cNvSpPr>
          <p:nvPr>
            <p:ph type="sldNum" sz="quarter" idx="12"/>
          </p:nvPr>
        </p:nvSpPr>
        <p:spPr/>
        <p:txBody>
          <a:bodyPr/>
          <a:lstStyle/>
          <a:p>
            <a:fld id="{13D38ACF-615D-4672-919E-EE9A20D48E20}" type="slidenum">
              <a:rPr lang="da-DK" smtClean="0"/>
              <a:t>‹nr.›</a:t>
            </a:fld>
            <a:endParaRPr lang="da-DK"/>
          </a:p>
        </p:txBody>
      </p:sp>
    </p:spTree>
    <p:extLst>
      <p:ext uri="{BB962C8B-B14F-4D97-AF65-F5344CB8AC3E}">
        <p14:creationId xmlns:p14="http://schemas.microsoft.com/office/powerpoint/2010/main" val="15485144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29D63E-644B-4208-9899-E1822BCEA59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72536AF-0683-4870-B362-8B2879AA708A}"/>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E0AD68D-5E0C-445C-9301-107897594441}"/>
              </a:ext>
            </a:extLst>
          </p:cNvPr>
          <p:cNvSpPr>
            <a:spLocks noGrp="1"/>
          </p:cNvSpPr>
          <p:nvPr>
            <p:ph type="dt" sz="half" idx="10"/>
          </p:nvPr>
        </p:nvSpPr>
        <p:spPr/>
        <p:txBody>
          <a:bodyPr/>
          <a:lstStyle/>
          <a:p>
            <a:fld id="{489830A3-B897-42F3-8068-B331E0F86878}" type="datetimeFigureOut">
              <a:rPr lang="da-DK" smtClean="0"/>
              <a:t>13-01-2023</a:t>
            </a:fld>
            <a:endParaRPr lang="da-DK"/>
          </a:p>
        </p:txBody>
      </p:sp>
      <p:sp>
        <p:nvSpPr>
          <p:cNvPr id="5" name="Pladsholder til sidefod 4">
            <a:extLst>
              <a:ext uri="{FF2B5EF4-FFF2-40B4-BE49-F238E27FC236}">
                <a16:creationId xmlns:a16="http://schemas.microsoft.com/office/drawing/2014/main" id="{C6E8DDCD-4AA7-46C1-BA5A-70B620F58E3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B6F7A24-D0A3-4390-8D53-74FBBF2E7623}"/>
              </a:ext>
            </a:extLst>
          </p:cNvPr>
          <p:cNvSpPr>
            <a:spLocks noGrp="1"/>
          </p:cNvSpPr>
          <p:nvPr>
            <p:ph type="sldNum" sz="quarter" idx="12"/>
          </p:nvPr>
        </p:nvSpPr>
        <p:spPr/>
        <p:txBody>
          <a:bodyPr/>
          <a:lstStyle/>
          <a:p>
            <a:fld id="{13D38ACF-615D-4672-919E-EE9A20D48E20}" type="slidenum">
              <a:rPr lang="da-DK" smtClean="0"/>
              <a:t>‹nr.›</a:t>
            </a:fld>
            <a:endParaRPr lang="da-DK"/>
          </a:p>
        </p:txBody>
      </p:sp>
    </p:spTree>
    <p:extLst>
      <p:ext uri="{BB962C8B-B14F-4D97-AF65-F5344CB8AC3E}">
        <p14:creationId xmlns:p14="http://schemas.microsoft.com/office/powerpoint/2010/main" val="23558928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E39A59-7C93-4DA8-9AAE-85B44D8DA718}"/>
              </a:ext>
            </a:extLst>
          </p:cNvPr>
          <p:cNvSpPr>
            <a:spLocks noGrp="1"/>
          </p:cNvSpPr>
          <p:nvPr>
            <p:ph type="title"/>
          </p:nvPr>
        </p:nvSpPr>
        <p:spPr>
          <a:xfrm>
            <a:off x="623888" y="1709739"/>
            <a:ext cx="7886700" cy="2852737"/>
          </a:xfrm>
        </p:spPr>
        <p:txBody>
          <a:bodyPr anchor="b"/>
          <a:lstStyle>
            <a:lvl1pPr>
              <a:defRPr sz="45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14B8D3E6-BB90-4E35-BF48-CC685EE21D0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1A161645-2FF4-4552-8462-42112056CAEC}"/>
              </a:ext>
            </a:extLst>
          </p:cNvPr>
          <p:cNvSpPr>
            <a:spLocks noGrp="1"/>
          </p:cNvSpPr>
          <p:nvPr>
            <p:ph type="dt" sz="half" idx="10"/>
          </p:nvPr>
        </p:nvSpPr>
        <p:spPr/>
        <p:txBody>
          <a:bodyPr/>
          <a:lstStyle/>
          <a:p>
            <a:fld id="{489830A3-B897-42F3-8068-B331E0F86878}" type="datetimeFigureOut">
              <a:rPr lang="da-DK" smtClean="0"/>
              <a:t>13-01-2023</a:t>
            </a:fld>
            <a:endParaRPr lang="da-DK"/>
          </a:p>
        </p:txBody>
      </p:sp>
      <p:sp>
        <p:nvSpPr>
          <p:cNvPr id="5" name="Pladsholder til sidefod 4">
            <a:extLst>
              <a:ext uri="{FF2B5EF4-FFF2-40B4-BE49-F238E27FC236}">
                <a16:creationId xmlns:a16="http://schemas.microsoft.com/office/drawing/2014/main" id="{BA512822-896A-4DCC-AA6B-773AA1D7B92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1F2DC42-A5C8-4164-A6E8-DF51D8A37A91}"/>
              </a:ext>
            </a:extLst>
          </p:cNvPr>
          <p:cNvSpPr>
            <a:spLocks noGrp="1"/>
          </p:cNvSpPr>
          <p:nvPr>
            <p:ph type="sldNum" sz="quarter" idx="12"/>
          </p:nvPr>
        </p:nvSpPr>
        <p:spPr/>
        <p:txBody>
          <a:bodyPr/>
          <a:lstStyle/>
          <a:p>
            <a:fld id="{13D38ACF-615D-4672-919E-EE9A20D48E20}" type="slidenum">
              <a:rPr lang="da-DK" smtClean="0"/>
              <a:t>‹nr.›</a:t>
            </a:fld>
            <a:endParaRPr lang="da-DK"/>
          </a:p>
        </p:txBody>
      </p:sp>
    </p:spTree>
    <p:extLst>
      <p:ext uri="{BB962C8B-B14F-4D97-AF65-F5344CB8AC3E}">
        <p14:creationId xmlns:p14="http://schemas.microsoft.com/office/powerpoint/2010/main" val="39876144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DABCBD-544F-47A5-A848-2E3D7FC81741}"/>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8CE112D-6AFB-4C5F-B715-300E0B50345C}"/>
              </a:ext>
            </a:extLst>
          </p:cNvPr>
          <p:cNvSpPr>
            <a:spLocks noGrp="1"/>
          </p:cNvSpPr>
          <p:nvPr>
            <p:ph sz="half" idx="1"/>
          </p:nvPr>
        </p:nvSpPr>
        <p:spPr>
          <a:xfrm>
            <a:off x="6286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6BA4A1BD-8462-4638-90D7-FE911E646D39}"/>
              </a:ext>
            </a:extLst>
          </p:cNvPr>
          <p:cNvSpPr>
            <a:spLocks noGrp="1"/>
          </p:cNvSpPr>
          <p:nvPr>
            <p:ph sz="half" idx="2"/>
          </p:nvPr>
        </p:nvSpPr>
        <p:spPr>
          <a:xfrm>
            <a:off x="46291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5903241-6F5E-411F-87E2-8A69E6A0302A}"/>
              </a:ext>
            </a:extLst>
          </p:cNvPr>
          <p:cNvSpPr>
            <a:spLocks noGrp="1"/>
          </p:cNvSpPr>
          <p:nvPr>
            <p:ph type="dt" sz="half" idx="10"/>
          </p:nvPr>
        </p:nvSpPr>
        <p:spPr/>
        <p:txBody>
          <a:bodyPr/>
          <a:lstStyle/>
          <a:p>
            <a:fld id="{489830A3-B897-42F3-8068-B331E0F86878}" type="datetimeFigureOut">
              <a:rPr lang="da-DK" smtClean="0"/>
              <a:t>13-01-2023</a:t>
            </a:fld>
            <a:endParaRPr lang="da-DK"/>
          </a:p>
        </p:txBody>
      </p:sp>
      <p:sp>
        <p:nvSpPr>
          <p:cNvPr id="6" name="Pladsholder til sidefod 5">
            <a:extLst>
              <a:ext uri="{FF2B5EF4-FFF2-40B4-BE49-F238E27FC236}">
                <a16:creationId xmlns:a16="http://schemas.microsoft.com/office/drawing/2014/main" id="{473B6969-C517-4F74-8C7C-1A6285AE396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DA2B34C-459D-4796-8FBD-76F3D77BC667}"/>
              </a:ext>
            </a:extLst>
          </p:cNvPr>
          <p:cNvSpPr>
            <a:spLocks noGrp="1"/>
          </p:cNvSpPr>
          <p:nvPr>
            <p:ph type="sldNum" sz="quarter" idx="12"/>
          </p:nvPr>
        </p:nvSpPr>
        <p:spPr/>
        <p:txBody>
          <a:bodyPr/>
          <a:lstStyle/>
          <a:p>
            <a:fld id="{13D38ACF-615D-4672-919E-EE9A20D48E20}" type="slidenum">
              <a:rPr lang="da-DK" smtClean="0"/>
              <a:t>‹nr.›</a:t>
            </a:fld>
            <a:endParaRPr lang="da-DK"/>
          </a:p>
        </p:txBody>
      </p:sp>
    </p:spTree>
    <p:extLst>
      <p:ext uri="{BB962C8B-B14F-4D97-AF65-F5344CB8AC3E}">
        <p14:creationId xmlns:p14="http://schemas.microsoft.com/office/powerpoint/2010/main" val="6155381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AF487C-4C89-4B4E-9285-F3391FFE45CE}"/>
              </a:ext>
            </a:extLst>
          </p:cNvPr>
          <p:cNvSpPr>
            <a:spLocks noGrp="1"/>
          </p:cNvSpPr>
          <p:nvPr>
            <p:ph type="title"/>
          </p:nvPr>
        </p:nvSpPr>
        <p:spPr>
          <a:xfrm>
            <a:off x="629841" y="365126"/>
            <a:ext cx="78867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368700F1-3E9E-4BD7-ABE3-1EC8674B421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14B2FAD9-0A45-481C-84A5-2847AB65E8A7}"/>
              </a:ext>
            </a:extLst>
          </p:cNvPr>
          <p:cNvSpPr>
            <a:spLocks noGrp="1"/>
          </p:cNvSpPr>
          <p:nvPr>
            <p:ph sz="half" idx="2"/>
          </p:nvPr>
        </p:nvSpPr>
        <p:spPr>
          <a:xfrm>
            <a:off x="629842" y="2505075"/>
            <a:ext cx="3868340"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D075EC46-F367-4BCB-B8CC-02955840096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B74E19B7-0E0B-47AC-A7E5-56F820355789}"/>
              </a:ext>
            </a:extLst>
          </p:cNvPr>
          <p:cNvSpPr>
            <a:spLocks noGrp="1"/>
          </p:cNvSpPr>
          <p:nvPr>
            <p:ph sz="quarter" idx="4"/>
          </p:nvPr>
        </p:nvSpPr>
        <p:spPr>
          <a:xfrm>
            <a:off x="4629150" y="2505075"/>
            <a:ext cx="3887391"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C83FAB23-4855-4FD4-8A0E-324C0363CCF1}"/>
              </a:ext>
            </a:extLst>
          </p:cNvPr>
          <p:cNvSpPr>
            <a:spLocks noGrp="1"/>
          </p:cNvSpPr>
          <p:nvPr>
            <p:ph type="dt" sz="half" idx="10"/>
          </p:nvPr>
        </p:nvSpPr>
        <p:spPr/>
        <p:txBody>
          <a:bodyPr/>
          <a:lstStyle/>
          <a:p>
            <a:fld id="{489830A3-B897-42F3-8068-B331E0F86878}" type="datetimeFigureOut">
              <a:rPr lang="da-DK" smtClean="0"/>
              <a:t>13-01-2023</a:t>
            </a:fld>
            <a:endParaRPr lang="da-DK"/>
          </a:p>
        </p:txBody>
      </p:sp>
      <p:sp>
        <p:nvSpPr>
          <p:cNvPr id="8" name="Pladsholder til sidefod 7">
            <a:extLst>
              <a:ext uri="{FF2B5EF4-FFF2-40B4-BE49-F238E27FC236}">
                <a16:creationId xmlns:a16="http://schemas.microsoft.com/office/drawing/2014/main" id="{30F6932C-256C-4E65-8B88-036476D30EDF}"/>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F4AB1458-46B3-4E63-A5C9-BD13283515F7}"/>
              </a:ext>
            </a:extLst>
          </p:cNvPr>
          <p:cNvSpPr>
            <a:spLocks noGrp="1"/>
          </p:cNvSpPr>
          <p:nvPr>
            <p:ph type="sldNum" sz="quarter" idx="12"/>
          </p:nvPr>
        </p:nvSpPr>
        <p:spPr/>
        <p:txBody>
          <a:bodyPr/>
          <a:lstStyle/>
          <a:p>
            <a:fld id="{13D38ACF-615D-4672-919E-EE9A20D48E20}" type="slidenum">
              <a:rPr lang="da-DK" smtClean="0"/>
              <a:t>‹nr.›</a:t>
            </a:fld>
            <a:endParaRPr lang="da-DK"/>
          </a:p>
        </p:txBody>
      </p:sp>
    </p:spTree>
    <p:extLst>
      <p:ext uri="{BB962C8B-B14F-4D97-AF65-F5344CB8AC3E}">
        <p14:creationId xmlns:p14="http://schemas.microsoft.com/office/powerpoint/2010/main" val="3098242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Overskrift og to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Content Placeholder 2"/>
          <p:cNvSpPr>
            <a:spLocks noGrp="1"/>
          </p:cNvSpPr>
          <p:nvPr>
            <p:ph sz="half" idx="1"/>
          </p:nvPr>
        </p:nvSpPr>
        <p:spPr>
          <a:xfrm>
            <a:off x="503238" y="1700213"/>
            <a:ext cx="3975100"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Content Placeholder 3"/>
          <p:cNvSpPr>
            <a:spLocks noGrp="1"/>
          </p:cNvSpPr>
          <p:nvPr>
            <p:ph sz="half" idx="2"/>
          </p:nvPr>
        </p:nvSpPr>
        <p:spPr>
          <a:xfrm>
            <a:off x="4665663" y="1700213"/>
            <a:ext cx="3975100"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Date Placeholder 4"/>
          <p:cNvSpPr>
            <a:spLocks noGrp="1"/>
          </p:cNvSpPr>
          <p:nvPr>
            <p:ph type="dt" sz="half" idx="10"/>
          </p:nvPr>
        </p:nvSpPr>
        <p:spPr/>
        <p:txBody>
          <a:bodyPr/>
          <a:lstStyle>
            <a:lvl1pPr>
              <a:defRPr/>
            </a:lvl1pPr>
          </a:lstStyle>
          <a:p>
            <a:fld id="{AE575FBE-562C-41D5-8814-F60D350A2B2D}" type="datetime2">
              <a:rPr lang="da-DK" noProof="0"/>
              <a:pPr/>
              <a:t>13. januar 2023</a:t>
            </a:fld>
            <a:endParaRPr lang="da-DK" noProof="0"/>
          </a:p>
        </p:txBody>
      </p:sp>
      <p:sp>
        <p:nvSpPr>
          <p:cNvPr id="6" name="Footer Placeholder 5"/>
          <p:cNvSpPr>
            <a:spLocks noGrp="1"/>
          </p:cNvSpPr>
          <p:nvPr>
            <p:ph type="ftr" sz="quarter" idx="11"/>
          </p:nvPr>
        </p:nvSpPr>
        <p:spPr/>
        <p:txBody>
          <a:bodyPr/>
          <a:lstStyle>
            <a:lvl1pPr>
              <a:defRPr/>
            </a:lvl1pPr>
          </a:lstStyle>
          <a:p>
            <a:endParaRPr lang="da-DK" noProof="0"/>
          </a:p>
        </p:txBody>
      </p:sp>
      <p:sp>
        <p:nvSpPr>
          <p:cNvPr id="7" name="Slide Number Placeholder 6"/>
          <p:cNvSpPr>
            <a:spLocks noGrp="1"/>
          </p:cNvSpPr>
          <p:nvPr>
            <p:ph type="sldNum" sz="quarter" idx="12"/>
          </p:nvPr>
        </p:nvSpPr>
        <p:spPr/>
        <p:txBody>
          <a:bodyPr/>
          <a:lstStyle>
            <a:lvl1pPr>
              <a:defRPr/>
            </a:lvl1pPr>
          </a:lstStyle>
          <a:p>
            <a:fld id="{11CFF931-D198-4569-94B6-C4CEBA5B3359}" type="slidenum">
              <a:rPr lang="da-DK" noProof="0"/>
              <a:pPr/>
              <a:t>‹nr.›</a:t>
            </a:fld>
            <a:endParaRPr lang="da-DK" noProof="0"/>
          </a:p>
        </p:txBody>
      </p:sp>
    </p:spTree>
    <p:extLst>
      <p:ext uri="{BB962C8B-B14F-4D97-AF65-F5344CB8AC3E}">
        <p14:creationId xmlns:p14="http://schemas.microsoft.com/office/powerpoint/2010/main" val="20161645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D6D048-7D5E-4B89-B7CF-77980B2680D4}"/>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96F96E7D-2F11-4F1E-861B-4104A52275D5}"/>
              </a:ext>
            </a:extLst>
          </p:cNvPr>
          <p:cNvSpPr>
            <a:spLocks noGrp="1"/>
          </p:cNvSpPr>
          <p:nvPr>
            <p:ph type="dt" sz="half" idx="10"/>
          </p:nvPr>
        </p:nvSpPr>
        <p:spPr/>
        <p:txBody>
          <a:bodyPr/>
          <a:lstStyle/>
          <a:p>
            <a:fld id="{489830A3-B897-42F3-8068-B331E0F86878}" type="datetimeFigureOut">
              <a:rPr lang="da-DK" smtClean="0"/>
              <a:t>13-01-2023</a:t>
            </a:fld>
            <a:endParaRPr lang="da-DK"/>
          </a:p>
        </p:txBody>
      </p:sp>
      <p:sp>
        <p:nvSpPr>
          <p:cNvPr id="4" name="Pladsholder til sidefod 3">
            <a:extLst>
              <a:ext uri="{FF2B5EF4-FFF2-40B4-BE49-F238E27FC236}">
                <a16:creationId xmlns:a16="http://schemas.microsoft.com/office/drawing/2014/main" id="{D8C4D282-9B79-4BD3-90BA-7B3E27934C7F}"/>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992CD449-4257-42C6-BBEB-409B847CECE7}"/>
              </a:ext>
            </a:extLst>
          </p:cNvPr>
          <p:cNvSpPr>
            <a:spLocks noGrp="1"/>
          </p:cNvSpPr>
          <p:nvPr>
            <p:ph type="sldNum" sz="quarter" idx="12"/>
          </p:nvPr>
        </p:nvSpPr>
        <p:spPr/>
        <p:txBody>
          <a:bodyPr/>
          <a:lstStyle/>
          <a:p>
            <a:fld id="{13D38ACF-615D-4672-919E-EE9A20D48E20}" type="slidenum">
              <a:rPr lang="da-DK" smtClean="0"/>
              <a:t>‹nr.›</a:t>
            </a:fld>
            <a:endParaRPr lang="da-DK"/>
          </a:p>
        </p:txBody>
      </p:sp>
    </p:spTree>
    <p:extLst>
      <p:ext uri="{BB962C8B-B14F-4D97-AF65-F5344CB8AC3E}">
        <p14:creationId xmlns:p14="http://schemas.microsoft.com/office/powerpoint/2010/main" val="19286955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155760C-6CBD-4918-827E-D47B03DD7E51}"/>
              </a:ext>
            </a:extLst>
          </p:cNvPr>
          <p:cNvSpPr>
            <a:spLocks noGrp="1"/>
          </p:cNvSpPr>
          <p:nvPr>
            <p:ph type="dt" sz="half" idx="10"/>
          </p:nvPr>
        </p:nvSpPr>
        <p:spPr/>
        <p:txBody>
          <a:bodyPr/>
          <a:lstStyle/>
          <a:p>
            <a:fld id="{489830A3-B897-42F3-8068-B331E0F86878}" type="datetimeFigureOut">
              <a:rPr lang="da-DK" smtClean="0"/>
              <a:t>13-01-2023</a:t>
            </a:fld>
            <a:endParaRPr lang="da-DK"/>
          </a:p>
        </p:txBody>
      </p:sp>
      <p:sp>
        <p:nvSpPr>
          <p:cNvPr id="3" name="Pladsholder til sidefod 2">
            <a:extLst>
              <a:ext uri="{FF2B5EF4-FFF2-40B4-BE49-F238E27FC236}">
                <a16:creationId xmlns:a16="http://schemas.microsoft.com/office/drawing/2014/main" id="{9A63B0A3-5E83-4F2C-AEBC-3CD6FDEB21C7}"/>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13EAE0A-4EF3-4880-9DA9-D424086301EA}"/>
              </a:ext>
            </a:extLst>
          </p:cNvPr>
          <p:cNvSpPr>
            <a:spLocks noGrp="1"/>
          </p:cNvSpPr>
          <p:nvPr>
            <p:ph type="sldNum" sz="quarter" idx="12"/>
          </p:nvPr>
        </p:nvSpPr>
        <p:spPr/>
        <p:txBody>
          <a:bodyPr/>
          <a:lstStyle/>
          <a:p>
            <a:fld id="{13D38ACF-615D-4672-919E-EE9A20D48E20}" type="slidenum">
              <a:rPr lang="da-DK" smtClean="0"/>
              <a:t>‹nr.›</a:t>
            </a:fld>
            <a:endParaRPr lang="da-DK"/>
          </a:p>
        </p:txBody>
      </p:sp>
    </p:spTree>
    <p:extLst>
      <p:ext uri="{BB962C8B-B14F-4D97-AF65-F5344CB8AC3E}">
        <p14:creationId xmlns:p14="http://schemas.microsoft.com/office/powerpoint/2010/main" val="6780681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CEC6E-FCC6-4521-9557-72730A05E689}"/>
              </a:ext>
            </a:extLst>
          </p:cNvPr>
          <p:cNvSpPr>
            <a:spLocks noGrp="1"/>
          </p:cNvSpPr>
          <p:nvPr>
            <p:ph type="title"/>
          </p:nvPr>
        </p:nvSpPr>
        <p:spPr>
          <a:xfrm>
            <a:off x="629841" y="457200"/>
            <a:ext cx="2949178" cy="1600200"/>
          </a:xfrm>
        </p:spPr>
        <p:txBody>
          <a:bodyPr anchor="b"/>
          <a:lstStyle>
            <a:lvl1pPr>
              <a:defRPr sz="24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9423AA31-E50E-43E0-8991-8C44909F6BC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BDB9B952-99EA-4460-8942-508CACAE42E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946CF63-EE4E-4F3E-B812-E6CEC3FF599D}"/>
              </a:ext>
            </a:extLst>
          </p:cNvPr>
          <p:cNvSpPr>
            <a:spLocks noGrp="1"/>
          </p:cNvSpPr>
          <p:nvPr>
            <p:ph type="dt" sz="half" idx="10"/>
          </p:nvPr>
        </p:nvSpPr>
        <p:spPr/>
        <p:txBody>
          <a:bodyPr/>
          <a:lstStyle/>
          <a:p>
            <a:fld id="{489830A3-B897-42F3-8068-B331E0F86878}" type="datetimeFigureOut">
              <a:rPr lang="da-DK" smtClean="0"/>
              <a:t>13-01-2023</a:t>
            </a:fld>
            <a:endParaRPr lang="da-DK"/>
          </a:p>
        </p:txBody>
      </p:sp>
      <p:sp>
        <p:nvSpPr>
          <p:cNvPr id="6" name="Pladsholder til sidefod 5">
            <a:extLst>
              <a:ext uri="{FF2B5EF4-FFF2-40B4-BE49-F238E27FC236}">
                <a16:creationId xmlns:a16="http://schemas.microsoft.com/office/drawing/2014/main" id="{2A002DDF-1210-4947-BD6C-E79CCA52170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9CA666B-8661-4F85-B2F2-779B21925D4F}"/>
              </a:ext>
            </a:extLst>
          </p:cNvPr>
          <p:cNvSpPr>
            <a:spLocks noGrp="1"/>
          </p:cNvSpPr>
          <p:nvPr>
            <p:ph type="sldNum" sz="quarter" idx="12"/>
          </p:nvPr>
        </p:nvSpPr>
        <p:spPr/>
        <p:txBody>
          <a:bodyPr/>
          <a:lstStyle/>
          <a:p>
            <a:fld id="{13D38ACF-615D-4672-919E-EE9A20D48E20}" type="slidenum">
              <a:rPr lang="da-DK" smtClean="0"/>
              <a:t>‹nr.›</a:t>
            </a:fld>
            <a:endParaRPr lang="da-DK"/>
          </a:p>
        </p:txBody>
      </p:sp>
    </p:spTree>
    <p:extLst>
      <p:ext uri="{BB962C8B-B14F-4D97-AF65-F5344CB8AC3E}">
        <p14:creationId xmlns:p14="http://schemas.microsoft.com/office/powerpoint/2010/main" val="1125970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FA1F7B-D421-4228-9899-CDCA2B8E0DA3}"/>
              </a:ext>
            </a:extLst>
          </p:cNvPr>
          <p:cNvSpPr>
            <a:spLocks noGrp="1"/>
          </p:cNvSpPr>
          <p:nvPr>
            <p:ph type="title"/>
          </p:nvPr>
        </p:nvSpPr>
        <p:spPr>
          <a:xfrm>
            <a:off x="629841" y="457200"/>
            <a:ext cx="2949178" cy="1600200"/>
          </a:xfrm>
        </p:spPr>
        <p:txBody>
          <a:bodyPr anchor="b"/>
          <a:lstStyle>
            <a:lvl1pPr>
              <a:defRPr sz="24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AACD2249-2BB1-475D-AAC0-9BD7FF8C149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a-DK"/>
          </a:p>
        </p:txBody>
      </p:sp>
      <p:sp>
        <p:nvSpPr>
          <p:cNvPr id="4" name="Pladsholder til tekst 3">
            <a:extLst>
              <a:ext uri="{FF2B5EF4-FFF2-40B4-BE49-F238E27FC236}">
                <a16:creationId xmlns:a16="http://schemas.microsoft.com/office/drawing/2014/main" id="{AD03B735-5D75-4D25-9900-C08519A4EBC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1DBC6CF-F164-4322-B831-0A1694FEEE76}"/>
              </a:ext>
            </a:extLst>
          </p:cNvPr>
          <p:cNvSpPr>
            <a:spLocks noGrp="1"/>
          </p:cNvSpPr>
          <p:nvPr>
            <p:ph type="dt" sz="half" idx="10"/>
          </p:nvPr>
        </p:nvSpPr>
        <p:spPr/>
        <p:txBody>
          <a:bodyPr/>
          <a:lstStyle/>
          <a:p>
            <a:fld id="{489830A3-B897-42F3-8068-B331E0F86878}" type="datetimeFigureOut">
              <a:rPr lang="da-DK" smtClean="0"/>
              <a:t>13-01-2023</a:t>
            </a:fld>
            <a:endParaRPr lang="da-DK"/>
          </a:p>
        </p:txBody>
      </p:sp>
      <p:sp>
        <p:nvSpPr>
          <p:cNvPr id="6" name="Pladsholder til sidefod 5">
            <a:extLst>
              <a:ext uri="{FF2B5EF4-FFF2-40B4-BE49-F238E27FC236}">
                <a16:creationId xmlns:a16="http://schemas.microsoft.com/office/drawing/2014/main" id="{51DCDAFE-C1D9-4E74-BBAB-0968DD9F2D0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6D09C351-254C-455B-A074-B9F441821F68}"/>
              </a:ext>
            </a:extLst>
          </p:cNvPr>
          <p:cNvSpPr>
            <a:spLocks noGrp="1"/>
          </p:cNvSpPr>
          <p:nvPr>
            <p:ph type="sldNum" sz="quarter" idx="12"/>
          </p:nvPr>
        </p:nvSpPr>
        <p:spPr/>
        <p:txBody>
          <a:bodyPr/>
          <a:lstStyle/>
          <a:p>
            <a:fld id="{13D38ACF-615D-4672-919E-EE9A20D48E20}" type="slidenum">
              <a:rPr lang="da-DK" smtClean="0"/>
              <a:t>‹nr.›</a:t>
            </a:fld>
            <a:endParaRPr lang="da-DK"/>
          </a:p>
        </p:txBody>
      </p:sp>
    </p:spTree>
    <p:extLst>
      <p:ext uri="{BB962C8B-B14F-4D97-AF65-F5344CB8AC3E}">
        <p14:creationId xmlns:p14="http://schemas.microsoft.com/office/powerpoint/2010/main" val="891514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905571-AA3C-4D77-A1E4-573271B03FED}"/>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16BBA18F-F7B7-4F5E-AA0E-75F8EB824580}"/>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68B95E6-20DC-44F8-B16C-393B38E56E2B}"/>
              </a:ext>
            </a:extLst>
          </p:cNvPr>
          <p:cNvSpPr>
            <a:spLocks noGrp="1"/>
          </p:cNvSpPr>
          <p:nvPr>
            <p:ph type="dt" sz="half" idx="10"/>
          </p:nvPr>
        </p:nvSpPr>
        <p:spPr/>
        <p:txBody>
          <a:bodyPr/>
          <a:lstStyle/>
          <a:p>
            <a:fld id="{489830A3-B897-42F3-8068-B331E0F86878}" type="datetimeFigureOut">
              <a:rPr lang="da-DK" smtClean="0"/>
              <a:t>13-01-2023</a:t>
            </a:fld>
            <a:endParaRPr lang="da-DK"/>
          </a:p>
        </p:txBody>
      </p:sp>
      <p:sp>
        <p:nvSpPr>
          <p:cNvPr id="5" name="Pladsholder til sidefod 4">
            <a:extLst>
              <a:ext uri="{FF2B5EF4-FFF2-40B4-BE49-F238E27FC236}">
                <a16:creationId xmlns:a16="http://schemas.microsoft.com/office/drawing/2014/main" id="{3F7928A5-8F4E-442B-AC44-BDEC52E2FD1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32AE328-8BEF-44AE-8958-0A1DA4FFAA0A}"/>
              </a:ext>
            </a:extLst>
          </p:cNvPr>
          <p:cNvSpPr>
            <a:spLocks noGrp="1"/>
          </p:cNvSpPr>
          <p:nvPr>
            <p:ph type="sldNum" sz="quarter" idx="12"/>
          </p:nvPr>
        </p:nvSpPr>
        <p:spPr/>
        <p:txBody>
          <a:bodyPr/>
          <a:lstStyle/>
          <a:p>
            <a:fld id="{13D38ACF-615D-4672-919E-EE9A20D48E20}" type="slidenum">
              <a:rPr lang="da-DK" smtClean="0"/>
              <a:t>‹nr.›</a:t>
            </a:fld>
            <a:endParaRPr lang="da-DK"/>
          </a:p>
        </p:txBody>
      </p:sp>
    </p:spTree>
    <p:extLst>
      <p:ext uri="{BB962C8B-B14F-4D97-AF65-F5344CB8AC3E}">
        <p14:creationId xmlns:p14="http://schemas.microsoft.com/office/powerpoint/2010/main" val="713130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66E90217-211E-4AAA-AB18-D3C42E2906BA}"/>
              </a:ext>
            </a:extLst>
          </p:cNvPr>
          <p:cNvSpPr>
            <a:spLocks noGrp="1"/>
          </p:cNvSpPr>
          <p:nvPr>
            <p:ph type="title" orient="vert"/>
          </p:nvPr>
        </p:nvSpPr>
        <p:spPr>
          <a:xfrm>
            <a:off x="6543675" y="365125"/>
            <a:ext cx="1971675"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24E687DA-3E0A-46F6-A0C5-5FF9F3DFC017}"/>
              </a:ext>
            </a:extLst>
          </p:cNvPr>
          <p:cNvSpPr>
            <a:spLocks noGrp="1"/>
          </p:cNvSpPr>
          <p:nvPr>
            <p:ph type="body" orient="vert" idx="1"/>
          </p:nvPr>
        </p:nvSpPr>
        <p:spPr>
          <a:xfrm>
            <a:off x="628650" y="365125"/>
            <a:ext cx="5800725"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7458956-3D46-4664-9F5B-50809F48DEDC}"/>
              </a:ext>
            </a:extLst>
          </p:cNvPr>
          <p:cNvSpPr>
            <a:spLocks noGrp="1"/>
          </p:cNvSpPr>
          <p:nvPr>
            <p:ph type="dt" sz="half" idx="10"/>
          </p:nvPr>
        </p:nvSpPr>
        <p:spPr/>
        <p:txBody>
          <a:bodyPr/>
          <a:lstStyle/>
          <a:p>
            <a:fld id="{489830A3-B897-42F3-8068-B331E0F86878}" type="datetimeFigureOut">
              <a:rPr lang="da-DK" smtClean="0"/>
              <a:t>13-01-2023</a:t>
            </a:fld>
            <a:endParaRPr lang="da-DK"/>
          </a:p>
        </p:txBody>
      </p:sp>
      <p:sp>
        <p:nvSpPr>
          <p:cNvPr id="5" name="Pladsholder til sidefod 4">
            <a:extLst>
              <a:ext uri="{FF2B5EF4-FFF2-40B4-BE49-F238E27FC236}">
                <a16:creationId xmlns:a16="http://schemas.microsoft.com/office/drawing/2014/main" id="{6EAD61DD-9B97-4883-AA57-AF9772BB3E8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99E1A9E-EC51-42FE-8524-6131C9CF8C53}"/>
              </a:ext>
            </a:extLst>
          </p:cNvPr>
          <p:cNvSpPr>
            <a:spLocks noGrp="1"/>
          </p:cNvSpPr>
          <p:nvPr>
            <p:ph type="sldNum" sz="quarter" idx="12"/>
          </p:nvPr>
        </p:nvSpPr>
        <p:spPr/>
        <p:txBody>
          <a:bodyPr/>
          <a:lstStyle/>
          <a:p>
            <a:fld id="{13D38ACF-615D-4672-919E-EE9A20D48E20}" type="slidenum">
              <a:rPr lang="da-DK" smtClean="0"/>
              <a:t>‹nr.›</a:t>
            </a:fld>
            <a:endParaRPr lang="da-DK"/>
          </a:p>
        </p:txBody>
      </p:sp>
    </p:spTree>
    <p:extLst>
      <p:ext uri="{BB962C8B-B14F-4D97-AF65-F5344CB8AC3E}">
        <p14:creationId xmlns:p14="http://schemas.microsoft.com/office/powerpoint/2010/main" val="848997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skrift og t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Content Placeholder 2"/>
          <p:cNvSpPr>
            <a:spLocks noGrp="1"/>
          </p:cNvSpPr>
          <p:nvPr>
            <p:ph sz="half" idx="1"/>
          </p:nvPr>
        </p:nvSpPr>
        <p:spPr>
          <a:xfrm>
            <a:off x="503238" y="1700213"/>
            <a:ext cx="3975099"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Content Placeholder 3"/>
          <p:cNvSpPr>
            <a:spLocks noGrp="1"/>
          </p:cNvSpPr>
          <p:nvPr>
            <p:ph sz="half" idx="2"/>
          </p:nvPr>
        </p:nvSpPr>
        <p:spPr>
          <a:xfrm>
            <a:off x="4665663" y="1700213"/>
            <a:ext cx="3975100" cy="21748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Date Placeholder 4"/>
          <p:cNvSpPr>
            <a:spLocks noGrp="1"/>
          </p:cNvSpPr>
          <p:nvPr>
            <p:ph type="dt" sz="half" idx="10"/>
          </p:nvPr>
        </p:nvSpPr>
        <p:spPr/>
        <p:txBody>
          <a:bodyPr/>
          <a:lstStyle>
            <a:lvl1pPr>
              <a:defRPr/>
            </a:lvl1pPr>
          </a:lstStyle>
          <a:p>
            <a:fld id="{AE575FBE-562C-41D5-8814-F60D350A2B2D}" type="datetime2">
              <a:rPr lang="da-DK" noProof="0"/>
              <a:pPr/>
              <a:t>13. januar 2023</a:t>
            </a:fld>
            <a:endParaRPr lang="da-DK" noProof="0"/>
          </a:p>
        </p:txBody>
      </p:sp>
      <p:sp>
        <p:nvSpPr>
          <p:cNvPr id="6" name="Footer Placeholder 5"/>
          <p:cNvSpPr>
            <a:spLocks noGrp="1"/>
          </p:cNvSpPr>
          <p:nvPr>
            <p:ph type="ftr" sz="quarter" idx="11"/>
          </p:nvPr>
        </p:nvSpPr>
        <p:spPr/>
        <p:txBody>
          <a:bodyPr/>
          <a:lstStyle>
            <a:lvl1pPr>
              <a:defRPr/>
            </a:lvl1pPr>
          </a:lstStyle>
          <a:p>
            <a:endParaRPr lang="da-DK" noProof="0"/>
          </a:p>
        </p:txBody>
      </p:sp>
      <p:sp>
        <p:nvSpPr>
          <p:cNvPr id="7" name="Slide Number Placeholder 6"/>
          <p:cNvSpPr>
            <a:spLocks noGrp="1"/>
          </p:cNvSpPr>
          <p:nvPr>
            <p:ph type="sldNum" sz="quarter" idx="12"/>
          </p:nvPr>
        </p:nvSpPr>
        <p:spPr/>
        <p:txBody>
          <a:bodyPr/>
          <a:lstStyle>
            <a:lvl1pPr>
              <a:defRPr/>
            </a:lvl1pPr>
          </a:lstStyle>
          <a:p>
            <a:fld id="{11CFF931-D198-4569-94B6-C4CEBA5B3359}" type="slidenum">
              <a:rPr lang="da-DK" noProof="0"/>
              <a:pPr/>
              <a:t>‹nr.›</a:t>
            </a:fld>
            <a:endParaRPr lang="da-DK" noProof="0"/>
          </a:p>
        </p:txBody>
      </p:sp>
      <p:sp>
        <p:nvSpPr>
          <p:cNvPr id="10" name="Content Placeholder 9"/>
          <p:cNvSpPr>
            <a:spLocks noGrp="1"/>
          </p:cNvSpPr>
          <p:nvPr>
            <p:ph sz="quarter" idx="13"/>
          </p:nvPr>
        </p:nvSpPr>
        <p:spPr>
          <a:xfrm>
            <a:off x="4665662" y="4064000"/>
            <a:ext cx="3975100"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792061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ternativ t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Date Placeholder 2"/>
          <p:cNvSpPr>
            <a:spLocks noGrp="1"/>
          </p:cNvSpPr>
          <p:nvPr>
            <p:ph type="dt" sz="half" idx="10"/>
          </p:nvPr>
        </p:nvSpPr>
        <p:spPr/>
        <p:txBody>
          <a:bodyPr/>
          <a:lstStyle/>
          <a:p>
            <a:fld id="{5888027E-75D8-4E45-9E8E-1595773F0041}" type="datetime2">
              <a:rPr lang="da-DK" noProof="0" smtClean="0"/>
              <a:pPr/>
              <a:t>13.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Content Placeholder 6"/>
          <p:cNvSpPr>
            <a:spLocks noGrp="1"/>
          </p:cNvSpPr>
          <p:nvPr>
            <p:ph sz="quarter" idx="13"/>
          </p:nvPr>
        </p:nvSpPr>
        <p:spPr>
          <a:xfrm>
            <a:off x="503238" y="1700213"/>
            <a:ext cx="3975100"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Content Placeholder 8"/>
          <p:cNvSpPr>
            <a:spLocks noGrp="1"/>
          </p:cNvSpPr>
          <p:nvPr>
            <p:ph sz="quarter" idx="14"/>
          </p:nvPr>
        </p:nvSpPr>
        <p:spPr>
          <a:xfrm>
            <a:off x="503238" y="4064000"/>
            <a:ext cx="3975099" cy="2173287"/>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11" name="Content Placeholder 10"/>
          <p:cNvSpPr>
            <a:spLocks noGrp="1"/>
          </p:cNvSpPr>
          <p:nvPr>
            <p:ph sz="quarter" idx="15"/>
          </p:nvPr>
        </p:nvSpPr>
        <p:spPr>
          <a:xfrm>
            <a:off x="4665662" y="1700213"/>
            <a:ext cx="3975101" cy="45370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3302961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skrift og fi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Date Placeholder 2"/>
          <p:cNvSpPr>
            <a:spLocks noGrp="1"/>
          </p:cNvSpPr>
          <p:nvPr>
            <p:ph type="dt" sz="half" idx="10"/>
          </p:nvPr>
        </p:nvSpPr>
        <p:spPr/>
        <p:txBody>
          <a:bodyPr/>
          <a:lstStyle/>
          <a:p>
            <a:fld id="{5888027E-75D8-4E45-9E8E-1595773F0041}" type="datetime2">
              <a:rPr lang="da-DK" noProof="0" smtClean="0"/>
              <a:pPr/>
              <a:t>13.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Content Placeholder 6"/>
          <p:cNvSpPr>
            <a:spLocks noGrp="1"/>
          </p:cNvSpPr>
          <p:nvPr>
            <p:ph sz="quarter" idx="13"/>
          </p:nvPr>
        </p:nvSpPr>
        <p:spPr>
          <a:xfrm>
            <a:off x="503238" y="1700213"/>
            <a:ext cx="3975100"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Content Placeholder 8"/>
          <p:cNvSpPr>
            <a:spLocks noGrp="1"/>
          </p:cNvSpPr>
          <p:nvPr>
            <p:ph sz="quarter" idx="14"/>
          </p:nvPr>
        </p:nvSpPr>
        <p:spPr>
          <a:xfrm>
            <a:off x="503238" y="4064000"/>
            <a:ext cx="3975099"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11" name="Content Placeholder 10"/>
          <p:cNvSpPr>
            <a:spLocks noGrp="1"/>
          </p:cNvSpPr>
          <p:nvPr>
            <p:ph sz="quarter" idx="15"/>
          </p:nvPr>
        </p:nvSpPr>
        <p:spPr>
          <a:xfrm>
            <a:off x="4665662" y="1700213"/>
            <a:ext cx="3975101"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7"/>
          <p:cNvSpPr>
            <a:spLocks noGrp="1"/>
          </p:cNvSpPr>
          <p:nvPr>
            <p:ph sz="quarter" idx="16"/>
          </p:nvPr>
        </p:nvSpPr>
        <p:spPr>
          <a:xfrm>
            <a:off x="4665662" y="4064000"/>
            <a:ext cx="3975101"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2368432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152400"/>
            <a:ext cx="9144000" cy="6084888"/>
          </a:xfrm>
          <a:solidFill>
            <a:schemeClr val="bg1"/>
          </a:solidFill>
        </p:spPr>
        <p:txBody>
          <a:bodyPr tIns="684000" anchor="ctr" anchorCtr="0"/>
          <a:lstStyle>
            <a:lvl1pPr marL="0" indent="0" algn="ctr">
              <a:buNone/>
              <a:defRPr sz="1800"/>
            </a:lvl1pPr>
          </a:lstStyle>
          <a:p>
            <a:r>
              <a:rPr lang="da-DK" noProof="0"/>
              <a:t>Klik på ikonet for at tilføje et billede</a:t>
            </a:r>
            <a:endParaRPr lang="da-DK" noProof="0" dirty="0"/>
          </a:p>
        </p:txBody>
      </p:sp>
      <p:sp>
        <p:nvSpPr>
          <p:cNvPr id="3" name="Date Placeholder 2"/>
          <p:cNvSpPr>
            <a:spLocks noGrp="1"/>
          </p:cNvSpPr>
          <p:nvPr>
            <p:ph type="dt" sz="half" idx="10"/>
          </p:nvPr>
        </p:nvSpPr>
        <p:spPr/>
        <p:txBody>
          <a:bodyPr/>
          <a:lstStyle/>
          <a:p>
            <a:fld id="{5888027E-75D8-4E45-9E8E-1595773F0041}" type="datetime2">
              <a:rPr lang="da-DK" noProof="0" smtClean="0"/>
              <a:pPr/>
              <a:t>13.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Tree>
    <p:extLst>
      <p:ext uri="{BB962C8B-B14F-4D97-AF65-F5344CB8AC3E}">
        <p14:creationId xmlns:p14="http://schemas.microsoft.com/office/powerpoint/2010/main" val="149104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Date Placeholder 2"/>
          <p:cNvSpPr>
            <a:spLocks noGrp="1"/>
          </p:cNvSpPr>
          <p:nvPr>
            <p:ph type="dt" sz="half" idx="10"/>
          </p:nvPr>
        </p:nvSpPr>
        <p:spPr/>
        <p:txBody>
          <a:bodyPr/>
          <a:lstStyle/>
          <a:p>
            <a:fld id="{5888027E-75D8-4E45-9E8E-1595773F0041}" type="datetime2">
              <a:rPr lang="da-DK" noProof="0" smtClean="0"/>
              <a:pPr/>
              <a:t>13.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Text Placeholder 6"/>
          <p:cNvSpPr>
            <a:spLocks noGrp="1"/>
          </p:cNvSpPr>
          <p:nvPr>
            <p:ph type="body" sz="quarter" idx="13"/>
          </p:nvPr>
        </p:nvSpPr>
        <p:spPr>
          <a:xfrm>
            <a:off x="503238" y="1700214"/>
            <a:ext cx="3975100" cy="4537074"/>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Picture Placeholder 8"/>
          <p:cNvSpPr>
            <a:spLocks noGrp="1"/>
          </p:cNvSpPr>
          <p:nvPr>
            <p:ph type="pic" sz="quarter" idx="14"/>
          </p:nvPr>
        </p:nvSpPr>
        <p:spPr>
          <a:xfrm>
            <a:off x="4665662" y="1700214"/>
            <a:ext cx="3975101" cy="4537074"/>
          </a:xfrm>
          <a:solidFill>
            <a:schemeClr val="bg1"/>
          </a:solidFill>
        </p:spPr>
        <p:txBody>
          <a:bodyPr tIns="684000" anchor="ctr" anchorCtr="0"/>
          <a:lstStyle>
            <a:lvl1pPr marL="0" indent="0" algn="ctr">
              <a:buNone/>
              <a:defRPr sz="1800"/>
            </a:lvl1pPr>
          </a:lstStyle>
          <a:p>
            <a:r>
              <a:rPr lang="da-DK" noProof="0"/>
              <a:t>Klik på ikonet for at tilføje et billede</a:t>
            </a:r>
            <a:endParaRPr lang="da-DK" noProof="0" dirty="0"/>
          </a:p>
        </p:txBody>
      </p:sp>
    </p:spTree>
    <p:extLst>
      <p:ext uri="{BB962C8B-B14F-4D97-AF65-F5344CB8AC3E}">
        <p14:creationId xmlns:p14="http://schemas.microsoft.com/office/powerpoint/2010/main" val="168001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lede og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Date Placeholder 2"/>
          <p:cNvSpPr>
            <a:spLocks noGrp="1"/>
          </p:cNvSpPr>
          <p:nvPr>
            <p:ph type="dt" sz="half" idx="10"/>
          </p:nvPr>
        </p:nvSpPr>
        <p:spPr/>
        <p:txBody>
          <a:bodyPr/>
          <a:lstStyle/>
          <a:p>
            <a:fld id="{5888027E-75D8-4E45-9E8E-1595773F0041}" type="datetime2">
              <a:rPr lang="da-DK" noProof="0" smtClean="0"/>
              <a:pPr/>
              <a:t>13.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Picture Placeholder 6"/>
          <p:cNvSpPr>
            <a:spLocks noGrp="1"/>
          </p:cNvSpPr>
          <p:nvPr>
            <p:ph type="pic" sz="quarter" idx="13"/>
          </p:nvPr>
        </p:nvSpPr>
        <p:spPr>
          <a:xfrm>
            <a:off x="503238" y="1700214"/>
            <a:ext cx="3975100" cy="4537074"/>
          </a:xfrm>
          <a:solidFill>
            <a:schemeClr val="bg1"/>
          </a:solidFill>
        </p:spPr>
        <p:txBody>
          <a:bodyPr tIns="684000" anchor="ctr" anchorCtr="0"/>
          <a:lstStyle>
            <a:lvl1pPr marL="0" indent="0" algn="ctr">
              <a:buNone/>
              <a:defRPr sz="1800"/>
            </a:lvl1pPr>
          </a:lstStyle>
          <a:p>
            <a:r>
              <a:rPr lang="da-DK" noProof="0"/>
              <a:t>Klik på ikonet for at tilføje et billede</a:t>
            </a:r>
            <a:endParaRPr lang="da-DK" noProof="0" dirty="0"/>
          </a:p>
        </p:txBody>
      </p:sp>
      <p:sp>
        <p:nvSpPr>
          <p:cNvPr id="9" name="Text Placeholder 8"/>
          <p:cNvSpPr>
            <a:spLocks noGrp="1"/>
          </p:cNvSpPr>
          <p:nvPr>
            <p:ph type="body" sz="quarter" idx="14"/>
          </p:nvPr>
        </p:nvSpPr>
        <p:spPr>
          <a:xfrm>
            <a:off x="4665662" y="1700214"/>
            <a:ext cx="3975101" cy="4537074"/>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4037192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ktangel 11"/>
          <p:cNvSpPr/>
          <p:nvPr userDrawn="1"/>
        </p:nvSpPr>
        <p:spPr>
          <a:xfrm>
            <a:off x="0" y="0"/>
            <a:ext cx="9144000" cy="1524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pic>
        <p:nvPicPr>
          <p:cNvPr id="10" name="Billed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3035" y="6382131"/>
            <a:ext cx="1459770" cy="287646"/>
          </a:xfrm>
          <a:prstGeom prst="rect">
            <a:avLst/>
          </a:prstGeom>
        </p:spPr>
      </p:pic>
      <p:pic>
        <p:nvPicPr>
          <p:cNvPr id="11" name="Billede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321579" y="6300230"/>
            <a:ext cx="662774" cy="450983"/>
          </a:xfrm>
          <a:prstGeom prst="rect">
            <a:avLst/>
          </a:prstGeom>
        </p:spPr>
      </p:pic>
      <p:sp>
        <p:nvSpPr>
          <p:cNvPr id="1026" name="Rectangle 2"/>
          <p:cNvSpPr>
            <a:spLocks noGrp="1" noChangeArrowheads="1"/>
          </p:cNvSpPr>
          <p:nvPr>
            <p:ph type="title"/>
          </p:nvPr>
        </p:nvSpPr>
        <p:spPr bwMode="auto">
          <a:xfrm>
            <a:off x="464326" y="584201"/>
            <a:ext cx="8176437"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a:t>Klik for at redigere titeltypografien i masteren</a:t>
            </a:r>
            <a:endParaRPr lang="da-DK" dirty="0"/>
          </a:p>
        </p:txBody>
      </p:sp>
      <p:sp>
        <p:nvSpPr>
          <p:cNvPr id="1027" name="Rectangle 3"/>
          <p:cNvSpPr>
            <a:spLocks noGrp="1" noChangeArrowheads="1"/>
          </p:cNvSpPr>
          <p:nvPr>
            <p:ph type="body" idx="1"/>
          </p:nvPr>
        </p:nvSpPr>
        <p:spPr bwMode="auto">
          <a:xfrm>
            <a:off x="503238" y="1700213"/>
            <a:ext cx="8137525" cy="453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28" name="Rectangle 4"/>
          <p:cNvSpPr>
            <a:spLocks noGrp="1" noChangeArrowheads="1"/>
          </p:cNvSpPr>
          <p:nvPr>
            <p:ph type="dt" sz="half" idx="2"/>
          </p:nvPr>
        </p:nvSpPr>
        <p:spPr bwMode="auto">
          <a:xfrm>
            <a:off x="503238" y="0"/>
            <a:ext cx="1119567"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a:defRPr sz="700" cap="none" baseline="0">
                <a:solidFill>
                  <a:schemeClr val="bg1"/>
                </a:solidFill>
                <a:latin typeface="+mj-lt"/>
              </a:defRPr>
            </a:lvl1pPr>
          </a:lstStyle>
          <a:p>
            <a:fld id="{5888027E-75D8-4E45-9E8E-1595773F0041}" type="datetime2">
              <a:rPr lang="da-DK" smtClean="0"/>
              <a:pPr/>
              <a:t>13. januar 2023</a:t>
            </a:fld>
            <a:endParaRPr lang="da-DK" dirty="0"/>
          </a:p>
        </p:txBody>
      </p:sp>
      <p:sp>
        <p:nvSpPr>
          <p:cNvPr id="1029" name="Rectangle 5"/>
          <p:cNvSpPr>
            <a:spLocks noGrp="1" noChangeArrowheads="1"/>
          </p:cNvSpPr>
          <p:nvPr>
            <p:ph type="ftr" sz="quarter" idx="3"/>
          </p:nvPr>
        </p:nvSpPr>
        <p:spPr bwMode="auto">
          <a:xfrm>
            <a:off x="1619672" y="0"/>
            <a:ext cx="666074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a:defRPr sz="700">
                <a:solidFill>
                  <a:schemeClr val="bg1"/>
                </a:solidFill>
                <a:latin typeface="+mj-lt"/>
              </a:defRPr>
            </a:lvl1pPr>
          </a:lstStyle>
          <a:p>
            <a:endParaRPr lang="da-DK" dirty="0"/>
          </a:p>
        </p:txBody>
      </p:sp>
      <p:sp>
        <p:nvSpPr>
          <p:cNvPr id="1030" name="Rectangle 6"/>
          <p:cNvSpPr>
            <a:spLocks noGrp="1" noChangeArrowheads="1"/>
          </p:cNvSpPr>
          <p:nvPr>
            <p:ph type="sldNum" sz="quarter" idx="4"/>
          </p:nvPr>
        </p:nvSpPr>
        <p:spPr bwMode="auto">
          <a:xfrm>
            <a:off x="8321579" y="0"/>
            <a:ext cx="311766"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a:defRPr sz="700">
                <a:solidFill>
                  <a:schemeClr val="bg1"/>
                </a:solidFill>
                <a:latin typeface="+mj-lt"/>
              </a:defRPr>
            </a:lvl1pPr>
          </a:lstStyle>
          <a:p>
            <a:fld id="{B6C57A29-F2F5-41C9-9D61-59DDDBBF376E}" type="slidenum">
              <a:rPr lang="da-DK" smtClean="0"/>
              <a:pPr/>
              <a:t>‹nr.›</a:t>
            </a:fld>
            <a:endParaRPr lang="da-DK" dirty="0"/>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781" r:id="rId4"/>
    <p:sldLayoutId id="2147483782" r:id="rId5"/>
    <p:sldLayoutId id="2147483783" r:id="rId6"/>
    <p:sldLayoutId id="2147483784" r:id="rId7"/>
    <p:sldLayoutId id="2147483785" r:id="rId8"/>
    <p:sldLayoutId id="2147483786" r:id="rId9"/>
    <p:sldLayoutId id="2147483780" r:id="rId10"/>
    <p:sldLayoutId id="2147483787" r:id="rId11"/>
    <p:sldLayoutId id="2147483664" r:id="rId12"/>
    <p:sldLayoutId id="2147483665" r:id="rId13"/>
  </p:sldLayoutIdLst>
  <p:txStyles>
    <p:titleStyle>
      <a:lvl1pPr algn="l" rtl="0" eaLnBrk="1" fontAlgn="base" hangingPunct="1">
        <a:lnSpc>
          <a:spcPct val="83000"/>
        </a:lnSpc>
        <a:spcBef>
          <a:spcPct val="0"/>
        </a:spcBef>
        <a:spcAft>
          <a:spcPct val="0"/>
        </a:spcAft>
        <a:defRPr sz="3600">
          <a:solidFill>
            <a:srgbClr val="7F7F7F"/>
          </a:solidFill>
          <a:latin typeface="+mj-lt"/>
          <a:ea typeface="+mj-ea"/>
          <a:cs typeface="+mj-cs"/>
        </a:defRPr>
      </a:lvl1pPr>
      <a:lvl2pPr algn="l" rtl="0" eaLnBrk="1" fontAlgn="base" hangingPunct="1">
        <a:spcBef>
          <a:spcPct val="0"/>
        </a:spcBef>
        <a:spcAft>
          <a:spcPct val="0"/>
        </a:spcAft>
        <a:defRPr sz="2800">
          <a:solidFill>
            <a:srgbClr val="214DA2"/>
          </a:solidFill>
          <a:latin typeface="Arial Unicode MS" pitchFamily="34" charset="-128"/>
        </a:defRPr>
      </a:lvl2pPr>
      <a:lvl3pPr algn="l" rtl="0" eaLnBrk="1" fontAlgn="base" hangingPunct="1">
        <a:spcBef>
          <a:spcPct val="0"/>
        </a:spcBef>
        <a:spcAft>
          <a:spcPct val="0"/>
        </a:spcAft>
        <a:defRPr sz="2800">
          <a:solidFill>
            <a:srgbClr val="214DA2"/>
          </a:solidFill>
          <a:latin typeface="Arial Unicode MS" pitchFamily="34" charset="-128"/>
        </a:defRPr>
      </a:lvl3pPr>
      <a:lvl4pPr algn="l" rtl="0" eaLnBrk="1" fontAlgn="base" hangingPunct="1">
        <a:spcBef>
          <a:spcPct val="0"/>
        </a:spcBef>
        <a:spcAft>
          <a:spcPct val="0"/>
        </a:spcAft>
        <a:defRPr sz="2800">
          <a:solidFill>
            <a:srgbClr val="214DA2"/>
          </a:solidFill>
          <a:latin typeface="Arial Unicode MS" pitchFamily="34" charset="-128"/>
        </a:defRPr>
      </a:lvl4pPr>
      <a:lvl5pPr algn="l" rtl="0" eaLnBrk="1" fontAlgn="base" hangingPunct="1">
        <a:spcBef>
          <a:spcPct val="0"/>
        </a:spcBef>
        <a:spcAft>
          <a:spcPct val="0"/>
        </a:spcAft>
        <a:defRPr sz="2800">
          <a:solidFill>
            <a:srgbClr val="214DA2"/>
          </a:solidFill>
          <a:latin typeface="Arial Unicode MS" pitchFamily="34" charset="-128"/>
        </a:defRPr>
      </a:lvl5pPr>
      <a:lvl6pPr marL="457200" algn="l" rtl="0" eaLnBrk="1" fontAlgn="base" hangingPunct="1">
        <a:spcBef>
          <a:spcPct val="0"/>
        </a:spcBef>
        <a:spcAft>
          <a:spcPct val="0"/>
        </a:spcAft>
        <a:defRPr sz="2800">
          <a:solidFill>
            <a:srgbClr val="214DA2"/>
          </a:solidFill>
          <a:latin typeface="Arial Unicode MS" pitchFamily="34" charset="-128"/>
        </a:defRPr>
      </a:lvl6pPr>
      <a:lvl7pPr marL="914400" algn="l" rtl="0" eaLnBrk="1" fontAlgn="base" hangingPunct="1">
        <a:spcBef>
          <a:spcPct val="0"/>
        </a:spcBef>
        <a:spcAft>
          <a:spcPct val="0"/>
        </a:spcAft>
        <a:defRPr sz="2800">
          <a:solidFill>
            <a:srgbClr val="214DA2"/>
          </a:solidFill>
          <a:latin typeface="Arial Unicode MS" pitchFamily="34" charset="-128"/>
        </a:defRPr>
      </a:lvl7pPr>
      <a:lvl8pPr marL="1371600" algn="l" rtl="0" eaLnBrk="1" fontAlgn="base" hangingPunct="1">
        <a:spcBef>
          <a:spcPct val="0"/>
        </a:spcBef>
        <a:spcAft>
          <a:spcPct val="0"/>
        </a:spcAft>
        <a:defRPr sz="2800">
          <a:solidFill>
            <a:srgbClr val="214DA2"/>
          </a:solidFill>
          <a:latin typeface="Arial Unicode MS" pitchFamily="34" charset="-128"/>
        </a:defRPr>
      </a:lvl8pPr>
      <a:lvl9pPr marL="1828800" algn="l" rtl="0" eaLnBrk="1" fontAlgn="base" hangingPunct="1">
        <a:spcBef>
          <a:spcPct val="0"/>
        </a:spcBef>
        <a:spcAft>
          <a:spcPct val="0"/>
        </a:spcAft>
        <a:defRPr sz="2800">
          <a:solidFill>
            <a:srgbClr val="214DA2"/>
          </a:solidFill>
          <a:latin typeface="Arial Unicode MS" pitchFamily="34" charset="-128"/>
        </a:defRPr>
      </a:lvl9pPr>
    </p:titleStyle>
    <p:bodyStyle>
      <a:lvl1pPr marL="324000" indent="-324000" algn="l" rtl="0" eaLnBrk="1" fontAlgn="base" hangingPunct="1">
        <a:spcBef>
          <a:spcPct val="20000"/>
        </a:spcBef>
        <a:spcAft>
          <a:spcPct val="0"/>
        </a:spcAft>
        <a:buChar char="•"/>
        <a:defRPr sz="2000" i="1">
          <a:solidFill>
            <a:schemeClr val="tx1"/>
          </a:solidFill>
          <a:latin typeface="+mn-lt"/>
          <a:ea typeface="+mn-ea"/>
          <a:cs typeface="+mn-cs"/>
        </a:defRPr>
      </a:lvl1pPr>
      <a:lvl2pPr marL="640800" indent="-284400" algn="l" rtl="0" eaLnBrk="1" fontAlgn="base" hangingPunct="1">
        <a:spcBef>
          <a:spcPct val="20000"/>
        </a:spcBef>
        <a:spcAft>
          <a:spcPct val="0"/>
        </a:spcAft>
        <a:buChar char="–"/>
        <a:defRPr sz="1800" i="1">
          <a:solidFill>
            <a:schemeClr val="tx1"/>
          </a:solidFill>
          <a:latin typeface="+mn-lt"/>
        </a:defRPr>
      </a:lvl2pPr>
      <a:lvl3pPr marL="871200" indent="-228600" algn="l" rtl="0" eaLnBrk="1" fontAlgn="base" hangingPunct="1">
        <a:spcBef>
          <a:spcPct val="20000"/>
        </a:spcBef>
        <a:spcAft>
          <a:spcPct val="0"/>
        </a:spcAft>
        <a:buChar char="•"/>
        <a:defRPr sz="1600" i="1">
          <a:solidFill>
            <a:schemeClr val="tx1"/>
          </a:solidFill>
          <a:latin typeface="+mn-lt"/>
        </a:defRPr>
      </a:lvl3pPr>
      <a:lvl4pPr marL="1126800" indent="-228600" algn="l" rtl="0" eaLnBrk="1" fontAlgn="base" hangingPunct="1">
        <a:spcBef>
          <a:spcPct val="20000"/>
        </a:spcBef>
        <a:spcAft>
          <a:spcPct val="0"/>
        </a:spcAft>
        <a:buChar char="–"/>
        <a:defRPr sz="1400" i="1">
          <a:solidFill>
            <a:schemeClr val="tx1"/>
          </a:solidFill>
          <a:latin typeface="+mn-lt"/>
        </a:defRPr>
      </a:lvl4pPr>
      <a:lvl5pPr marL="1357200" indent="-228600" algn="l" rtl="0" eaLnBrk="1" fontAlgn="base" hangingPunct="1">
        <a:spcBef>
          <a:spcPct val="20000"/>
        </a:spcBef>
        <a:spcAft>
          <a:spcPct val="0"/>
        </a:spcAft>
        <a:buChar char="•"/>
        <a:defRPr sz="1200" i="1">
          <a:solidFill>
            <a:schemeClr val="tx1"/>
          </a:solidFill>
          <a:latin typeface="+mn-lt"/>
        </a:defRPr>
      </a:lvl5pPr>
      <a:lvl6pPr marL="1357200" indent="-228600" algn="l" rtl="0" eaLnBrk="1" fontAlgn="base" hangingPunct="1">
        <a:spcBef>
          <a:spcPct val="20000"/>
        </a:spcBef>
        <a:spcAft>
          <a:spcPct val="0"/>
        </a:spcAft>
        <a:buChar char="•"/>
        <a:defRPr sz="1200" i="1">
          <a:solidFill>
            <a:schemeClr val="tx1"/>
          </a:solidFill>
          <a:latin typeface="+mn-lt"/>
        </a:defRPr>
      </a:lvl6pPr>
      <a:lvl7pPr marL="1357200" indent="-228600" algn="l" rtl="0" eaLnBrk="1" fontAlgn="base" hangingPunct="1">
        <a:spcBef>
          <a:spcPct val="20000"/>
        </a:spcBef>
        <a:spcAft>
          <a:spcPct val="0"/>
        </a:spcAft>
        <a:buChar char="•"/>
        <a:defRPr sz="1200" i="1">
          <a:solidFill>
            <a:schemeClr val="tx1"/>
          </a:solidFill>
          <a:latin typeface="+mn-lt"/>
        </a:defRPr>
      </a:lvl7pPr>
      <a:lvl8pPr marL="1357200" indent="-228600" algn="l" rtl="0" eaLnBrk="1" fontAlgn="base" hangingPunct="1">
        <a:spcBef>
          <a:spcPct val="20000"/>
        </a:spcBef>
        <a:spcAft>
          <a:spcPct val="0"/>
        </a:spcAft>
        <a:buChar char="•"/>
        <a:defRPr sz="1200" i="1">
          <a:solidFill>
            <a:schemeClr val="tx1"/>
          </a:solidFill>
          <a:latin typeface="+mn-lt"/>
        </a:defRPr>
      </a:lvl8pPr>
      <a:lvl9pPr marL="1357200" indent="-228600" algn="l" rtl="0" eaLnBrk="1" fontAlgn="base" hangingPunct="1">
        <a:spcBef>
          <a:spcPct val="20000"/>
        </a:spcBef>
        <a:spcAft>
          <a:spcPct val="0"/>
        </a:spcAft>
        <a:buChar char="•"/>
        <a:defRPr sz="12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C776E19D-86B3-49BC-A292-642055C2B94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457F020-D317-491D-9EF9-A7A66BCF3EC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CDF12B0-9766-444F-9DF6-83A811AA8CE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4C6E6B0-6BED-4C95-BFDE-A7213CF27963}" type="datetimeFigureOut">
              <a:rPr lang="da-DK" smtClean="0"/>
              <a:t>13-01-2023</a:t>
            </a:fld>
            <a:endParaRPr lang="da-DK"/>
          </a:p>
        </p:txBody>
      </p:sp>
      <p:sp>
        <p:nvSpPr>
          <p:cNvPr id="5" name="Pladsholder til sidefod 4">
            <a:extLst>
              <a:ext uri="{FF2B5EF4-FFF2-40B4-BE49-F238E27FC236}">
                <a16:creationId xmlns:a16="http://schemas.microsoft.com/office/drawing/2014/main" id="{D8DFBDEF-8CCD-46E8-BA85-FCBDBA6C867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3E8083EF-56DC-4188-A7E8-865DA68B406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B493FBD-C62A-44FD-85C1-067A7103B3F6}" type="slidenum">
              <a:rPr lang="da-DK" smtClean="0"/>
              <a:t>‹nr.›</a:t>
            </a:fld>
            <a:endParaRPr lang="da-DK"/>
          </a:p>
        </p:txBody>
      </p:sp>
    </p:spTree>
    <p:extLst>
      <p:ext uri="{BB962C8B-B14F-4D97-AF65-F5344CB8AC3E}">
        <p14:creationId xmlns:p14="http://schemas.microsoft.com/office/powerpoint/2010/main" val="792414951"/>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5830A04F-A1DA-4343-9A9F-C9F17461B1D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C29FD3A-F7B9-4905-A0AC-0DED0D9B9EA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382DC73-0AA5-459E-A841-64A37B8EF01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89830A3-B897-42F3-8068-B331E0F86878}" type="datetimeFigureOut">
              <a:rPr lang="da-DK" smtClean="0"/>
              <a:t>13-01-2023</a:t>
            </a:fld>
            <a:endParaRPr lang="da-DK"/>
          </a:p>
        </p:txBody>
      </p:sp>
      <p:sp>
        <p:nvSpPr>
          <p:cNvPr id="5" name="Pladsholder til sidefod 4">
            <a:extLst>
              <a:ext uri="{FF2B5EF4-FFF2-40B4-BE49-F238E27FC236}">
                <a16:creationId xmlns:a16="http://schemas.microsoft.com/office/drawing/2014/main" id="{27DA4F43-4194-4054-BF01-0968C023DCA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AE15C9B3-DF36-4DE9-B3C7-4F3B576D851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3D38ACF-615D-4672-919E-EE9A20D48E20}" type="slidenum">
              <a:rPr lang="da-DK" smtClean="0"/>
              <a:t>‹nr.›</a:t>
            </a:fld>
            <a:endParaRPr lang="da-DK"/>
          </a:p>
        </p:txBody>
      </p:sp>
    </p:spTree>
    <p:extLst>
      <p:ext uri="{BB962C8B-B14F-4D97-AF65-F5344CB8AC3E}">
        <p14:creationId xmlns:p14="http://schemas.microsoft.com/office/powerpoint/2010/main" val="331115119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chart" Target="../charts/char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chart" Target="../charts/char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hyperlink" Target="https://vimeo.com/432507631" TargetMode="Externa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mailto:kontakt@frivilligcenter.nu" TargetMode="External"/><Relationship Id="rId2" Type="http://schemas.openxmlformats.org/officeDocument/2006/relationships/hyperlink" Target="http://www.frivilligcenter.nu/" TargetMode="External"/><Relationship Id="rId1" Type="http://schemas.openxmlformats.org/officeDocument/2006/relationships/slideLayout" Target="../slideLayouts/slideLayout11.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frivilligcenter.nu/"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1.sv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b-NO" dirty="0"/>
          </a:p>
        </p:txBody>
      </p:sp>
      <p:sp>
        <p:nvSpPr>
          <p:cNvPr id="3" name="Undertitel 2"/>
          <p:cNvSpPr>
            <a:spLocks noGrp="1"/>
          </p:cNvSpPr>
          <p:nvPr>
            <p:ph type="subTitle" idx="1"/>
          </p:nvPr>
        </p:nvSpPr>
        <p:spPr/>
        <p:txBody>
          <a:bodyPr/>
          <a:lstStyle/>
          <a:p>
            <a:endParaRPr lang="nb-NO" dirty="0"/>
          </a:p>
        </p:txBody>
      </p:sp>
      <p:pic>
        <p:nvPicPr>
          <p:cNvPr id="5" name="Billede 4" descr="To Croissants og en sort kaffe øverst">
            <a:extLst>
              <a:ext uri="{FF2B5EF4-FFF2-40B4-BE49-F238E27FC236}">
                <a16:creationId xmlns:a16="http://schemas.microsoft.com/office/drawing/2014/main" id="{318B9985-9594-2D61-9D61-8264539056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358" y="0"/>
            <a:ext cx="9986716" cy="6858000"/>
          </a:xfrm>
          <a:prstGeom prst="rect">
            <a:avLst/>
          </a:prstGeom>
        </p:spPr>
      </p:pic>
      <p:sp>
        <p:nvSpPr>
          <p:cNvPr id="6" name="Tekstfelt 5">
            <a:extLst>
              <a:ext uri="{FF2B5EF4-FFF2-40B4-BE49-F238E27FC236}">
                <a16:creationId xmlns:a16="http://schemas.microsoft.com/office/drawing/2014/main" id="{FA4C90D8-E519-42BD-26D2-AA7F1528A81F}"/>
              </a:ext>
            </a:extLst>
          </p:cNvPr>
          <p:cNvSpPr txBox="1"/>
          <p:nvPr/>
        </p:nvSpPr>
        <p:spPr>
          <a:xfrm>
            <a:off x="4100672" y="1628800"/>
            <a:ext cx="4431768" cy="1477328"/>
          </a:xfrm>
          <a:prstGeom prst="rect">
            <a:avLst/>
          </a:prstGeom>
          <a:noFill/>
        </p:spPr>
        <p:txBody>
          <a:bodyPr wrap="square" lIns="0" tIns="0" rIns="0" bIns="0" rtlCol="0">
            <a:spAutoFit/>
          </a:bodyPr>
          <a:lstStyle/>
          <a:p>
            <a:r>
              <a:rPr lang="da-DK" sz="4800" i="1" dirty="0">
                <a:solidFill>
                  <a:schemeClr val="bg1"/>
                </a:solidFill>
                <a:latin typeface="+mn-lt"/>
              </a:rPr>
              <a:t>VELKOMMEN</a:t>
            </a:r>
          </a:p>
          <a:p>
            <a:r>
              <a:rPr lang="da-DK" sz="4800" i="1" dirty="0">
                <a:solidFill>
                  <a:schemeClr val="bg1"/>
                </a:solidFill>
                <a:latin typeface="+mn-lt"/>
              </a:rPr>
              <a:t>TIL ÆLDRELIV</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59F311FC-1BF7-4E8C-A3CE-A65E84378D4E}"/>
              </a:ext>
            </a:extLst>
          </p:cNvPr>
          <p:cNvSpPr txBox="1"/>
          <p:nvPr/>
        </p:nvSpPr>
        <p:spPr>
          <a:xfrm>
            <a:off x="395536" y="476672"/>
            <a:ext cx="3593537" cy="738664"/>
          </a:xfrm>
          <a:prstGeom prst="rect">
            <a:avLst/>
          </a:prstGeom>
          <a:noFill/>
        </p:spPr>
        <p:txBody>
          <a:bodyPr wrap="square" rtlCol="0">
            <a:spAutoFit/>
          </a:bodyPr>
          <a:lstStyle/>
          <a:p>
            <a:r>
              <a:rPr lang="da-DK" sz="2100" dirty="0"/>
              <a:t>Determinanter for sundhed  </a:t>
            </a:r>
          </a:p>
          <a:p>
            <a:endParaRPr lang="da-DK" sz="2100" dirty="0"/>
          </a:p>
        </p:txBody>
      </p:sp>
      <p:sp>
        <p:nvSpPr>
          <p:cNvPr id="7" name="Tekstfelt 6">
            <a:extLst>
              <a:ext uri="{FF2B5EF4-FFF2-40B4-BE49-F238E27FC236}">
                <a16:creationId xmlns:a16="http://schemas.microsoft.com/office/drawing/2014/main" id="{D4CA0532-1DAB-4CE4-AD03-0F624727A053}"/>
              </a:ext>
            </a:extLst>
          </p:cNvPr>
          <p:cNvSpPr txBox="1"/>
          <p:nvPr/>
        </p:nvSpPr>
        <p:spPr>
          <a:xfrm>
            <a:off x="5580112" y="3933056"/>
            <a:ext cx="1740583" cy="219291"/>
          </a:xfrm>
          <a:prstGeom prst="rect">
            <a:avLst/>
          </a:prstGeom>
          <a:noFill/>
        </p:spPr>
        <p:txBody>
          <a:bodyPr wrap="square" rtlCol="0">
            <a:spAutoFit/>
          </a:bodyPr>
          <a:lstStyle/>
          <a:p>
            <a:r>
              <a:rPr lang="da-DK" sz="825" dirty="0"/>
              <a:t>Dahlgren &amp; </a:t>
            </a:r>
            <a:r>
              <a:rPr lang="da-DK" sz="825" dirty="0" err="1"/>
              <a:t>Whitehead</a:t>
            </a:r>
            <a:r>
              <a:rPr lang="da-DK" sz="825" dirty="0"/>
              <a:t>, 1991</a:t>
            </a:r>
          </a:p>
        </p:txBody>
      </p:sp>
      <p:sp>
        <p:nvSpPr>
          <p:cNvPr id="14" name="Tekstfelt 13">
            <a:extLst>
              <a:ext uri="{FF2B5EF4-FFF2-40B4-BE49-F238E27FC236}">
                <a16:creationId xmlns:a16="http://schemas.microsoft.com/office/drawing/2014/main" id="{013C0FE6-E6C9-4B8E-8047-C744A4931500}"/>
              </a:ext>
            </a:extLst>
          </p:cNvPr>
          <p:cNvSpPr txBox="1"/>
          <p:nvPr/>
        </p:nvSpPr>
        <p:spPr>
          <a:xfrm>
            <a:off x="1085037" y="4442336"/>
            <a:ext cx="7311161" cy="1938992"/>
          </a:xfrm>
          <a:prstGeom prst="rect">
            <a:avLst/>
          </a:prstGeom>
          <a:noFill/>
        </p:spPr>
        <p:txBody>
          <a:bodyPr wrap="square" rtlCol="0">
            <a:spAutoFit/>
          </a:bodyPr>
          <a:lstStyle/>
          <a:p>
            <a:r>
              <a:rPr lang="da-DK" sz="1200" dirty="0">
                <a:latin typeface="Calibri" panose="020F0502020204030204" pitchFamily="34" charset="0"/>
                <a:cs typeface="Calibri" panose="020F0502020204030204" pitchFamily="34" charset="0"/>
              </a:rPr>
              <a:t>Demografiske og socioøkonomiske forhold i Albertslund</a:t>
            </a:r>
          </a:p>
          <a:p>
            <a:endParaRPr lang="da-DK" sz="1200"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da-DK" sz="1200" dirty="0">
                <a:latin typeface="Calibri" panose="020F0502020204030204" pitchFamily="34" charset="0"/>
                <a:cs typeface="Calibri" panose="020F0502020204030204" pitchFamily="34" charset="0"/>
              </a:rPr>
              <a:t>Højere andel af borgere med grundskole- eller gymnasialuddannelse, som højeste uddannelsesniveau.</a:t>
            </a:r>
          </a:p>
          <a:p>
            <a:pPr marL="214313" indent="-214313">
              <a:buFont typeface="Arial" panose="020B0604020202020204" pitchFamily="34" charset="0"/>
              <a:buChar char="•"/>
            </a:pPr>
            <a:endParaRPr lang="da-DK" sz="1200"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da-DK" sz="1200" dirty="0">
                <a:latin typeface="Calibri" panose="020F0502020204030204" pitchFamily="34" charset="0"/>
                <a:cs typeface="Calibri" panose="020F0502020204030204" pitchFamily="34" charset="0"/>
              </a:rPr>
              <a:t>Højere andel af borgere i den erhvervsaktive alder, der er udenfor arbejdsmarkedet (herunder arbejdsløse, førtidspensionister, modtagere af kontanthjælp, sygedagpenge, uddannelsesgodtgørelse og orlovsydelse).</a:t>
            </a:r>
          </a:p>
          <a:p>
            <a:pPr marL="214313" indent="-214313">
              <a:buFont typeface="Arial" panose="020B0604020202020204" pitchFamily="34" charset="0"/>
              <a:buChar char="•"/>
            </a:pPr>
            <a:endParaRPr lang="da-DK" sz="1200"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da-DK" sz="1200" dirty="0">
                <a:latin typeface="Calibri" panose="020F0502020204030204" pitchFamily="34" charset="0"/>
                <a:cs typeface="Calibri" panose="020F0502020204030204" pitchFamily="34" charset="0"/>
              </a:rPr>
              <a:t>Lavere gennemsnitlig årlig indkomst</a:t>
            </a:r>
          </a:p>
          <a:p>
            <a:pPr marL="214313" indent="-214313">
              <a:buFont typeface="Arial" panose="020B0604020202020204" pitchFamily="34" charset="0"/>
              <a:buChar char="•"/>
            </a:pPr>
            <a:endParaRPr lang="da-DK" sz="1200"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da-DK" sz="1200" dirty="0">
                <a:latin typeface="Calibri" panose="020F0502020204030204" pitchFamily="34" charset="0"/>
                <a:cs typeface="Calibri" panose="020F0502020204030204" pitchFamily="34" charset="0"/>
              </a:rPr>
              <a:t>Mere end 100 nationaliteter</a:t>
            </a:r>
            <a:endParaRPr lang="da-DK" dirty="0"/>
          </a:p>
        </p:txBody>
      </p:sp>
      <p:pic>
        <p:nvPicPr>
          <p:cNvPr id="9" name="Pladsholder til indhold 4">
            <a:extLst>
              <a:ext uri="{FF2B5EF4-FFF2-40B4-BE49-F238E27FC236}">
                <a16:creationId xmlns:a16="http://schemas.microsoft.com/office/drawing/2014/main" id="{B0417F61-E83E-483C-9A5E-232D3757B03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52054" y="1066755"/>
            <a:ext cx="5981362" cy="3323986"/>
          </a:xfrm>
        </p:spPr>
      </p:pic>
      <p:pic>
        <p:nvPicPr>
          <p:cNvPr id="4" name="Billede 3">
            <a:extLst>
              <a:ext uri="{FF2B5EF4-FFF2-40B4-BE49-F238E27FC236}">
                <a16:creationId xmlns:a16="http://schemas.microsoft.com/office/drawing/2014/main" id="{4E74476E-F678-46DB-8F44-A3C36BCD1CC5}"/>
              </a:ext>
            </a:extLst>
          </p:cNvPr>
          <p:cNvPicPr>
            <a:picLocks noChangeAspect="1"/>
          </p:cNvPicPr>
          <p:nvPr/>
        </p:nvPicPr>
        <p:blipFill>
          <a:blip r:embed="rId4"/>
          <a:stretch>
            <a:fillRect/>
          </a:stretch>
        </p:blipFill>
        <p:spPr>
          <a:xfrm>
            <a:off x="-4501008" y="1988840"/>
            <a:ext cx="4289145" cy="2623272"/>
          </a:xfrm>
          <a:prstGeom prst="rect">
            <a:avLst/>
          </a:prstGeom>
        </p:spPr>
      </p:pic>
    </p:spTree>
    <p:extLst>
      <p:ext uri="{BB962C8B-B14F-4D97-AF65-F5344CB8AC3E}">
        <p14:creationId xmlns:p14="http://schemas.microsoft.com/office/powerpoint/2010/main" val="2710494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kstfelt 1026">
            <a:extLst>
              <a:ext uri="{FF2B5EF4-FFF2-40B4-BE49-F238E27FC236}">
                <a16:creationId xmlns:a16="http://schemas.microsoft.com/office/drawing/2014/main" id="{460C6AC9-ED84-4B72-9F09-874E5713925F}"/>
              </a:ext>
            </a:extLst>
          </p:cNvPr>
          <p:cNvSpPr txBox="1"/>
          <p:nvPr/>
        </p:nvSpPr>
        <p:spPr>
          <a:xfrm>
            <a:off x="429971" y="1132515"/>
            <a:ext cx="7167747" cy="577081"/>
          </a:xfrm>
          <a:prstGeom prst="rect">
            <a:avLst/>
          </a:prstGeom>
          <a:noFill/>
        </p:spPr>
        <p:txBody>
          <a:bodyPr wrap="square" rtlCol="0">
            <a:spAutoFit/>
          </a:bodyPr>
          <a:lstStyle/>
          <a:p>
            <a:r>
              <a:rPr lang="da-DK" sz="2100" dirty="0"/>
              <a:t>Tal på mental sundhed i Albertslund </a:t>
            </a:r>
          </a:p>
          <a:p>
            <a:r>
              <a:rPr lang="da-DK" sz="1050" dirty="0"/>
              <a:t>Sundhedsprofildata 2021 BLÅ / 2017 GRÅ / 2013 BRUN</a:t>
            </a:r>
            <a:endParaRPr lang="da-DK" sz="2100" dirty="0"/>
          </a:p>
        </p:txBody>
      </p:sp>
      <p:pic>
        <p:nvPicPr>
          <p:cNvPr id="12" name="Billede 11">
            <a:extLst>
              <a:ext uri="{FF2B5EF4-FFF2-40B4-BE49-F238E27FC236}">
                <a16:creationId xmlns:a16="http://schemas.microsoft.com/office/drawing/2014/main" id="{79DAA38A-ED48-4B7C-8D56-A6397DAC8C37}"/>
              </a:ext>
            </a:extLst>
          </p:cNvPr>
          <p:cNvPicPr>
            <a:picLocks noChangeAspect="1"/>
          </p:cNvPicPr>
          <p:nvPr/>
        </p:nvPicPr>
        <p:blipFill rotWithShape="1">
          <a:blip r:embed="rId3"/>
          <a:srcRect l="37353" t="22378" r="35032" b="15338"/>
          <a:stretch/>
        </p:blipFill>
        <p:spPr bwMode="auto">
          <a:xfrm rot="21043119">
            <a:off x="7376596" y="1171749"/>
            <a:ext cx="1164325" cy="1635697"/>
          </a:xfrm>
          <a:prstGeom prst="rect">
            <a:avLst/>
          </a:prstGeom>
          <a:ln>
            <a:noFill/>
          </a:ln>
          <a:extLst>
            <a:ext uri="{53640926-AAD7-44D8-BBD7-CCE9431645EC}">
              <a14:shadowObscured xmlns:a14="http://schemas.microsoft.com/office/drawing/2010/main"/>
            </a:ext>
          </a:extLst>
        </p:spPr>
      </p:pic>
      <p:pic>
        <p:nvPicPr>
          <p:cNvPr id="13" name="Billede 12">
            <a:extLst>
              <a:ext uri="{FF2B5EF4-FFF2-40B4-BE49-F238E27FC236}">
                <a16:creationId xmlns:a16="http://schemas.microsoft.com/office/drawing/2014/main" id="{41A19027-CCE3-4264-AE9D-EF07BB6C9588}"/>
              </a:ext>
            </a:extLst>
          </p:cNvPr>
          <p:cNvPicPr>
            <a:picLocks noChangeAspect="1"/>
          </p:cNvPicPr>
          <p:nvPr/>
        </p:nvPicPr>
        <p:blipFill rotWithShape="1">
          <a:blip r:embed="rId4"/>
          <a:srcRect l="33928" t="26146" r="31676" b="19074"/>
          <a:stretch/>
        </p:blipFill>
        <p:spPr bwMode="auto">
          <a:xfrm rot="993938">
            <a:off x="7719684" y="2695165"/>
            <a:ext cx="972808" cy="997178"/>
          </a:xfrm>
          <a:prstGeom prst="rect">
            <a:avLst/>
          </a:prstGeom>
          <a:ln>
            <a:noFill/>
          </a:ln>
          <a:extLst>
            <a:ext uri="{53640926-AAD7-44D8-BBD7-CCE9431645EC}">
              <a14:shadowObscured xmlns:a14="http://schemas.microsoft.com/office/drawing/2010/main"/>
            </a:ext>
          </a:extLst>
        </p:spPr>
      </p:pic>
      <p:sp>
        <p:nvSpPr>
          <p:cNvPr id="2" name="Tekstfelt 1">
            <a:extLst>
              <a:ext uri="{FF2B5EF4-FFF2-40B4-BE49-F238E27FC236}">
                <a16:creationId xmlns:a16="http://schemas.microsoft.com/office/drawing/2014/main" id="{0BA3747A-BBDD-48E7-8859-804A9F4C697F}"/>
              </a:ext>
            </a:extLst>
          </p:cNvPr>
          <p:cNvSpPr txBox="1"/>
          <p:nvPr/>
        </p:nvSpPr>
        <p:spPr>
          <a:xfrm>
            <a:off x="4566316" y="2653788"/>
            <a:ext cx="997358" cy="369332"/>
          </a:xfrm>
          <a:prstGeom prst="rect">
            <a:avLst/>
          </a:prstGeom>
          <a:noFill/>
        </p:spPr>
        <p:txBody>
          <a:bodyPr wrap="square" rtlCol="0">
            <a:spAutoFit/>
          </a:bodyPr>
          <a:lstStyle/>
          <a:p>
            <a:r>
              <a:rPr lang="da-DK" sz="900" dirty="0"/>
              <a:t>Region H  </a:t>
            </a:r>
            <a:r>
              <a:rPr lang="da-DK" sz="825" dirty="0"/>
              <a:t> 13 %</a:t>
            </a:r>
            <a:br>
              <a:rPr lang="da-DK" sz="825" dirty="0"/>
            </a:br>
            <a:r>
              <a:rPr lang="da-DK" sz="675" dirty="0">
                <a:solidFill>
                  <a:schemeClr val="bg1">
                    <a:lumMod val="50000"/>
                  </a:schemeClr>
                </a:solidFill>
              </a:rPr>
              <a:t>variation 8 % – 17 %</a:t>
            </a:r>
            <a:r>
              <a:rPr lang="da-DK" sz="900" dirty="0">
                <a:solidFill>
                  <a:schemeClr val="bg1">
                    <a:lumMod val="50000"/>
                  </a:schemeClr>
                </a:solidFill>
              </a:rPr>
              <a:t>  </a:t>
            </a:r>
            <a:endParaRPr lang="da-DK" sz="1200" dirty="0">
              <a:solidFill>
                <a:schemeClr val="bg1">
                  <a:lumMod val="50000"/>
                </a:schemeClr>
              </a:solidFill>
            </a:endParaRPr>
          </a:p>
        </p:txBody>
      </p:sp>
      <p:sp>
        <p:nvSpPr>
          <p:cNvPr id="16" name="Tekstfelt 15">
            <a:extLst>
              <a:ext uri="{FF2B5EF4-FFF2-40B4-BE49-F238E27FC236}">
                <a16:creationId xmlns:a16="http://schemas.microsoft.com/office/drawing/2014/main" id="{9CDD0BA0-D029-442C-A570-AAF0D6AE7BCA}"/>
              </a:ext>
            </a:extLst>
          </p:cNvPr>
          <p:cNvSpPr txBox="1"/>
          <p:nvPr/>
        </p:nvSpPr>
        <p:spPr>
          <a:xfrm>
            <a:off x="4567882" y="3229264"/>
            <a:ext cx="1045658" cy="565539"/>
          </a:xfrm>
          <a:prstGeom prst="rect">
            <a:avLst/>
          </a:prstGeom>
          <a:noFill/>
        </p:spPr>
        <p:txBody>
          <a:bodyPr wrap="square" rtlCol="0">
            <a:spAutoFit/>
          </a:bodyPr>
          <a:lstStyle/>
          <a:p>
            <a:r>
              <a:rPr lang="da-DK" sz="900" dirty="0"/>
              <a:t>Region H   </a:t>
            </a:r>
            <a:r>
              <a:rPr lang="da-DK" sz="825" dirty="0"/>
              <a:t>6,5 %</a:t>
            </a:r>
            <a:br>
              <a:rPr lang="da-DK" sz="825" dirty="0"/>
            </a:br>
            <a:r>
              <a:rPr lang="da-DK" sz="675" dirty="0">
                <a:solidFill>
                  <a:schemeClr val="bg1">
                    <a:lumMod val="50000"/>
                  </a:schemeClr>
                </a:solidFill>
              </a:rPr>
              <a:t>Variation 4,2 % - 9,5 %</a:t>
            </a:r>
            <a:br>
              <a:rPr lang="da-DK" sz="825" dirty="0"/>
            </a:br>
            <a:r>
              <a:rPr lang="da-DK" sz="825" dirty="0"/>
              <a:t>  </a:t>
            </a:r>
            <a:endParaRPr lang="da-DK" sz="1200" dirty="0"/>
          </a:p>
        </p:txBody>
      </p:sp>
      <p:sp>
        <p:nvSpPr>
          <p:cNvPr id="19" name="Tekstfelt 18">
            <a:extLst>
              <a:ext uri="{FF2B5EF4-FFF2-40B4-BE49-F238E27FC236}">
                <a16:creationId xmlns:a16="http://schemas.microsoft.com/office/drawing/2014/main" id="{824C978B-FE49-4BEA-83B2-D66B809614D1}"/>
              </a:ext>
            </a:extLst>
          </p:cNvPr>
          <p:cNvSpPr txBox="1"/>
          <p:nvPr/>
        </p:nvSpPr>
        <p:spPr>
          <a:xfrm>
            <a:off x="4713667" y="3706636"/>
            <a:ext cx="997358" cy="357790"/>
          </a:xfrm>
          <a:prstGeom prst="rect">
            <a:avLst/>
          </a:prstGeom>
          <a:noFill/>
        </p:spPr>
        <p:txBody>
          <a:bodyPr wrap="square" rtlCol="0">
            <a:spAutoFit/>
          </a:bodyPr>
          <a:lstStyle/>
          <a:p>
            <a:r>
              <a:rPr lang="da-DK" sz="900" dirty="0"/>
              <a:t>Region H   </a:t>
            </a:r>
            <a:r>
              <a:rPr lang="da-DK" sz="825" dirty="0"/>
              <a:t>30 %</a:t>
            </a:r>
            <a:br>
              <a:rPr lang="da-DK" sz="825" dirty="0"/>
            </a:br>
            <a:r>
              <a:rPr lang="da-DK" sz="675" dirty="0">
                <a:solidFill>
                  <a:schemeClr val="bg1">
                    <a:lumMod val="50000"/>
                  </a:schemeClr>
                </a:solidFill>
              </a:rPr>
              <a:t>variation 22 % - 36 %</a:t>
            </a:r>
            <a:r>
              <a:rPr lang="da-DK" sz="825" dirty="0"/>
              <a:t>  </a:t>
            </a:r>
            <a:endParaRPr lang="da-DK" sz="1200" dirty="0"/>
          </a:p>
        </p:txBody>
      </p:sp>
      <p:sp>
        <p:nvSpPr>
          <p:cNvPr id="20" name="Tekstfelt 19">
            <a:extLst>
              <a:ext uri="{FF2B5EF4-FFF2-40B4-BE49-F238E27FC236}">
                <a16:creationId xmlns:a16="http://schemas.microsoft.com/office/drawing/2014/main" id="{76FB100A-48A6-41EB-A78C-E75C4BA9E32E}"/>
              </a:ext>
            </a:extLst>
          </p:cNvPr>
          <p:cNvSpPr txBox="1"/>
          <p:nvPr/>
        </p:nvSpPr>
        <p:spPr>
          <a:xfrm>
            <a:off x="4604950" y="4198064"/>
            <a:ext cx="1045657" cy="357790"/>
          </a:xfrm>
          <a:prstGeom prst="rect">
            <a:avLst/>
          </a:prstGeom>
          <a:noFill/>
        </p:spPr>
        <p:txBody>
          <a:bodyPr wrap="square" rtlCol="0">
            <a:spAutoFit/>
          </a:bodyPr>
          <a:lstStyle/>
          <a:p>
            <a:r>
              <a:rPr lang="da-DK" sz="900" dirty="0"/>
              <a:t>Region H   </a:t>
            </a:r>
            <a:r>
              <a:rPr lang="da-DK" sz="825" dirty="0"/>
              <a:t>19 %</a:t>
            </a:r>
            <a:br>
              <a:rPr lang="da-DK" sz="825" dirty="0"/>
            </a:br>
            <a:r>
              <a:rPr lang="da-DK" sz="675" dirty="0">
                <a:solidFill>
                  <a:schemeClr val="bg1">
                    <a:lumMod val="50000"/>
                  </a:schemeClr>
                </a:solidFill>
              </a:rPr>
              <a:t>variation 13 % - 25 %</a:t>
            </a:r>
            <a:r>
              <a:rPr lang="da-DK" sz="825" dirty="0"/>
              <a:t> </a:t>
            </a:r>
            <a:endParaRPr lang="da-DK" sz="1200" dirty="0"/>
          </a:p>
        </p:txBody>
      </p:sp>
      <p:sp>
        <p:nvSpPr>
          <p:cNvPr id="21" name="Tekstfelt 20">
            <a:extLst>
              <a:ext uri="{FF2B5EF4-FFF2-40B4-BE49-F238E27FC236}">
                <a16:creationId xmlns:a16="http://schemas.microsoft.com/office/drawing/2014/main" id="{18104EFB-1CBE-4F03-99BA-497B18BED183}"/>
              </a:ext>
            </a:extLst>
          </p:cNvPr>
          <p:cNvSpPr txBox="1"/>
          <p:nvPr/>
        </p:nvSpPr>
        <p:spPr>
          <a:xfrm>
            <a:off x="4604951" y="4710601"/>
            <a:ext cx="1116068" cy="357790"/>
          </a:xfrm>
          <a:prstGeom prst="rect">
            <a:avLst/>
          </a:prstGeom>
          <a:noFill/>
        </p:spPr>
        <p:txBody>
          <a:bodyPr wrap="square" rtlCol="0">
            <a:spAutoFit/>
          </a:bodyPr>
          <a:lstStyle/>
          <a:p>
            <a:r>
              <a:rPr lang="da-DK" sz="900" dirty="0"/>
              <a:t>Region H   </a:t>
            </a:r>
            <a:r>
              <a:rPr lang="da-DK" sz="825" dirty="0"/>
              <a:t>8,3 %</a:t>
            </a:r>
            <a:br>
              <a:rPr lang="da-DK" sz="825" dirty="0"/>
            </a:br>
            <a:r>
              <a:rPr lang="da-DK" sz="675" dirty="0">
                <a:solidFill>
                  <a:schemeClr val="bg1">
                    <a:lumMod val="50000"/>
                  </a:schemeClr>
                </a:solidFill>
              </a:rPr>
              <a:t>variation 4,4 % - 12,1 %</a:t>
            </a:r>
            <a:r>
              <a:rPr lang="da-DK" sz="825" dirty="0">
                <a:solidFill>
                  <a:schemeClr val="bg1">
                    <a:lumMod val="50000"/>
                  </a:schemeClr>
                </a:solidFill>
              </a:rPr>
              <a:t>  </a:t>
            </a:r>
            <a:endParaRPr lang="da-DK" sz="1200" dirty="0">
              <a:solidFill>
                <a:schemeClr val="bg1">
                  <a:lumMod val="50000"/>
                </a:schemeClr>
              </a:solidFill>
            </a:endParaRPr>
          </a:p>
        </p:txBody>
      </p:sp>
      <p:sp>
        <p:nvSpPr>
          <p:cNvPr id="23" name="Tekstfelt 22">
            <a:extLst>
              <a:ext uri="{FF2B5EF4-FFF2-40B4-BE49-F238E27FC236}">
                <a16:creationId xmlns:a16="http://schemas.microsoft.com/office/drawing/2014/main" id="{E87B0EE3-2A25-432D-BBAD-4B80442648BD}"/>
              </a:ext>
            </a:extLst>
          </p:cNvPr>
          <p:cNvSpPr txBox="1"/>
          <p:nvPr/>
        </p:nvSpPr>
        <p:spPr>
          <a:xfrm>
            <a:off x="4604950" y="5168821"/>
            <a:ext cx="1132589" cy="357790"/>
          </a:xfrm>
          <a:prstGeom prst="rect">
            <a:avLst/>
          </a:prstGeom>
          <a:noFill/>
        </p:spPr>
        <p:txBody>
          <a:bodyPr wrap="square" rtlCol="0">
            <a:spAutoFit/>
          </a:bodyPr>
          <a:lstStyle/>
          <a:p>
            <a:r>
              <a:rPr lang="da-DK" sz="900" dirty="0"/>
              <a:t>Region H   </a:t>
            </a:r>
            <a:r>
              <a:rPr lang="da-DK" sz="825" dirty="0"/>
              <a:t>8,6 % </a:t>
            </a:r>
            <a:br>
              <a:rPr lang="da-DK" sz="825" dirty="0"/>
            </a:br>
            <a:r>
              <a:rPr lang="da-DK" sz="675" dirty="0">
                <a:solidFill>
                  <a:schemeClr val="bg1">
                    <a:lumMod val="50000"/>
                  </a:schemeClr>
                </a:solidFill>
              </a:rPr>
              <a:t>variation 5,7 % - 12,7 %</a:t>
            </a:r>
            <a:r>
              <a:rPr lang="da-DK" sz="825" dirty="0">
                <a:solidFill>
                  <a:schemeClr val="bg1">
                    <a:lumMod val="50000"/>
                  </a:schemeClr>
                </a:solidFill>
              </a:rPr>
              <a:t> </a:t>
            </a:r>
            <a:endParaRPr lang="da-DK" sz="1200" dirty="0">
              <a:solidFill>
                <a:schemeClr val="bg1">
                  <a:lumMod val="50000"/>
                </a:schemeClr>
              </a:solidFill>
            </a:endParaRPr>
          </a:p>
        </p:txBody>
      </p:sp>
      <p:sp>
        <p:nvSpPr>
          <p:cNvPr id="14" name="Tekstfelt 13">
            <a:extLst>
              <a:ext uri="{FF2B5EF4-FFF2-40B4-BE49-F238E27FC236}">
                <a16:creationId xmlns:a16="http://schemas.microsoft.com/office/drawing/2014/main" id="{1804E9B9-BBD0-4011-9AF7-35B84B0E81F7}"/>
              </a:ext>
            </a:extLst>
          </p:cNvPr>
          <p:cNvSpPr txBox="1"/>
          <p:nvPr/>
        </p:nvSpPr>
        <p:spPr>
          <a:xfrm>
            <a:off x="5737539" y="2653743"/>
            <a:ext cx="1710921" cy="219291"/>
          </a:xfrm>
          <a:prstGeom prst="rect">
            <a:avLst/>
          </a:prstGeom>
          <a:noFill/>
        </p:spPr>
        <p:txBody>
          <a:bodyPr wrap="square" rtlCol="0">
            <a:spAutoFit/>
          </a:bodyPr>
          <a:lstStyle/>
          <a:p>
            <a:r>
              <a:rPr lang="da-DK" sz="825" dirty="0"/>
              <a:t>Pensionist   9 % / </a:t>
            </a:r>
            <a:r>
              <a:rPr lang="da-DK" sz="825" dirty="0">
                <a:solidFill>
                  <a:srgbClr val="FF0000"/>
                </a:solidFill>
              </a:rPr>
              <a:t>16-24 </a:t>
            </a:r>
            <a:r>
              <a:rPr lang="da-DK" sz="825" dirty="0">
                <a:solidFill>
                  <a:srgbClr val="FF0000"/>
                </a:solidFill>
                <a:cs typeface="Arial" panose="020B0604020202020204" pitchFamily="34" charset="0"/>
              </a:rPr>
              <a:t>♀ 25 %</a:t>
            </a:r>
            <a:endParaRPr lang="da-DK" sz="1200" dirty="0">
              <a:solidFill>
                <a:srgbClr val="FF0000"/>
              </a:solidFill>
            </a:endParaRPr>
          </a:p>
        </p:txBody>
      </p:sp>
      <p:cxnSp>
        <p:nvCxnSpPr>
          <p:cNvPr id="4" name="Lige forbindelse 3">
            <a:extLst>
              <a:ext uri="{FF2B5EF4-FFF2-40B4-BE49-F238E27FC236}">
                <a16:creationId xmlns:a16="http://schemas.microsoft.com/office/drawing/2014/main" id="{A7EE1F6E-6CCA-4449-BB71-A5C140151439}"/>
              </a:ext>
            </a:extLst>
          </p:cNvPr>
          <p:cNvCxnSpPr>
            <a:cxnSpLocks/>
          </p:cNvCxnSpPr>
          <p:nvPr/>
        </p:nvCxnSpPr>
        <p:spPr>
          <a:xfrm>
            <a:off x="5650607" y="2393056"/>
            <a:ext cx="0" cy="3139226"/>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kstfelt 16">
            <a:extLst>
              <a:ext uri="{FF2B5EF4-FFF2-40B4-BE49-F238E27FC236}">
                <a16:creationId xmlns:a16="http://schemas.microsoft.com/office/drawing/2014/main" id="{3E9AAA0F-2E6E-4BC7-8DE8-2748D0C33E04}"/>
              </a:ext>
            </a:extLst>
          </p:cNvPr>
          <p:cNvSpPr txBox="1"/>
          <p:nvPr/>
        </p:nvSpPr>
        <p:spPr>
          <a:xfrm>
            <a:off x="5721017" y="3182730"/>
            <a:ext cx="1777970" cy="346249"/>
          </a:xfrm>
          <a:prstGeom prst="rect">
            <a:avLst/>
          </a:prstGeom>
          <a:noFill/>
        </p:spPr>
        <p:txBody>
          <a:bodyPr wrap="square" rtlCol="0">
            <a:spAutoFit/>
          </a:bodyPr>
          <a:lstStyle/>
          <a:p>
            <a:r>
              <a:rPr lang="da-DK" sz="825" dirty="0"/>
              <a:t>Pensionist   15,2 %   / </a:t>
            </a:r>
            <a:r>
              <a:rPr lang="da-DK" sz="825" dirty="0">
                <a:solidFill>
                  <a:srgbClr val="FF0000"/>
                </a:solidFill>
              </a:rPr>
              <a:t>Førtidspensionister 26,9 %</a:t>
            </a:r>
            <a:endParaRPr lang="da-DK" sz="1200" dirty="0">
              <a:solidFill>
                <a:srgbClr val="FF0000"/>
              </a:solidFill>
            </a:endParaRPr>
          </a:p>
        </p:txBody>
      </p:sp>
      <p:sp>
        <p:nvSpPr>
          <p:cNvPr id="18" name="Tekstfelt 17">
            <a:extLst>
              <a:ext uri="{FF2B5EF4-FFF2-40B4-BE49-F238E27FC236}">
                <a16:creationId xmlns:a16="http://schemas.microsoft.com/office/drawing/2014/main" id="{6BC13FC2-C32A-4CA9-AFAC-B8F33389197A}"/>
              </a:ext>
            </a:extLst>
          </p:cNvPr>
          <p:cNvSpPr txBox="1"/>
          <p:nvPr/>
        </p:nvSpPr>
        <p:spPr>
          <a:xfrm>
            <a:off x="5721018" y="3732576"/>
            <a:ext cx="1839632" cy="219291"/>
          </a:xfrm>
          <a:prstGeom prst="rect">
            <a:avLst/>
          </a:prstGeom>
          <a:noFill/>
        </p:spPr>
        <p:txBody>
          <a:bodyPr wrap="square" rtlCol="0">
            <a:spAutoFit/>
          </a:bodyPr>
          <a:lstStyle/>
          <a:p>
            <a:r>
              <a:rPr lang="da-DK" sz="825" dirty="0"/>
              <a:t>Pensionist   25 %   / </a:t>
            </a:r>
            <a:r>
              <a:rPr lang="da-DK" sz="825" dirty="0">
                <a:solidFill>
                  <a:srgbClr val="FF0000"/>
                </a:solidFill>
              </a:rPr>
              <a:t>16-24 </a:t>
            </a:r>
            <a:r>
              <a:rPr lang="da-DK" sz="825" dirty="0">
                <a:solidFill>
                  <a:srgbClr val="FF0000"/>
                </a:solidFill>
                <a:cs typeface="Arial" panose="020B0604020202020204" pitchFamily="34" charset="0"/>
              </a:rPr>
              <a:t>♀ 53 %</a:t>
            </a:r>
            <a:endParaRPr lang="da-DK" sz="1200" dirty="0">
              <a:solidFill>
                <a:srgbClr val="FF0000"/>
              </a:solidFill>
            </a:endParaRPr>
          </a:p>
        </p:txBody>
      </p:sp>
      <p:sp>
        <p:nvSpPr>
          <p:cNvPr id="22" name="Tekstfelt 21">
            <a:extLst>
              <a:ext uri="{FF2B5EF4-FFF2-40B4-BE49-F238E27FC236}">
                <a16:creationId xmlns:a16="http://schemas.microsoft.com/office/drawing/2014/main" id="{E2727BCB-857A-4E01-A724-81BC30588D57}"/>
              </a:ext>
            </a:extLst>
          </p:cNvPr>
          <p:cNvSpPr txBox="1"/>
          <p:nvPr/>
        </p:nvSpPr>
        <p:spPr>
          <a:xfrm>
            <a:off x="5737539" y="4171455"/>
            <a:ext cx="1886685" cy="219291"/>
          </a:xfrm>
          <a:prstGeom prst="rect">
            <a:avLst/>
          </a:prstGeom>
          <a:noFill/>
        </p:spPr>
        <p:txBody>
          <a:bodyPr wrap="square" rtlCol="0">
            <a:spAutoFit/>
          </a:bodyPr>
          <a:lstStyle/>
          <a:p>
            <a:r>
              <a:rPr lang="da-DK" sz="825" dirty="0"/>
              <a:t>Pensionist   13 %   / </a:t>
            </a:r>
            <a:r>
              <a:rPr lang="da-DK" sz="825" dirty="0">
                <a:solidFill>
                  <a:srgbClr val="FF0000"/>
                </a:solidFill>
              </a:rPr>
              <a:t>16-24 </a:t>
            </a:r>
            <a:r>
              <a:rPr lang="da-DK" sz="825" dirty="0">
                <a:solidFill>
                  <a:srgbClr val="FF0000"/>
                </a:solidFill>
                <a:cs typeface="Arial" panose="020B0604020202020204" pitchFamily="34" charset="0"/>
              </a:rPr>
              <a:t>♀ 37 %</a:t>
            </a:r>
            <a:endParaRPr lang="da-DK" sz="1200" dirty="0">
              <a:solidFill>
                <a:srgbClr val="FF0000"/>
              </a:solidFill>
            </a:endParaRPr>
          </a:p>
        </p:txBody>
      </p:sp>
      <p:sp>
        <p:nvSpPr>
          <p:cNvPr id="24" name="Tekstfelt 23">
            <a:extLst>
              <a:ext uri="{FF2B5EF4-FFF2-40B4-BE49-F238E27FC236}">
                <a16:creationId xmlns:a16="http://schemas.microsoft.com/office/drawing/2014/main" id="{1ABA975A-90F3-40F7-9B86-6A8F5CCC3D94}"/>
              </a:ext>
            </a:extLst>
          </p:cNvPr>
          <p:cNvSpPr txBox="1"/>
          <p:nvPr/>
        </p:nvSpPr>
        <p:spPr>
          <a:xfrm>
            <a:off x="5737540" y="4722144"/>
            <a:ext cx="2002808" cy="219291"/>
          </a:xfrm>
          <a:prstGeom prst="rect">
            <a:avLst/>
          </a:prstGeom>
          <a:noFill/>
        </p:spPr>
        <p:txBody>
          <a:bodyPr wrap="square" rtlCol="0">
            <a:spAutoFit/>
          </a:bodyPr>
          <a:lstStyle/>
          <a:p>
            <a:r>
              <a:rPr lang="da-DK" sz="825" dirty="0"/>
              <a:t>Pensionist   5,2 %   / </a:t>
            </a:r>
            <a:r>
              <a:rPr lang="da-DK" sz="825" dirty="0">
                <a:solidFill>
                  <a:srgbClr val="FF0000"/>
                </a:solidFill>
              </a:rPr>
              <a:t>16-24 </a:t>
            </a:r>
            <a:r>
              <a:rPr lang="da-DK" sz="825" dirty="0">
                <a:solidFill>
                  <a:srgbClr val="FF0000"/>
                </a:solidFill>
                <a:cs typeface="Arial" panose="020B0604020202020204" pitchFamily="34" charset="0"/>
              </a:rPr>
              <a:t>♀ 20,3 %</a:t>
            </a:r>
            <a:endParaRPr lang="da-DK" sz="1200" dirty="0">
              <a:solidFill>
                <a:srgbClr val="FF0000"/>
              </a:solidFill>
            </a:endParaRPr>
          </a:p>
        </p:txBody>
      </p:sp>
      <p:sp>
        <p:nvSpPr>
          <p:cNvPr id="25" name="Tekstfelt 24">
            <a:extLst>
              <a:ext uri="{FF2B5EF4-FFF2-40B4-BE49-F238E27FC236}">
                <a16:creationId xmlns:a16="http://schemas.microsoft.com/office/drawing/2014/main" id="{E81268E8-4DD8-4068-B35C-9EE377C11150}"/>
              </a:ext>
            </a:extLst>
          </p:cNvPr>
          <p:cNvSpPr txBox="1"/>
          <p:nvPr/>
        </p:nvSpPr>
        <p:spPr>
          <a:xfrm>
            <a:off x="5737540" y="5200843"/>
            <a:ext cx="2074820" cy="219291"/>
          </a:xfrm>
          <a:prstGeom prst="rect">
            <a:avLst/>
          </a:prstGeom>
          <a:noFill/>
        </p:spPr>
        <p:txBody>
          <a:bodyPr wrap="square" rtlCol="0">
            <a:spAutoFit/>
          </a:bodyPr>
          <a:lstStyle/>
          <a:p>
            <a:r>
              <a:rPr lang="da-DK" sz="825" dirty="0"/>
              <a:t>Pensionist   5,1 %   / </a:t>
            </a:r>
            <a:r>
              <a:rPr lang="da-DK" sz="825" dirty="0">
                <a:solidFill>
                  <a:srgbClr val="FF0000"/>
                </a:solidFill>
              </a:rPr>
              <a:t>16-24 </a:t>
            </a:r>
            <a:r>
              <a:rPr lang="da-DK" sz="825" dirty="0">
                <a:solidFill>
                  <a:srgbClr val="FF0000"/>
                </a:solidFill>
                <a:cs typeface="Arial" panose="020B0604020202020204" pitchFamily="34" charset="0"/>
              </a:rPr>
              <a:t>♀ 18,6 %</a:t>
            </a:r>
            <a:endParaRPr lang="da-DK" sz="1200" dirty="0">
              <a:solidFill>
                <a:srgbClr val="FF0000"/>
              </a:solidFill>
            </a:endParaRPr>
          </a:p>
        </p:txBody>
      </p:sp>
      <p:graphicFrame>
        <p:nvGraphicFramePr>
          <p:cNvPr id="27" name="Diagram 26">
            <a:extLst>
              <a:ext uri="{FF2B5EF4-FFF2-40B4-BE49-F238E27FC236}">
                <a16:creationId xmlns:a16="http://schemas.microsoft.com/office/drawing/2014/main" id="{292BADCF-C04D-4A4B-A992-433D571FA0A0}"/>
              </a:ext>
            </a:extLst>
          </p:cNvPr>
          <p:cNvGraphicFramePr>
            <a:graphicFrameLocks/>
          </p:cNvGraphicFramePr>
          <p:nvPr/>
        </p:nvGraphicFramePr>
        <p:xfrm>
          <a:off x="429971" y="1906745"/>
          <a:ext cx="4283696" cy="362553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45211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79DAA38A-ED48-4B7C-8D56-A6397DAC8C37}"/>
              </a:ext>
            </a:extLst>
          </p:cNvPr>
          <p:cNvPicPr>
            <a:picLocks noChangeAspect="1"/>
          </p:cNvPicPr>
          <p:nvPr/>
        </p:nvPicPr>
        <p:blipFill rotWithShape="1">
          <a:blip r:embed="rId3"/>
          <a:srcRect l="37353" t="22378" r="35032" b="15338"/>
          <a:stretch/>
        </p:blipFill>
        <p:spPr bwMode="auto">
          <a:xfrm rot="21043119">
            <a:off x="6207917" y="439706"/>
            <a:ext cx="1410369" cy="1981351"/>
          </a:xfrm>
          <a:prstGeom prst="rect">
            <a:avLst/>
          </a:prstGeom>
          <a:ln>
            <a:noFill/>
          </a:ln>
          <a:extLst>
            <a:ext uri="{53640926-AAD7-44D8-BBD7-CCE9431645EC}">
              <a14:shadowObscured xmlns:a14="http://schemas.microsoft.com/office/drawing/2010/main"/>
            </a:ext>
          </a:extLst>
        </p:spPr>
      </p:pic>
      <p:pic>
        <p:nvPicPr>
          <p:cNvPr id="13" name="Billede 12">
            <a:extLst>
              <a:ext uri="{FF2B5EF4-FFF2-40B4-BE49-F238E27FC236}">
                <a16:creationId xmlns:a16="http://schemas.microsoft.com/office/drawing/2014/main" id="{41A19027-CCE3-4264-AE9D-EF07BB6C9588}"/>
              </a:ext>
            </a:extLst>
          </p:cNvPr>
          <p:cNvPicPr>
            <a:picLocks noChangeAspect="1"/>
          </p:cNvPicPr>
          <p:nvPr/>
        </p:nvPicPr>
        <p:blipFill rotWithShape="1">
          <a:blip r:embed="rId4"/>
          <a:srcRect l="33928" t="26146" r="31676" b="19074"/>
          <a:stretch/>
        </p:blipFill>
        <p:spPr bwMode="auto">
          <a:xfrm rot="993938">
            <a:off x="7098109" y="2295552"/>
            <a:ext cx="1341446" cy="1375051"/>
          </a:xfrm>
          <a:prstGeom prst="rect">
            <a:avLst/>
          </a:prstGeom>
          <a:ln>
            <a:noFill/>
          </a:ln>
          <a:extLst>
            <a:ext uri="{53640926-AAD7-44D8-BBD7-CCE9431645EC}">
              <a14:shadowObscured xmlns:a14="http://schemas.microsoft.com/office/drawing/2010/main"/>
            </a:ext>
          </a:extLst>
        </p:spPr>
      </p:pic>
      <p:sp>
        <p:nvSpPr>
          <p:cNvPr id="29" name="Tekstfelt 28">
            <a:extLst>
              <a:ext uri="{FF2B5EF4-FFF2-40B4-BE49-F238E27FC236}">
                <a16:creationId xmlns:a16="http://schemas.microsoft.com/office/drawing/2014/main" id="{0E6EB5BF-0650-4CA4-AA38-DD8FA9728B46}"/>
              </a:ext>
            </a:extLst>
          </p:cNvPr>
          <p:cNvSpPr txBox="1"/>
          <p:nvPr/>
        </p:nvSpPr>
        <p:spPr>
          <a:xfrm>
            <a:off x="289050" y="281218"/>
            <a:ext cx="7167747" cy="577081"/>
          </a:xfrm>
          <a:prstGeom prst="rect">
            <a:avLst/>
          </a:prstGeom>
          <a:noFill/>
        </p:spPr>
        <p:txBody>
          <a:bodyPr wrap="square" rtlCol="0">
            <a:spAutoFit/>
          </a:bodyPr>
          <a:lstStyle/>
          <a:p>
            <a:r>
              <a:rPr lang="da-DK" sz="2100" dirty="0"/>
              <a:t>Tal på mental sundhed i Albertslund </a:t>
            </a:r>
          </a:p>
          <a:p>
            <a:r>
              <a:rPr lang="da-DK" sz="1050" dirty="0"/>
              <a:t>   Sundhedsprofildata 2021</a:t>
            </a:r>
            <a:endParaRPr lang="da-DK" sz="2100" dirty="0"/>
          </a:p>
        </p:txBody>
      </p:sp>
      <p:graphicFrame>
        <p:nvGraphicFramePr>
          <p:cNvPr id="10" name="Diagram 9">
            <a:extLst>
              <a:ext uri="{FF2B5EF4-FFF2-40B4-BE49-F238E27FC236}">
                <a16:creationId xmlns:a16="http://schemas.microsoft.com/office/drawing/2014/main" id="{482ADF53-0C8C-4667-9CDA-1D9E0FBD94EA}"/>
              </a:ext>
            </a:extLst>
          </p:cNvPr>
          <p:cNvGraphicFramePr>
            <a:graphicFrameLocks/>
          </p:cNvGraphicFramePr>
          <p:nvPr/>
        </p:nvGraphicFramePr>
        <p:xfrm>
          <a:off x="683568" y="1844824"/>
          <a:ext cx="5373802" cy="3672408"/>
        </p:xfrm>
        <a:graphic>
          <a:graphicData uri="http://schemas.openxmlformats.org/drawingml/2006/chart">
            <c:chart xmlns:c="http://schemas.openxmlformats.org/drawingml/2006/chart" xmlns:r="http://schemas.openxmlformats.org/officeDocument/2006/relationships" r:id="rId5"/>
          </a:graphicData>
        </a:graphic>
      </p:graphicFrame>
      <p:pic>
        <p:nvPicPr>
          <p:cNvPr id="5" name="Billede 4">
            <a:extLst>
              <a:ext uri="{FF2B5EF4-FFF2-40B4-BE49-F238E27FC236}">
                <a16:creationId xmlns:a16="http://schemas.microsoft.com/office/drawing/2014/main" id="{61F6FABB-5837-45BF-BD7A-F10BDE9DCB34}"/>
              </a:ext>
            </a:extLst>
          </p:cNvPr>
          <p:cNvPicPr>
            <a:picLocks noChangeAspect="1"/>
          </p:cNvPicPr>
          <p:nvPr/>
        </p:nvPicPr>
        <p:blipFill>
          <a:blip r:embed="rId6"/>
          <a:stretch>
            <a:fillRect/>
          </a:stretch>
        </p:blipFill>
        <p:spPr>
          <a:xfrm>
            <a:off x="6447147" y="5627214"/>
            <a:ext cx="1009650" cy="571500"/>
          </a:xfrm>
          <a:prstGeom prst="rect">
            <a:avLst/>
          </a:prstGeom>
        </p:spPr>
      </p:pic>
    </p:spTree>
    <p:extLst>
      <p:ext uri="{BB962C8B-B14F-4D97-AF65-F5344CB8AC3E}">
        <p14:creationId xmlns:p14="http://schemas.microsoft.com/office/powerpoint/2010/main" val="3904950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CB80E762-23E2-427B-9AB9-0B134CD0CD67}"/>
              </a:ext>
            </a:extLst>
          </p:cNvPr>
          <p:cNvSpPr>
            <a:spLocks noChangeArrowheads="1"/>
          </p:cNvSpPr>
          <p:nvPr/>
        </p:nvSpPr>
        <p:spPr bwMode="auto">
          <a:xfrm>
            <a:off x="7802376" y="407817"/>
            <a:ext cx="275035" cy="238126"/>
          </a:xfrm>
          <a:prstGeom prst="ellipse">
            <a:avLst/>
          </a:prstGeom>
          <a:solidFill>
            <a:srgbClr val="84009D"/>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da-DK"/>
          </a:p>
        </p:txBody>
      </p:sp>
      <p:sp>
        <p:nvSpPr>
          <p:cNvPr id="14" name="Oval 13">
            <a:extLst>
              <a:ext uri="{FF2B5EF4-FFF2-40B4-BE49-F238E27FC236}">
                <a16:creationId xmlns:a16="http://schemas.microsoft.com/office/drawing/2014/main" id="{31C13842-8907-41AC-A7DC-9ADE44907521}"/>
              </a:ext>
            </a:extLst>
          </p:cNvPr>
          <p:cNvSpPr>
            <a:spLocks noChangeArrowheads="1"/>
          </p:cNvSpPr>
          <p:nvPr/>
        </p:nvSpPr>
        <p:spPr bwMode="auto">
          <a:xfrm>
            <a:off x="64535" y="210117"/>
            <a:ext cx="250169" cy="210437"/>
          </a:xfrm>
          <a:prstGeom prst="ellipse">
            <a:avLst/>
          </a:prstGeom>
          <a:solidFill>
            <a:srgbClr val="009BA5"/>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da-DK"/>
          </a:p>
        </p:txBody>
      </p:sp>
      <p:sp>
        <p:nvSpPr>
          <p:cNvPr id="17" name="Oval 16">
            <a:extLst>
              <a:ext uri="{FF2B5EF4-FFF2-40B4-BE49-F238E27FC236}">
                <a16:creationId xmlns:a16="http://schemas.microsoft.com/office/drawing/2014/main" id="{87FFA38D-3A6C-4D3D-8E95-0275E4C5BC47}"/>
              </a:ext>
            </a:extLst>
          </p:cNvPr>
          <p:cNvSpPr>
            <a:spLocks noChangeArrowheads="1"/>
          </p:cNvSpPr>
          <p:nvPr/>
        </p:nvSpPr>
        <p:spPr bwMode="auto">
          <a:xfrm>
            <a:off x="535317" y="866324"/>
            <a:ext cx="352425" cy="313135"/>
          </a:xfrm>
          <a:prstGeom prst="ellipse">
            <a:avLst/>
          </a:prstGeom>
          <a:solidFill>
            <a:srgbClr val="00BA0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da-DK"/>
          </a:p>
        </p:txBody>
      </p:sp>
      <p:sp>
        <p:nvSpPr>
          <p:cNvPr id="18" name="Oval 17">
            <a:extLst>
              <a:ext uri="{FF2B5EF4-FFF2-40B4-BE49-F238E27FC236}">
                <a16:creationId xmlns:a16="http://schemas.microsoft.com/office/drawing/2014/main" id="{508805BA-3C4A-48A5-8453-546990D07D88}"/>
              </a:ext>
            </a:extLst>
          </p:cNvPr>
          <p:cNvSpPr>
            <a:spLocks noChangeArrowheads="1"/>
          </p:cNvSpPr>
          <p:nvPr/>
        </p:nvSpPr>
        <p:spPr bwMode="auto">
          <a:xfrm>
            <a:off x="8590414" y="715563"/>
            <a:ext cx="220266" cy="215504"/>
          </a:xfrm>
          <a:prstGeom prst="ellipse">
            <a:avLst/>
          </a:prstGeom>
          <a:solidFill>
            <a:srgbClr val="009BA5"/>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da-DK"/>
          </a:p>
        </p:txBody>
      </p:sp>
      <p:sp>
        <p:nvSpPr>
          <p:cNvPr id="28" name="Oval 28">
            <a:extLst>
              <a:ext uri="{FF2B5EF4-FFF2-40B4-BE49-F238E27FC236}">
                <a16:creationId xmlns:a16="http://schemas.microsoft.com/office/drawing/2014/main" id="{04DC6674-F975-4E6D-9AB0-8CBFFE365A72}"/>
              </a:ext>
            </a:extLst>
          </p:cNvPr>
          <p:cNvSpPr>
            <a:spLocks noChangeArrowheads="1"/>
          </p:cNvSpPr>
          <p:nvPr/>
        </p:nvSpPr>
        <p:spPr bwMode="auto">
          <a:xfrm>
            <a:off x="213340" y="715563"/>
            <a:ext cx="202727" cy="174104"/>
          </a:xfrm>
          <a:prstGeom prst="ellipse">
            <a:avLst/>
          </a:prstGeom>
          <a:solidFill>
            <a:srgbClr val="00BA0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da-DK"/>
          </a:p>
        </p:txBody>
      </p:sp>
      <p:sp>
        <p:nvSpPr>
          <p:cNvPr id="30" name="Oval 30">
            <a:extLst>
              <a:ext uri="{FF2B5EF4-FFF2-40B4-BE49-F238E27FC236}">
                <a16:creationId xmlns:a16="http://schemas.microsoft.com/office/drawing/2014/main" id="{27008051-5D4C-498E-8762-C0DEC70FDF58}"/>
              </a:ext>
            </a:extLst>
          </p:cNvPr>
          <p:cNvSpPr>
            <a:spLocks noChangeArrowheads="1"/>
          </p:cNvSpPr>
          <p:nvPr/>
        </p:nvSpPr>
        <p:spPr bwMode="auto">
          <a:xfrm>
            <a:off x="189619" y="1284862"/>
            <a:ext cx="491729" cy="476250"/>
          </a:xfrm>
          <a:prstGeom prst="ellipse">
            <a:avLst/>
          </a:prstGeom>
          <a:solidFill>
            <a:srgbClr val="84009D"/>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da-DK"/>
          </a:p>
        </p:txBody>
      </p:sp>
      <p:pic>
        <p:nvPicPr>
          <p:cNvPr id="6" name="Billede 5">
            <a:extLst>
              <a:ext uri="{FF2B5EF4-FFF2-40B4-BE49-F238E27FC236}">
                <a16:creationId xmlns:a16="http://schemas.microsoft.com/office/drawing/2014/main" id="{68B87DA5-8D5D-4473-BCCA-88E9E0887C81}"/>
              </a:ext>
            </a:extLst>
          </p:cNvPr>
          <p:cNvPicPr>
            <a:picLocks noChangeAspect="1"/>
          </p:cNvPicPr>
          <p:nvPr/>
        </p:nvPicPr>
        <p:blipFill>
          <a:blip r:embed="rId3"/>
          <a:stretch>
            <a:fillRect/>
          </a:stretch>
        </p:blipFill>
        <p:spPr>
          <a:xfrm>
            <a:off x="746965" y="2043172"/>
            <a:ext cx="2939931" cy="1214529"/>
          </a:xfrm>
          <a:prstGeom prst="rect">
            <a:avLst/>
          </a:prstGeom>
        </p:spPr>
      </p:pic>
      <p:pic>
        <p:nvPicPr>
          <p:cNvPr id="25" name="Picture 3" descr="O:\Sundhed og sociale forhold\ABC for mental sundhed\Logo og style guide\ABC-logo-tagline-gennemsigtig.png">
            <a:extLst>
              <a:ext uri="{FF2B5EF4-FFF2-40B4-BE49-F238E27FC236}">
                <a16:creationId xmlns:a16="http://schemas.microsoft.com/office/drawing/2014/main" id="{A3124D21-6639-475F-B855-3D57772F25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6511" y="1446679"/>
            <a:ext cx="2498971" cy="1192987"/>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91ED0DC4-769D-4423-BAB6-51FE5950CA5B}"/>
              </a:ext>
            </a:extLst>
          </p:cNvPr>
          <p:cNvSpPr txBox="1"/>
          <p:nvPr/>
        </p:nvSpPr>
        <p:spPr>
          <a:xfrm>
            <a:off x="4831808" y="3711966"/>
            <a:ext cx="3995570" cy="1754326"/>
          </a:xfrm>
          <a:prstGeom prst="rect">
            <a:avLst/>
          </a:prstGeom>
          <a:noFill/>
        </p:spPr>
        <p:txBody>
          <a:bodyPr wrap="square" rtlCol="0">
            <a:spAutoFit/>
          </a:bodyPr>
          <a:lstStyle/>
          <a:p>
            <a:r>
              <a:rPr lang="da-DK" sz="1200" dirty="0"/>
              <a:t>Forskningsbaseret universel </a:t>
            </a:r>
            <a:r>
              <a:rPr lang="da-DK" sz="1200" i="1" dirty="0"/>
              <a:t>forståelses- og arbejdsramme</a:t>
            </a:r>
            <a:r>
              <a:rPr lang="da-DK" sz="1200" dirty="0"/>
              <a:t> til at fremme mental sundhed i den danske befolkning</a:t>
            </a:r>
          </a:p>
          <a:p>
            <a:endParaRPr lang="da-DK" sz="1200" dirty="0"/>
          </a:p>
          <a:p>
            <a:r>
              <a:rPr lang="da-DK" sz="1200" dirty="0"/>
              <a:t>To ben:</a:t>
            </a:r>
          </a:p>
          <a:p>
            <a:pPr marL="385763" indent="-385763">
              <a:buFont typeface="+mj-lt"/>
              <a:buAutoNum type="arabicPeriod"/>
            </a:pPr>
            <a:r>
              <a:rPr lang="da-DK" sz="1200" dirty="0"/>
              <a:t>Folkeoplysning – information om hvad der holder os mentalt sunde </a:t>
            </a:r>
          </a:p>
          <a:p>
            <a:pPr marL="385763" indent="-385763">
              <a:buFont typeface="+mj-lt"/>
              <a:buAutoNum type="arabicPeriod"/>
            </a:pPr>
            <a:r>
              <a:rPr lang="da-DK" sz="1200" dirty="0"/>
              <a:t>At skabe rammer og betingelser, som gør det nemt at gøre A-B-C </a:t>
            </a:r>
          </a:p>
        </p:txBody>
      </p:sp>
      <p:sp>
        <p:nvSpPr>
          <p:cNvPr id="8" name="Tekstfelt 7">
            <a:extLst>
              <a:ext uri="{FF2B5EF4-FFF2-40B4-BE49-F238E27FC236}">
                <a16:creationId xmlns:a16="http://schemas.microsoft.com/office/drawing/2014/main" id="{A66A0BEC-FC23-4F12-9BAF-70F6BE467F82}"/>
              </a:ext>
            </a:extLst>
          </p:cNvPr>
          <p:cNvSpPr txBox="1"/>
          <p:nvPr/>
        </p:nvSpPr>
        <p:spPr>
          <a:xfrm>
            <a:off x="839675" y="407817"/>
            <a:ext cx="7196386" cy="415498"/>
          </a:xfrm>
          <a:prstGeom prst="rect">
            <a:avLst/>
          </a:prstGeom>
          <a:noFill/>
        </p:spPr>
        <p:txBody>
          <a:bodyPr wrap="square" rtlCol="0">
            <a:spAutoFit/>
          </a:bodyPr>
          <a:lstStyle/>
          <a:p>
            <a:r>
              <a:rPr lang="da-DK" sz="2100" dirty="0"/>
              <a:t>ABC for mental sundhed</a:t>
            </a:r>
            <a:r>
              <a:rPr lang="da-DK" sz="1050" dirty="0"/>
              <a:t> </a:t>
            </a:r>
          </a:p>
        </p:txBody>
      </p:sp>
      <p:sp>
        <p:nvSpPr>
          <p:cNvPr id="11" name="Control 1">
            <a:extLst>
              <a:ext uri="{FF2B5EF4-FFF2-40B4-BE49-F238E27FC236}">
                <a16:creationId xmlns:a16="http://schemas.microsoft.com/office/drawing/2014/main" id="{75A98527-882F-4FAF-B2B1-6C9C62C119DC}"/>
              </a:ext>
            </a:extLst>
          </p:cNvPr>
          <p:cNvSpPr>
            <a:spLocks noChangeArrowheads="1" noChangeShapeType="1"/>
          </p:cNvSpPr>
          <p:nvPr/>
        </p:nvSpPr>
        <p:spPr bwMode="auto">
          <a:xfrm>
            <a:off x="1515190" y="10779482"/>
            <a:ext cx="2272904" cy="1670447"/>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da-DK"/>
          </a:p>
        </p:txBody>
      </p:sp>
      <p:sp>
        <p:nvSpPr>
          <p:cNvPr id="13" name="Control 2">
            <a:extLst>
              <a:ext uri="{FF2B5EF4-FFF2-40B4-BE49-F238E27FC236}">
                <a16:creationId xmlns:a16="http://schemas.microsoft.com/office/drawing/2014/main" id="{8BE547A6-C7BE-480A-8A47-86B778434078}"/>
              </a:ext>
            </a:extLst>
          </p:cNvPr>
          <p:cNvSpPr>
            <a:spLocks noChangeArrowheads="1" noChangeShapeType="1"/>
          </p:cNvSpPr>
          <p:nvPr/>
        </p:nvSpPr>
        <p:spPr bwMode="auto">
          <a:xfrm>
            <a:off x="1670485" y="7330511"/>
            <a:ext cx="2277665" cy="2377679"/>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da-DK"/>
          </a:p>
        </p:txBody>
      </p:sp>
      <p:sp>
        <p:nvSpPr>
          <p:cNvPr id="16" name="Control 3">
            <a:extLst>
              <a:ext uri="{FF2B5EF4-FFF2-40B4-BE49-F238E27FC236}">
                <a16:creationId xmlns:a16="http://schemas.microsoft.com/office/drawing/2014/main" id="{88B23B95-6BCC-499C-B0BF-A637DED1BD1F}"/>
              </a:ext>
            </a:extLst>
          </p:cNvPr>
          <p:cNvSpPr>
            <a:spLocks noChangeArrowheads="1" noChangeShapeType="1"/>
          </p:cNvSpPr>
          <p:nvPr/>
        </p:nvSpPr>
        <p:spPr bwMode="auto">
          <a:xfrm>
            <a:off x="1891877" y="4589129"/>
            <a:ext cx="2281238" cy="2138363"/>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da-DK"/>
          </a:p>
        </p:txBody>
      </p:sp>
      <p:sp>
        <p:nvSpPr>
          <p:cNvPr id="29" name="Oval 28">
            <a:extLst>
              <a:ext uri="{FF2B5EF4-FFF2-40B4-BE49-F238E27FC236}">
                <a16:creationId xmlns:a16="http://schemas.microsoft.com/office/drawing/2014/main" id="{B8D2FFE2-6226-4DC2-99AA-3AC39F5E8089}"/>
              </a:ext>
            </a:extLst>
          </p:cNvPr>
          <p:cNvSpPr>
            <a:spLocks noChangeArrowheads="1"/>
          </p:cNvSpPr>
          <p:nvPr/>
        </p:nvSpPr>
        <p:spPr bwMode="auto">
          <a:xfrm>
            <a:off x="8289227" y="415540"/>
            <a:ext cx="202727" cy="174104"/>
          </a:xfrm>
          <a:prstGeom prst="ellipse">
            <a:avLst/>
          </a:prstGeom>
          <a:solidFill>
            <a:srgbClr val="00BA0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endParaRPr lang="da-DK"/>
          </a:p>
        </p:txBody>
      </p:sp>
      <p:sp>
        <p:nvSpPr>
          <p:cNvPr id="20" name="Tekstfelt 19">
            <a:extLst>
              <a:ext uri="{FF2B5EF4-FFF2-40B4-BE49-F238E27FC236}">
                <a16:creationId xmlns:a16="http://schemas.microsoft.com/office/drawing/2014/main" id="{AF02A962-3742-44A8-8A5C-A4B08E958427}"/>
              </a:ext>
            </a:extLst>
          </p:cNvPr>
          <p:cNvSpPr txBox="1"/>
          <p:nvPr/>
        </p:nvSpPr>
        <p:spPr>
          <a:xfrm>
            <a:off x="574243" y="4336826"/>
            <a:ext cx="3285373" cy="276999"/>
          </a:xfrm>
          <a:prstGeom prst="rect">
            <a:avLst/>
          </a:prstGeom>
          <a:noFill/>
        </p:spPr>
        <p:txBody>
          <a:bodyPr wrap="square" rtlCol="0">
            <a:spAutoFit/>
          </a:bodyPr>
          <a:lstStyle/>
          <a:p>
            <a:r>
              <a:rPr lang="da-DK" sz="1200" dirty="0">
                <a:hlinkClick r:id="rId5"/>
              </a:rPr>
              <a:t>Hvad er ABC for </a:t>
            </a:r>
            <a:r>
              <a:rPr lang="da-DK" sz="1100" dirty="0">
                <a:hlinkClick r:id="rId5"/>
              </a:rPr>
              <a:t>mental</a:t>
            </a:r>
            <a:r>
              <a:rPr lang="da-DK" sz="1200" dirty="0">
                <a:hlinkClick r:id="rId5"/>
              </a:rPr>
              <a:t> sundhed? on </a:t>
            </a:r>
            <a:r>
              <a:rPr lang="da-DK" sz="1200" dirty="0" err="1">
                <a:hlinkClick r:id="rId5"/>
              </a:rPr>
              <a:t>Vimeo</a:t>
            </a:r>
            <a:endParaRPr lang="da-DK" sz="1200" dirty="0"/>
          </a:p>
        </p:txBody>
      </p:sp>
      <p:cxnSp>
        <p:nvCxnSpPr>
          <p:cNvPr id="26" name="Lige forbindelse 25">
            <a:extLst>
              <a:ext uri="{FF2B5EF4-FFF2-40B4-BE49-F238E27FC236}">
                <a16:creationId xmlns:a16="http://schemas.microsoft.com/office/drawing/2014/main" id="{2961B808-E886-487D-A8AA-AC403FBE40A2}"/>
              </a:ext>
            </a:extLst>
          </p:cNvPr>
          <p:cNvCxnSpPr>
            <a:cxnSpLocks/>
          </p:cNvCxnSpPr>
          <p:nvPr/>
        </p:nvCxnSpPr>
        <p:spPr>
          <a:xfrm>
            <a:off x="4437868" y="823315"/>
            <a:ext cx="0" cy="5486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1442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D97A1B-8388-4A23-A40C-6970EF4511B6}"/>
              </a:ext>
            </a:extLst>
          </p:cNvPr>
          <p:cNvSpPr>
            <a:spLocks noGrp="1"/>
          </p:cNvSpPr>
          <p:nvPr>
            <p:ph type="title"/>
          </p:nvPr>
        </p:nvSpPr>
        <p:spPr>
          <a:xfrm>
            <a:off x="464326" y="584201"/>
            <a:ext cx="8176437" cy="558006"/>
          </a:xfrm>
        </p:spPr>
        <p:txBody>
          <a:bodyPr/>
          <a:lstStyle/>
          <a:p>
            <a:r>
              <a:rPr lang="da-DK" sz="2100" dirty="0">
                <a:latin typeface="Arial" panose="020B0604020202020204" pitchFamily="34" charset="0"/>
                <a:cs typeface="Arial" panose="020B0604020202020204" pitchFamily="34" charset="0"/>
              </a:rPr>
              <a:t>Hvad kan vi gøre for at styrke mental sundhed blandt ældre?</a:t>
            </a:r>
          </a:p>
        </p:txBody>
      </p:sp>
      <p:pic>
        <p:nvPicPr>
          <p:cNvPr id="9" name="Billede 8">
            <a:extLst>
              <a:ext uri="{FF2B5EF4-FFF2-40B4-BE49-F238E27FC236}">
                <a16:creationId xmlns:a16="http://schemas.microsoft.com/office/drawing/2014/main" id="{0B99117F-B6BE-48BC-8AEE-9A981F4C0444}"/>
              </a:ext>
            </a:extLst>
          </p:cNvPr>
          <p:cNvPicPr>
            <a:picLocks noChangeAspect="1"/>
          </p:cNvPicPr>
          <p:nvPr/>
        </p:nvPicPr>
        <p:blipFill>
          <a:blip r:embed="rId3"/>
          <a:stretch>
            <a:fillRect/>
          </a:stretch>
        </p:blipFill>
        <p:spPr>
          <a:xfrm>
            <a:off x="7479710" y="990870"/>
            <a:ext cx="1233602" cy="1746124"/>
          </a:xfrm>
          <a:prstGeom prst="rect">
            <a:avLst/>
          </a:prstGeom>
        </p:spPr>
      </p:pic>
      <p:sp>
        <p:nvSpPr>
          <p:cNvPr id="12" name="Tekstfelt 11">
            <a:extLst>
              <a:ext uri="{FF2B5EF4-FFF2-40B4-BE49-F238E27FC236}">
                <a16:creationId xmlns:a16="http://schemas.microsoft.com/office/drawing/2014/main" id="{61F027C8-522D-4E30-9066-84E290257B12}"/>
              </a:ext>
            </a:extLst>
          </p:cNvPr>
          <p:cNvSpPr txBox="1"/>
          <p:nvPr/>
        </p:nvSpPr>
        <p:spPr>
          <a:xfrm>
            <a:off x="464326" y="1916832"/>
            <a:ext cx="5063233" cy="4247317"/>
          </a:xfrm>
          <a:prstGeom prst="rect">
            <a:avLst/>
          </a:prstGeom>
          <a:noFill/>
        </p:spPr>
        <p:txBody>
          <a:bodyPr wrap="square" lIns="0" tIns="0" rIns="0" bIns="0" rtlCol="0">
            <a:spAutoFit/>
          </a:bodyPr>
          <a:lstStyle/>
          <a:p>
            <a:r>
              <a:rPr lang="da-DK" sz="2000" dirty="0">
                <a:latin typeface="Calibri" panose="020F0502020204030204" pitchFamily="34" charset="0"/>
                <a:cs typeface="Calibri" panose="020F0502020204030204" pitchFamily="34" charset="0"/>
              </a:rPr>
              <a:t>Sæt fokus på… </a:t>
            </a:r>
          </a:p>
          <a:p>
            <a:endParaRPr lang="da-DK"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a-DK" sz="2000" dirty="0">
                <a:latin typeface="Calibri" panose="020F0502020204030204" pitchFamily="34" charset="0"/>
                <a:cs typeface="Calibri" panose="020F0502020204030204" pitchFamily="34" charset="0"/>
              </a:rPr>
              <a:t>Opspore sårbare ældre</a:t>
            </a:r>
            <a:br>
              <a:rPr lang="da-DK" sz="2000" dirty="0">
                <a:latin typeface="Calibri" panose="020F0502020204030204" pitchFamily="34" charset="0"/>
                <a:cs typeface="Calibri" panose="020F0502020204030204" pitchFamily="34" charset="0"/>
              </a:rPr>
            </a:br>
            <a:r>
              <a:rPr lang="da-DK" sz="2000" dirty="0">
                <a:latin typeface="Calibri" panose="020F0502020204030204" pitchFamily="34" charset="0"/>
                <a:cs typeface="Calibri" panose="020F0502020204030204" pitchFamily="34" charset="0"/>
              </a:rPr>
              <a:t>.</a:t>
            </a:r>
            <a:r>
              <a:rPr lang="da-DK" sz="1600" dirty="0">
                <a:latin typeface="Calibri" panose="020F0502020204030204" pitchFamily="34" charset="0"/>
                <a:cs typeface="Calibri" panose="020F0502020204030204" pitchFamily="34" charset="0"/>
              </a:rPr>
              <a:t>Tab af samlever/ægtefælle</a:t>
            </a:r>
            <a:br>
              <a:rPr lang="da-DK" sz="1600" dirty="0">
                <a:latin typeface="Calibri" panose="020F0502020204030204" pitchFamily="34" charset="0"/>
                <a:cs typeface="Calibri" panose="020F0502020204030204" pitchFamily="34" charset="0"/>
              </a:rPr>
            </a:br>
            <a:r>
              <a:rPr lang="da-DK" sz="1600" dirty="0">
                <a:latin typeface="Calibri" panose="020F0502020204030204" pitchFamily="34" charset="0"/>
                <a:cs typeface="Calibri" panose="020F0502020204030204" pitchFamily="34" charset="0"/>
              </a:rPr>
              <a:t>.Pårørende til ægtefælle/samlever med alvorlig sygdom</a:t>
            </a:r>
            <a:br>
              <a:rPr lang="da-DK" sz="1600" dirty="0">
                <a:latin typeface="Calibri" panose="020F0502020204030204" pitchFamily="34" charset="0"/>
                <a:cs typeface="Calibri" panose="020F0502020204030204" pitchFamily="34" charset="0"/>
              </a:rPr>
            </a:br>
            <a:r>
              <a:rPr lang="da-DK" sz="1600" dirty="0">
                <a:latin typeface="Calibri" panose="020F0502020204030204" pitchFamily="34" charset="0"/>
                <a:cs typeface="Calibri" panose="020F0502020204030204" pitchFamily="34" charset="0"/>
              </a:rPr>
              <a:t>.Dårligt helbred og tab af funktionsevne – udskrivning</a:t>
            </a:r>
            <a:br>
              <a:rPr lang="da-DK" sz="1600" dirty="0">
                <a:latin typeface="Calibri" panose="020F0502020204030204" pitchFamily="34" charset="0"/>
                <a:cs typeface="Calibri" panose="020F0502020204030204" pitchFamily="34" charset="0"/>
              </a:rPr>
            </a:br>
            <a:r>
              <a:rPr lang="da-DK" sz="1600" dirty="0">
                <a:latin typeface="Calibri" panose="020F0502020204030204" pitchFamily="34" charset="0"/>
                <a:cs typeface="Calibri" panose="020F0502020204030204" pitchFamily="34" charset="0"/>
              </a:rPr>
              <a:t>  fra sygehus, afslutning </a:t>
            </a:r>
            <a:r>
              <a:rPr lang="da-DK" sz="1600" dirty="0" err="1">
                <a:latin typeface="Calibri" panose="020F0502020204030204" pitchFamily="34" charset="0"/>
                <a:cs typeface="Calibri" panose="020F0502020204030204" pitchFamily="34" charset="0"/>
              </a:rPr>
              <a:t>rehab</a:t>
            </a:r>
            <a:r>
              <a:rPr lang="da-DK" sz="1600" dirty="0">
                <a:latin typeface="Calibri" panose="020F0502020204030204" pitchFamily="34" charset="0"/>
                <a:cs typeface="Calibri" panose="020F0502020204030204" pitchFamily="34" charset="0"/>
              </a:rPr>
              <a:t>, genoptræning</a:t>
            </a:r>
            <a:br>
              <a:rPr lang="da-DK" sz="2000" dirty="0">
                <a:latin typeface="Calibri" panose="020F0502020204030204" pitchFamily="34" charset="0"/>
                <a:cs typeface="Calibri" panose="020F0502020204030204" pitchFamily="34" charset="0"/>
              </a:rPr>
            </a:br>
            <a:endParaRPr lang="da-DK"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a-DK" sz="2000" dirty="0">
                <a:latin typeface="Calibri" panose="020F0502020204030204" pitchFamily="34" charset="0"/>
                <a:cs typeface="Calibri" panose="020F0502020204030204" pitchFamily="34" charset="0"/>
              </a:rPr>
              <a:t>Overgange </a:t>
            </a:r>
            <a:br>
              <a:rPr lang="da-DK" sz="2000" dirty="0">
                <a:latin typeface="Calibri" panose="020F0502020204030204" pitchFamily="34" charset="0"/>
                <a:cs typeface="Calibri" panose="020F0502020204030204" pitchFamily="34" charset="0"/>
              </a:rPr>
            </a:br>
            <a:r>
              <a:rPr lang="da-DK" sz="1600" dirty="0">
                <a:latin typeface="Calibri" panose="020F0502020204030204" pitchFamily="34" charset="0"/>
                <a:cs typeface="Calibri" panose="020F0502020204030204" pitchFamily="34" charset="0"/>
              </a:rPr>
              <a:t>Arbejdsmarkedet – efterløn/pension</a:t>
            </a:r>
            <a:br>
              <a:rPr lang="da-DK" sz="1600" dirty="0">
                <a:latin typeface="Calibri" panose="020F0502020204030204" pitchFamily="34" charset="0"/>
                <a:cs typeface="Calibri" panose="020F0502020204030204" pitchFamily="34" charset="0"/>
              </a:rPr>
            </a:br>
            <a:r>
              <a:rPr lang="da-DK" sz="1600" dirty="0">
                <a:latin typeface="Calibri" panose="020F0502020204030204" pitchFamily="34" charset="0"/>
                <a:cs typeface="Calibri" panose="020F0502020204030204" pitchFamily="34" charset="0"/>
              </a:rPr>
              <a:t>Selvhjulpen – behov for støtte</a:t>
            </a:r>
            <a:br>
              <a:rPr lang="da-DK" sz="1600" dirty="0">
                <a:latin typeface="Calibri" panose="020F0502020204030204" pitchFamily="34" charset="0"/>
                <a:cs typeface="Calibri" panose="020F0502020204030204" pitchFamily="34" charset="0"/>
              </a:rPr>
            </a:br>
            <a:r>
              <a:rPr lang="da-DK" sz="1600" dirty="0">
                <a:latin typeface="Calibri" panose="020F0502020204030204" pitchFamily="34" charset="0"/>
                <a:cs typeface="Calibri" panose="020F0502020204030204" pitchFamily="34" charset="0"/>
              </a:rPr>
              <a:t>Hjemmeboende – ældrebolig/plejebolig</a:t>
            </a:r>
            <a:endParaRPr lang="da-DK" sz="2000" dirty="0">
              <a:latin typeface="Calibri" panose="020F0502020204030204" pitchFamily="34" charset="0"/>
              <a:cs typeface="Calibri" panose="020F0502020204030204" pitchFamily="34" charset="0"/>
            </a:endParaRPr>
          </a:p>
          <a:p>
            <a:endParaRPr lang="da-DK"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a-DK" sz="2000" dirty="0">
                <a:latin typeface="Calibri" panose="020F0502020204030204" pitchFamily="34" charset="0"/>
                <a:cs typeface="Calibri" panose="020F0502020204030204" pitchFamily="34" charset="0"/>
              </a:rPr>
              <a:t>Mental sundhedsfremme for ældre </a:t>
            </a:r>
            <a:br>
              <a:rPr lang="da-DK" sz="2000" dirty="0">
                <a:latin typeface="Calibri" panose="020F0502020204030204" pitchFamily="34" charset="0"/>
                <a:cs typeface="Calibri" panose="020F0502020204030204" pitchFamily="34" charset="0"/>
              </a:rPr>
            </a:br>
            <a:r>
              <a:rPr lang="da-DK" sz="2000" dirty="0">
                <a:latin typeface="Calibri" panose="020F0502020204030204" pitchFamily="34" charset="0"/>
                <a:cs typeface="Calibri" panose="020F0502020204030204" pitchFamily="34" charset="0"/>
              </a:rPr>
              <a:t>(ABC for mental sundhed)</a:t>
            </a:r>
          </a:p>
        </p:txBody>
      </p:sp>
      <p:sp>
        <p:nvSpPr>
          <p:cNvPr id="14" name="Tekstfelt 13">
            <a:extLst>
              <a:ext uri="{FF2B5EF4-FFF2-40B4-BE49-F238E27FC236}">
                <a16:creationId xmlns:a16="http://schemas.microsoft.com/office/drawing/2014/main" id="{52B9D821-4B3F-4A92-9CA8-3382E814962E}"/>
              </a:ext>
            </a:extLst>
          </p:cNvPr>
          <p:cNvSpPr txBox="1"/>
          <p:nvPr/>
        </p:nvSpPr>
        <p:spPr>
          <a:xfrm>
            <a:off x="482062" y="1142207"/>
            <a:ext cx="6336704" cy="615553"/>
          </a:xfrm>
          <a:prstGeom prst="rect">
            <a:avLst/>
          </a:prstGeom>
          <a:noFill/>
        </p:spPr>
        <p:txBody>
          <a:bodyPr wrap="square" lIns="0" tIns="0" rIns="0" bIns="0" rtlCol="0">
            <a:spAutoFit/>
          </a:bodyPr>
          <a:lstStyle/>
          <a:p>
            <a:r>
              <a:rPr lang="da-DK" sz="2000" dirty="0">
                <a:latin typeface="Calibri" panose="020F0502020204030204" pitchFamily="34" charset="0"/>
                <a:cs typeface="Calibri" panose="020F0502020204030204" pitchFamily="34" charset="0"/>
              </a:rPr>
              <a:t>ÆLDRE OPLEVER FLERE LIVSBELASTENDE BEGIVENHEDER END ANDRE ALDERSGRUPPER</a:t>
            </a:r>
          </a:p>
        </p:txBody>
      </p:sp>
      <p:pic>
        <p:nvPicPr>
          <p:cNvPr id="15" name="Billede 14">
            <a:extLst>
              <a:ext uri="{FF2B5EF4-FFF2-40B4-BE49-F238E27FC236}">
                <a16:creationId xmlns:a16="http://schemas.microsoft.com/office/drawing/2014/main" id="{BE2FE005-FFEC-464C-9F26-BEDDD3C6D064}"/>
              </a:ext>
            </a:extLst>
          </p:cNvPr>
          <p:cNvPicPr>
            <a:picLocks noChangeAspect="1"/>
          </p:cNvPicPr>
          <p:nvPr/>
        </p:nvPicPr>
        <p:blipFill>
          <a:blip r:embed="rId4"/>
          <a:stretch>
            <a:fillRect/>
          </a:stretch>
        </p:blipFill>
        <p:spPr>
          <a:xfrm>
            <a:off x="7884368" y="4844489"/>
            <a:ext cx="987576" cy="1392823"/>
          </a:xfrm>
          <a:prstGeom prst="rect">
            <a:avLst/>
          </a:prstGeom>
        </p:spPr>
      </p:pic>
      <p:pic>
        <p:nvPicPr>
          <p:cNvPr id="16" name="Billede 15">
            <a:extLst>
              <a:ext uri="{FF2B5EF4-FFF2-40B4-BE49-F238E27FC236}">
                <a16:creationId xmlns:a16="http://schemas.microsoft.com/office/drawing/2014/main" id="{A471216C-AE65-492A-977F-D054C07854E3}"/>
              </a:ext>
            </a:extLst>
          </p:cNvPr>
          <p:cNvPicPr>
            <a:picLocks noChangeAspect="1"/>
          </p:cNvPicPr>
          <p:nvPr/>
        </p:nvPicPr>
        <p:blipFill>
          <a:blip r:embed="rId5"/>
          <a:stretch>
            <a:fillRect/>
          </a:stretch>
        </p:blipFill>
        <p:spPr>
          <a:xfrm>
            <a:off x="6774650" y="4797152"/>
            <a:ext cx="1037710" cy="1453782"/>
          </a:xfrm>
          <a:prstGeom prst="rect">
            <a:avLst/>
          </a:prstGeom>
        </p:spPr>
      </p:pic>
      <p:pic>
        <p:nvPicPr>
          <p:cNvPr id="18" name="Billede 17">
            <a:extLst>
              <a:ext uri="{FF2B5EF4-FFF2-40B4-BE49-F238E27FC236}">
                <a16:creationId xmlns:a16="http://schemas.microsoft.com/office/drawing/2014/main" id="{3939F590-29C5-4A79-8578-58B1E9D19F77}"/>
              </a:ext>
            </a:extLst>
          </p:cNvPr>
          <p:cNvPicPr>
            <a:picLocks noChangeAspect="1"/>
          </p:cNvPicPr>
          <p:nvPr/>
        </p:nvPicPr>
        <p:blipFill>
          <a:blip r:embed="rId6"/>
          <a:stretch>
            <a:fillRect/>
          </a:stretch>
        </p:blipFill>
        <p:spPr>
          <a:xfrm>
            <a:off x="5672656" y="4849262"/>
            <a:ext cx="987576" cy="1388050"/>
          </a:xfrm>
          <a:prstGeom prst="rect">
            <a:avLst/>
          </a:prstGeom>
        </p:spPr>
      </p:pic>
      <p:pic>
        <p:nvPicPr>
          <p:cNvPr id="19" name="Billede 18">
            <a:extLst>
              <a:ext uri="{FF2B5EF4-FFF2-40B4-BE49-F238E27FC236}">
                <a16:creationId xmlns:a16="http://schemas.microsoft.com/office/drawing/2014/main" id="{6E92C92E-8BAF-47B7-9A87-D9EE83C13B2B}"/>
              </a:ext>
            </a:extLst>
          </p:cNvPr>
          <p:cNvPicPr>
            <a:picLocks noChangeAspect="1"/>
          </p:cNvPicPr>
          <p:nvPr/>
        </p:nvPicPr>
        <p:blipFill>
          <a:blip r:embed="rId7"/>
          <a:stretch>
            <a:fillRect/>
          </a:stretch>
        </p:blipFill>
        <p:spPr>
          <a:xfrm>
            <a:off x="5683215" y="3046834"/>
            <a:ext cx="1079025" cy="1534294"/>
          </a:xfrm>
          <a:prstGeom prst="rect">
            <a:avLst/>
          </a:prstGeom>
        </p:spPr>
      </p:pic>
      <p:pic>
        <p:nvPicPr>
          <p:cNvPr id="20" name="Billede 19">
            <a:extLst>
              <a:ext uri="{FF2B5EF4-FFF2-40B4-BE49-F238E27FC236}">
                <a16:creationId xmlns:a16="http://schemas.microsoft.com/office/drawing/2014/main" id="{DEE77652-8077-4BD7-95C5-EA2CC4D7A7CD}"/>
              </a:ext>
            </a:extLst>
          </p:cNvPr>
          <p:cNvPicPr>
            <a:picLocks noChangeAspect="1"/>
          </p:cNvPicPr>
          <p:nvPr/>
        </p:nvPicPr>
        <p:blipFill>
          <a:blip r:embed="rId8"/>
          <a:stretch>
            <a:fillRect/>
          </a:stretch>
        </p:blipFill>
        <p:spPr>
          <a:xfrm>
            <a:off x="6156176" y="2999849"/>
            <a:ext cx="1116848" cy="1581279"/>
          </a:xfrm>
          <a:prstGeom prst="rect">
            <a:avLst/>
          </a:prstGeom>
        </p:spPr>
      </p:pic>
      <p:pic>
        <p:nvPicPr>
          <p:cNvPr id="21" name="Billede 20">
            <a:extLst>
              <a:ext uri="{FF2B5EF4-FFF2-40B4-BE49-F238E27FC236}">
                <a16:creationId xmlns:a16="http://schemas.microsoft.com/office/drawing/2014/main" id="{B181C13D-C9A1-422C-9D21-BC9B863F1323}"/>
              </a:ext>
            </a:extLst>
          </p:cNvPr>
          <p:cNvPicPr>
            <a:picLocks noChangeAspect="1"/>
          </p:cNvPicPr>
          <p:nvPr/>
        </p:nvPicPr>
        <p:blipFill>
          <a:blip r:embed="rId9"/>
          <a:stretch>
            <a:fillRect/>
          </a:stretch>
        </p:blipFill>
        <p:spPr>
          <a:xfrm>
            <a:off x="6588224" y="2983567"/>
            <a:ext cx="1129890" cy="1597561"/>
          </a:xfrm>
          <a:prstGeom prst="rect">
            <a:avLst/>
          </a:prstGeom>
        </p:spPr>
      </p:pic>
      <p:pic>
        <p:nvPicPr>
          <p:cNvPr id="23" name="Billede 22">
            <a:extLst>
              <a:ext uri="{FF2B5EF4-FFF2-40B4-BE49-F238E27FC236}">
                <a16:creationId xmlns:a16="http://schemas.microsoft.com/office/drawing/2014/main" id="{37AC6097-9998-408B-A997-0DB156272812}"/>
              </a:ext>
            </a:extLst>
          </p:cNvPr>
          <p:cNvPicPr>
            <a:picLocks noChangeAspect="1"/>
          </p:cNvPicPr>
          <p:nvPr/>
        </p:nvPicPr>
        <p:blipFill>
          <a:blip r:embed="rId10"/>
          <a:stretch>
            <a:fillRect/>
          </a:stretch>
        </p:blipFill>
        <p:spPr>
          <a:xfrm>
            <a:off x="7164288" y="3031905"/>
            <a:ext cx="1093143" cy="1549223"/>
          </a:xfrm>
          <a:prstGeom prst="rect">
            <a:avLst/>
          </a:prstGeom>
        </p:spPr>
      </p:pic>
      <p:pic>
        <p:nvPicPr>
          <p:cNvPr id="22" name="Billede 21">
            <a:extLst>
              <a:ext uri="{FF2B5EF4-FFF2-40B4-BE49-F238E27FC236}">
                <a16:creationId xmlns:a16="http://schemas.microsoft.com/office/drawing/2014/main" id="{B4B67FA1-A4C0-422D-B02E-8BF7F3D3ECA0}"/>
              </a:ext>
            </a:extLst>
          </p:cNvPr>
          <p:cNvPicPr>
            <a:picLocks noChangeAspect="1"/>
          </p:cNvPicPr>
          <p:nvPr/>
        </p:nvPicPr>
        <p:blipFill>
          <a:blip r:embed="rId11"/>
          <a:stretch>
            <a:fillRect/>
          </a:stretch>
        </p:blipFill>
        <p:spPr>
          <a:xfrm>
            <a:off x="7812360" y="2963840"/>
            <a:ext cx="1158482" cy="1617288"/>
          </a:xfrm>
          <a:prstGeom prst="rect">
            <a:avLst/>
          </a:prstGeom>
        </p:spPr>
      </p:pic>
    </p:spTree>
    <p:extLst>
      <p:ext uri="{BB962C8B-B14F-4D97-AF65-F5344CB8AC3E}">
        <p14:creationId xmlns:p14="http://schemas.microsoft.com/office/powerpoint/2010/main" val="3588011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4022CA53-E384-4EBD-BD08-1F6E605B7591}"/>
              </a:ext>
            </a:extLst>
          </p:cNvPr>
          <p:cNvPicPr>
            <a:picLocks noChangeAspect="1"/>
          </p:cNvPicPr>
          <p:nvPr/>
        </p:nvPicPr>
        <p:blipFill>
          <a:blip r:embed="rId3"/>
          <a:stretch>
            <a:fillRect/>
          </a:stretch>
        </p:blipFill>
        <p:spPr>
          <a:xfrm>
            <a:off x="6184122" y="2407902"/>
            <a:ext cx="2243074" cy="3277356"/>
          </a:xfrm>
          <a:prstGeom prst="rect">
            <a:avLst/>
          </a:prstGeom>
        </p:spPr>
      </p:pic>
      <p:sp>
        <p:nvSpPr>
          <p:cNvPr id="13" name="Titel 1">
            <a:extLst>
              <a:ext uri="{FF2B5EF4-FFF2-40B4-BE49-F238E27FC236}">
                <a16:creationId xmlns:a16="http://schemas.microsoft.com/office/drawing/2014/main" id="{3C3187E8-B6DA-4E29-B24A-BBAAD1EC38E4}"/>
              </a:ext>
            </a:extLst>
          </p:cNvPr>
          <p:cNvSpPr>
            <a:spLocks noGrp="1"/>
          </p:cNvSpPr>
          <p:nvPr>
            <p:ph type="title"/>
          </p:nvPr>
        </p:nvSpPr>
        <p:spPr>
          <a:xfrm>
            <a:off x="464326" y="584201"/>
            <a:ext cx="8176437" cy="558006"/>
          </a:xfrm>
        </p:spPr>
        <p:txBody>
          <a:bodyPr/>
          <a:lstStyle/>
          <a:p>
            <a:r>
              <a:rPr lang="da-DK" sz="2100" dirty="0">
                <a:latin typeface="Arial" panose="020B0604020202020204" pitchFamily="34" charset="0"/>
                <a:cs typeface="Arial" panose="020B0604020202020204" pitchFamily="34" charset="0"/>
              </a:rPr>
              <a:t>Hvad kan vi gøre for at styrke mental sundhed blandt ældre?</a:t>
            </a:r>
          </a:p>
        </p:txBody>
      </p:sp>
      <p:sp>
        <p:nvSpPr>
          <p:cNvPr id="15" name="Tekstfelt 14">
            <a:extLst>
              <a:ext uri="{FF2B5EF4-FFF2-40B4-BE49-F238E27FC236}">
                <a16:creationId xmlns:a16="http://schemas.microsoft.com/office/drawing/2014/main" id="{9CB027A6-155A-43BC-B931-08B422534517}"/>
              </a:ext>
            </a:extLst>
          </p:cNvPr>
          <p:cNvSpPr txBox="1"/>
          <p:nvPr/>
        </p:nvSpPr>
        <p:spPr>
          <a:xfrm>
            <a:off x="464325" y="1340768"/>
            <a:ext cx="5989929" cy="615553"/>
          </a:xfrm>
          <a:prstGeom prst="rect">
            <a:avLst/>
          </a:prstGeom>
          <a:noFill/>
        </p:spPr>
        <p:txBody>
          <a:bodyPr wrap="square" lIns="0" tIns="0" rIns="0" bIns="0" rtlCol="0">
            <a:spAutoFit/>
          </a:bodyPr>
          <a:lstStyle/>
          <a:p>
            <a:r>
              <a:rPr lang="da-DK" sz="2000" dirty="0">
                <a:latin typeface="Calibri" panose="020F0502020204030204" pitchFamily="34" charset="0"/>
                <a:cs typeface="Calibri" panose="020F0502020204030204" pitchFamily="34" charset="0"/>
              </a:rPr>
              <a:t>FRIVILLIGT ARBEJDE FORDOBLER CHANCEN FOR HØJ MENTAL SUNDHED</a:t>
            </a:r>
          </a:p>
        </p:txBody>
      </p:sp>
      <p:pic>
        <p:nvPicPr>
          <p:cNvPr id="16" name="Picture 3" descr="O:\Sundhed og sociale forhold\ABC for mental sundhed\Logo og style guide\ABC-logo-tagline-gennemsigtig.png">
            <a:extLst>
              <a:ext uri="{FF2B5EF4-FFF2-40B4-BE49-F238E27FC236}">
                <a16:creationId xmlns:a16="http://schemas.microsoft.com/office/drawing/2014/main" id="{62E3D0BF-B5FF-4D5D-9D2D-5ECABE82F2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9362" y="1248004"/>
            <a:ext cx="1483721" cy="708315"/>
          </a:xfrm>
          <a:prstGeom prst="rect">
            <a:avLst/>
          </a:prstGeom>
          <a:noFill/>
          <a:extLst>
            <a:ext uri="{909E8E84-426E-40DD-AFC4-6F175D3DCCD1}">
              <a14:hiddenFill xmlns:a14="http://schemas.microsoft.com/office/drawing/2010/main">
                <a:solidFill>
                  <a:srgbClr val="FFFFFF"/>
                </a:solidFill>
              </a14:hiddenFill>
            </a:ext>
          </a:extLst>
        </p:spPr>
      </p:pic>
      <p:sp>
        <p:nvSpPr>
          <p:cNvPr id="18" name="Tekstfelt 17">
            <a:extLst>
              <a:ext uri="{FF2B5EF4-FFF2-40B4-BE49-F238E27FC236}">
                <a16:creationId xmlns:a16="http://schemas.microsoft.com/office/drawing/2014/main" id="{2AABF49C-6D0F-42E9-BC3E-53FB0C052C1C}"/>
              </a:ext>
            </a:extLst>
          </p:cNvPr>
          <p:cNvSpPr txBox="1"/>
          <p:nvPr/>
        </p:nvSpPr>
        <p:spPr>
          <a:xfrm>
            <a:off x="495489" y="2716428"/>
            <a:ext cx="5063233" cy="3447098"/>
          </a:xfrm>
          <a:prstGeom prst="rect">
            <a:avLst/>
          </a:prstGeom>
          <a:noFill/>
        </p:spPr>
        <p:txBody>
          <a:bodyPr wrap="square" lIns="0" tIns="0" rIns="0" bIns="0" rtlCol="0">
            <a:spAutoFit/>
          </a:bodyPr>
          <a:lstStyle/>
          <a:p>
            <a:pPr marL="342900" indent="-342900">
              <a:buFont typeface="Arial" panose="020B0604020202020204" pitchFamily="34" charset="0"/>
              <a:buChar char="•"/>
            </a:pPr>
            <a:r>
              <a:rPr lang="da-DK" sz="1600" dirty="0">
                <a:latin typeface="Calibri" panose="020F0502020204030204" pitchFamily="34" charset="0"/>
                <a:cs typeface="Calibri" panose="020F0502020204030204" pitchFamily="34" charset="0"/>
              </a:rPr>
              <a:t>Er man engageret i frivilligt arbejde, har man dobbelt så stor chance for mentalt at have det så godt som muligt.</a:t>
            </a:r>
          </a:p>
          <a:p>
            <a:pPr marL="342900" indent="-342900">
              <a:buFont typeface="Arial" panose="020B0604020202020204" pitchFamily="34" charset="0"/>
              <a:buChar char="•"/>
            </a:pPr>
            <a:endParaRPr lang="da-DK" sz="16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a-DK" sz="1600" dirty="0">
                <a:latin typeface="Calibri" panose="020F0502020204030204" pitchFamily="34" charset="0"/>
                <a:cs typeface="Calibri" panose="020F0502020204030204" pitchFamily="34" charset="0"/>
              </a:rPr>
              <a:t>Hvis man mindst én gang om ugen er engageret i frivilligt arbejde, har man dobbelt så stor sandsynlighed for blomstrende mental sundhed ift. Dem der ikke er frivillige.</a:t>
            </a:r>
          </a:p>
          <a:p>
            <a:pPr marL="342900" indent="-342900">
              <a:buFont typeface="Arial" panose="020B0604020202020204" pitchFamily="34" charset="0"/>
              <a:buChar char="•"/>
            </a:pPr>
            <a:endParaRPr lang="da-DK" sz="16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a-DK" sz="1600" dirty="0">
                <a:latin typeface="Calibri" panose="020F0502020204030204" pitchFamily="34" charset="0"/>
                <a:cs typeface="Calibri" panose="020F0502020204030204" pitchFamily="34" charset="0"/>
              </a:rPr>
              <a:t>Sammenhængen mellem frivilligt arbejde og mental sundhed gælder uanset de frivilliges alder, sociale og økonomiske baggrund, helbred og funktionsnedsættelse</a:t>
            </a:r>
          </a:p>
          <a:p>
            <a:pPr marL="342900" indent="-342900">
              <a:buFont typeface="Arial" panose="020B0604020202020204" pitchFamily="34" charset="0"/>
              <a:buChar char="•"/>
            </a:pPr>
            <a:endParaRPr lang="da-DK" sz="16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a-DK" sz="1600" dirty="0">
                <a:latin typeface="Calibri" panose="020F0502020204030204" pitchFamily="34" charset="0"/>
                <a:cs typeface="Calibri" panose="020F0502020204030204" pitchFamily="34" charset="0"/>
              </a:rPr>
              <a:t>Indstilling til livet betyder også noget og er vigtigere end hvor ofte, man arbejder frivilligt</a:t>
            </a:r>
          </a:p>
        </p:txBody>
      </p:sp>
      <p:sp>
        <p:nvSpPr>
          <p:cNvPr id="19" name="Tekstfelt 18">
            <a:extLst>
              <a:ext uri="{FF2B5EF4-FFF2-40B4-BE49-F238E27FC236}">
                <a16:creationId xmlns:a16="http://schemas.microsoft.com/office/drawing/2014/main" id="{93829A48-8BE7-49BC-8CCA-060AFB6CB8B6}"/>
              </a:ext>
            </a:extLst>
          </p:cNvPr>
          <p:cNvSpPr txBox="1"/>
          <p:nvPr/>
        </p:nvSpPr>
        <p:spPr>
          <a:xfrm>
            <a:off x="495489" y="2204864"/>
            <a:ext cx="5958765" cy="215444"/>
          </a:xfrm>
          <a:prstGeom prst="rect">
            <a:avLst/>
          </a:prstGeom>
          <a:noFill/>
        </p:spPr>
        <p:txBody>
          <a:bodyPr wrap="square" lIns="0" tIns="0" rIns="0" bIns="0" rtlCol="0">
            <a:spAutoFit/>
          </a:bodyPr>
          <a:lstStyle/>
          <a:p>
            <a:r>
              <a:rPr lang="da-DK" sz="1400" dirty="0">
                <a:latin typeface="+mn-lt"/>
              </a:rPr>
              <a:t>Studie fra 2019 om frivillighed blandt 14.000 </a:t>
            </a:r>
            <a:r>
              <a:rPr lang="da-DK" sz="1400" dirty="0" err="1">
                <a:latin typeface="+mn-lt"/>
              </a:rPr>
              <a:t>skandinavier</a:t>
            </a:r>
            <a:r>
              <a:rPr lang="da-DK" sz="1400" dirty="0">
                <a:latin typeface="+mn-lt"/>
              </a:rPr>
              <a:t> viser: </a:t>
            </a:r>
          </a:p>
        </p:txBody>
      </p:sp>
    </p:spTree>
    <p:extLst>
      <p:ext uri="{BB962C8B-B14F-4D97-AF65-F5344CB8AC3E}">
        <p14:creationId xmlns:p14="http://schemas.microsoft.com/office/powerpoint/2010/main" val="4243845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9ACF3A-7341-4770-AB1C-ADD3806D5CA0}"/>
              </a:ext>
            </a:extLst>
          </p:cNvPr>
          <p:cNvSpPr>
            <a:spLocks noGrp="1"/>
          </p:cNvSpPr>
          <p:nvPr>
            <p:ph type="title"/>
          </p:nvPr>
        </p:nvSpPr>
        <p:spPr>
          <a:xfrm>
            <a:off x="464326" y="584201"/>
            <a:ext cx="8176437" cy="324519"/>
          </a:xfrm>
        </p:spPr>
        <p:txBody>
          <a:bodyPr wrap="square" anchor="t">
            <a:normAutofit/>
          </a:bodyPr>
          <a:lstStyle/>
          <a:p>
            <a:r>
              <a:rPr lang="da-DK" sz="2100" dirty="0">
                <a:latin typeface="Arial" panose="020B0604020202020204" pitchFamily="34" charset="0"/>
                <a:cs typeface="Arial" panose="020B0604020202020204" pitchFamily="34" charset="0"/>
              </a:rPr>
              <a:t>Anbefalinger til det videre arbejde…  </a:t>
            </a:r>
          </a:p>
        </p:txBody>
      </p:sp>
      <p:sp>
        <p:nvSpPr>
          <p:cNvPr id="3" name="Pladsholder til indhold 2">
            <a:extLst>
              <a:ext uri="{FF2B5EF4-FFF2-40B4-BE49-F238E27FC236}">
                <a16:creationId xmlns:a16="http://schemas.microsoft.com/office/drawing/2014/main" id="{1B1198A2-7C0C-4EE1-973D-09AE2FB33BDF}"/>
              </a:ext>
            </a:extLst>
          </p:cNvPr>
          <p:cNvSpPr>
            <a:spLocks noGrp="1"/>
          </p:cNvSpPr>
          <p:nvPr>
            <p:ph sz="half" idx="1"/>
          </p:nvPr>
        </p:nvSpPr>
        <p:spPr>
          <a:xfrm>
            <a:off x="899592" y="1916832"/>
            <a:ext cx="3975100" cy="2700586"/>
          </a:xfrm>
        </p:spPr>
        <p:txBody>
          <a:bodyPr wrap="square" anchor="t">
            <a:normAutofit/>
          </a:bodyPr>
          <a:lstStyle/>
          <a:p>
            <a:r>
              <a:rPr lang="da-DK" i="0" dirty="0">
                <a:latin typeface="Calibri" panose="020F0502020204030204" pitchFamily="34" charset="0"/>
                <a:cs typeface="Calibri" panose="020F0502020204030204" pitchFamily="34" charset="0"/>
              </a:rPr>
              <a:t>Udvælg særlige målgrupper </a:t>
            </a:r>
          </a:p>
          <a:p>
            <a:pPr marL="0" indent="0">
              <a:buNone/>
            </a:pPr>
            <a:endParaRPr lang="da-DK" i="0" dirty="0">
              <a:latin typeface="Calibri" panose="020F0502020204030204" pitchFamily="34" charset="0"/>
              <a:cs typeface="Calibri" panose="020F0502020204030204" pitchFamily="34" charset="0"/>
            </a:endParaRPr>
          </a:p>
          <a:p>
            <a:r>
              <a:rPr lang="da-DK" i="0" dirty="0">
                <a:latin typeface="Calibri" panose="020F0502020204030204" pitchFamily="34" charset="0"/>
                <a:cs typeface="Calibri" panose="020F0502020204030204" pitchFamily="34" charset="0"/>
              </a:rPr>
              <a:t>Tænk helhedsorienteret </a:t>
            </a:r>
          </a:p>
          <a:p>
            <a:pPr marL="0" indent="0">
              <a:buNone/>
            </a:pPr>
            <a:endParaRPr lang="da-DK" i="0" dirty="0">
              <a:latin typeface="Calibri" panose="020F0502020204030204" pitchFamily="34" charset="0"/>
              <a:cs typeface="Calibri" panose="020F0502020204030204" pitchFamily="34" charset="0"/>
            </a:endParaRPr>
          </a:p>
          <a:p>
            <a:r>
              <a:rPr lang="da-DK" i="0" dirty="0">
                <a:latin typeface="Calibri" panose="020F0502020204030204" pitchFamily="34" charset="0"/>
                <a:cs typeface="Calibri" panose="020F0502020204030204" pitchFamily="34" charset="0"/>
              </a:rPr>
              <a:t>Arbejd evidensbaseret – </a:t>
            </a:r>
            <a:br>
              <a:rPr lang="da-DK" i="0" dirty="0">
                <a:latin typeface="Calibri" panose="020F0502020204030204" pitchFamily="34" charset="0"/>
                <a:cs typeface="Calibri" panose="020F0502020204030204" pitchFamily="34" charset="0"/>
              </a:rPr>
            </a:br>
            <a:r>
              <a:rPr lang="da-DK" i="0" dirty="0">
                <a:latin typeface="Calibri" panose="020F0502020204030204" pitchFamily="34" charset="0"/>
                <a:cs typeface="Calibri" panose="020F0502020204030204" pitchFamily="34" charset="0"/>
              </a:rPr>
              <a:t>Gør det, som vi ved virker</a:t>
            </a:r>
            <a:br>
              <a:rPr lang="da-DK" i="0" dirty="0">
                <a:latin typeface="Calibri" panose="020F0502020204030204" pitchFamily="34" charset="0"/>
                <a:cs typeface="Calibri" panose="020F0502020204030204" pitchFamily="34" charset="0"/>
              </a:rPr>
            </a:br>
            <a:r>
              <a:rPr lang="da-DK" sz="1600" i="0" dirty="0">
                <a:latin typeface="Calibri" panose="020F0502020204030204" pitchFamily="34" charset="0"/>
                <a:cs typeface="Calibri" panose="020F0502020204030204" pitchFamily="34" charset="0"/>
              </a:rPr>
              <a:t>- ABC for mental sundhed</a:t>
            </a:r>
            <a:endParaRPr lang="da-DK" i="0" dirty="0">
              <a:latin typeface="Calibri" panose="020F0502020204030204" pitchFamily="34" charset="0"/>
              <a:cs typeface="Calibri" panose="020F0502020204030204" pitchFamily="34" charset="0"/>
            </a:endParaRPr>
          </a:p>
        </p:txBody>
      </p:sp>
      <p:pic>
        <p:nvPicPr>
          <p:cNvPr id="6" name="Billede 5">
            <a:extLst>
              <a:ext uri="{FF2B5EF4-FFF2-40B4-BE49-F238E27FC236}">
                <a16:creationId xmlns:a16="http://schemas.microsoft.com/office/drawing/2014/main" id="{DB7C8618-4553-4FF9-989A-EB357BDCC9F1}"/>
              </a:ext>
            </a:extLst>
          </p:cNvPr>
          <p:cNvPicPr>
            <a:picLocks noChangeAspect="1"/>
          </p:cNvPicPr>
          <p:nvPr/>
        </p:nvPicPr>
        <p:blipFill>
          <a:blip r:embed="rId3"/>
          <a:stretch>
            <a:fillRect/>
          </a:stretch>
        </p:blipFill>
        <p:spPr>
          <a:xfrm>
            <a:off x="5364088" y="1795512"/>
            <a:ext cx="3543300" cy="2943225"/>
          </a:xfrm>
          <a:prstGeom prst="rect">
            <a:avLst/>
          </a:prstGeom>
        </p:spPr>
      </p:pic>
    </p:spTree>
    <p:extLst>
      <p:ext uri="{BB962C8B-B14F-4D97-AF65-F5344CB8AC3E}">
        <p14:creationId xmlns:p14="http://schemas.microsoft.com/office/powerpoint/2010/main" val="3310798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277631-8BA4-4D7F-9C66-7ACE88368A05}"/>
              </a:ext>
            </a:extLst>
          </p:cNvPr>
          <p:cNvSpPr>
            <a:spLocks noGrp="1"/>
          </p:cNvSpPr>
          <p:nvPr>
            <p:ph type="ctrTitle"/>
          </p:nvPr>
        </p:nvSpPr>
        <p:spPr>
          <a:xfrm>
            <a:off x="6012160" y="857257"/>
            <a:ext cx="2983230" cy="2403101"/>
          </a:xfrm>
        </p:spPr>
        <p:txBody>
          <a:bodyPr anchor="b">
            <a:normAutofit/>
          </a:bodyPr>
          <a:lstStyle/>
          <a:p>
            <a:r>
              <a:rPr lang="da-DK" sz="3600" dirty="0"/>
              <a:t>Frivilligcenter Albertslund</a:t>
            </a:r>
          </a:p>
        </p:txBody>
      </p:sp>
      <p:sp>
        <p:nvSpPr>
          <p:cNvPr id="3" name="Undertitel 2">
            <a:extLst>
              <a:ext uri="{FF2B5EF4-FFF2-40B4-BE49-F238E27FC236}">
                <a16:creationId xmlns:a16="http://schemas.microsoft.com/office/drawing/2014/main" id="{F68A4096-1D7B-4EB2-80B7-CC5E07CF0CAB}"/>
              </a:ext>
            </a:extLst>
          </p:cNvPr>
          <p:cNvSpPr>
            <a:spLocks noGrp="1"/>
          </p:cNvSpPr>
          <p:nvPr>
            <p:ph type="subTitle" idx="1"/>
          </p:nvPr>
        </p:nvSpPr>
        <p:spPr>
          <a:xfrm>
            <a:off x="5989859" y="3260358"/>
            <a:ext cx="2983230" cy="1116412"/>
          </a:xfrm>
        </p:spPr>
        <p:txBody>
          <a:bodyPr>
            <a:normAutofit/>
          </a:bodyPr>
          <a:lstStyle/>
          <a:p>
            <a:r>
              <a:rPr lang="da-DK" sz="1500" dirty="0" err="1"/>
              <a:t>Bygangen</a:t>
            </a:r>
            <a:r>
              <a:rPr lang="da-DK" sz="1500" dirty="0"/>
              <a:t> 25, 1.</a:t>
            </a:r>
            <a:br>
              <a:rPr lang="da-DK" sz="1500" dirty="0"/>
            </a:br>
            <a:r>
              <a:rPr lang="da-DK" sz="1500" dirty="0">
                <a:hlinkClick r:id="rId2">
                  <a:extLst>
                    <a:ext uri="{A12FA001-AC4F-418D-AE19-62706E023703}">
                      <ahyp:hlinkClr xmlns:ahyp="http://schemas.microsoft.com/office/drawing/2018/hyperlinkcolor" val="tx"/>
                    </a:ext>
                  </a:extLst>
                </a:hlinkClick>
              </a:rPr>
              <a:t>www.frivilligcenter.nu</a:t>
            </a:r>
            <a:endParaRPr lang="da-DK" sz="1500" dirty="0"/>
          </a:p>
          <a:p>
            <a:r>
              <a:rPr lang="da-DK" sz="1500" dirty="0">
                <a:hlinkClick r:id="rId3">
                  <a:extLst>
                    <a:ext uri="{A12FA001-AC4F-418D-AE19-62706E023703}">
                      <ahyp:hlinkClr xmlns:ahyp="http://schemas.microsoft.com/office/drawing/2018/hyperlinkcolor" val="tx"/>
                    </a:ext>
                  </a:extLst>
                </a:hlinkClick>
              </a:rPr>
              <a:t>kontakt@frivilligcenter.nu</a:t>
            </a:r>
            <a:br>
              <a:rPr lang="da-DK" sz="1500" dirty="0"/>
            </a:br>
            <a:r>
              <a:rPr lang="da-DK" sz="1500" dirty="0"/>
              <a:t>27 78 97 93</a:t>
            </a:r>
          </a:p>
          <a:p>
            <a:endParaRPr lang="da-DK" sz="1500" dirty="0"/>
          </a:p>
        </p:txBody>
      </p:sp>
      <p:pic>
        <p:nvPicPr>
          <p:cNvPr id="5" name="Billede 4" descr="Et billede, der indeholder tekst&#10;&#10;Automatisk genereret beskrivelse">
            <a:extLst>
              <a:ext uri="{FF2B5EF4-FFF2-40B4-BE49-F238E27FC236}">
                <a16:creationId xmlns:a16="http://schemas.microsoft.com/office/drawing/2014/main" id="{079253CF-A39C-4CE3-B2E7-9F1C116C87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773" r="6255" b="1"/>
          <a:stretch/>
        </p:blipFill>
        <p:spPr>
          <a:xfrm>
            <a:off x="15" y="857257"/>
            <a:ext cx="5582397" cy="5143493"/>
          </a:xfrm>
          <a:prstGeom prst="rect">
            <a:avLst/>
          </a:prstGeom>
        </p:spPr>
      </p:pic>
    </p:spTree>
    <p:extLst>
      <p:ext uri="{BB962C8B-B14F-4D97-AF65-F5344CB8AC3E}">
        <p14:creationId xmlns:p14="http://schemas.microsoft.com/office/powerpoint/2010/main" val="3294274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31DF50-F306-48AF-AE43-E32A9D74465F}"/>
              </a:ext>
            </a:extLst>
          </p:cNvPr>
          <p:cNvSpPr>
            <a:spLocks noGrp="1"/>
          </p:cNvSpPr>
          <p:nvPr>
            <p:ph type="title"/>
          </p:nvPr>
        </p:nvSpPr>
        <p:spPr/>
        <p:txBody>
          <a:bodyPr/>
          <a:lstStyle/>
          <a:p>
            <a:r>
              <a:rPr lang="da-DK" dirty="0"/>
              <a:t>Hvad er et </a:t>
            </a:r>
            <a:r>
              <a:rPr lang="da-DK" dirty="0" err="1"/>
              <a:t>frivilligcenter</a:t>
            </a:r>
            <a:r>
              <a:rPr lang="da-DK" dirty="0"/>
              <a:t>?</a:t>
            </a:r>
          </a:p>
        </p:txBody>
      </p:sp>
      <p:sp>
        <p:nvSpPr>
          <p:cNvPr id="3" name="Pladsholder til indhold 2">
            <a:extLst>
              <a:ext uri="{FF2B5EF4-FFF2-40B4-BE49-F238E27FC236}">
                <a16:creationId xmlns:a16="http://schemas.microsoft.com/office/drawing/2014/main" id="{320581F0-F9A1-4CB2-BEEA-10AB974856F3}"/>
              </a:ext>
            </a:extLst>
          </p:cNvPr>
          <p:cNvSpPr>
            <a:spLocks noGrp="1"/>
          </p:cNvSpPr>
          <p:nvPr>
            <p:ph idx="1"/>
          </p:nvPr>
        </p:nvSpPr>
        <p:spPr>
          <a:xfrm>
            <a:off x="836676" y="2760012"/>
            <a:ext cx="7626096" cy="2770632"/>
          </a:xfrm>
        </p:spPr>
        <p:txBody>
          <a:bodyPr>
            <a:normAutofit fontScale="70000" lnSpcReduction="20000"/>
          </a:bodyPr>
          <a:lstStyle/>
          <a:p>
            <a:pPr marL="342900" indent="-342900">
              <a:buFont typeface="Arial" panose="020B0604020202020204" pitchFamily="34" charset="0"/>
              <a:buChar char="•"/>
            </a:pPr>
            <a:r>
              <a:rPr lang="da-DK" sz="3075" dirty="0">
                <a:solidFill>
                  <a:srgbClr val="000000"/>
                </a:solidFill>
              </a:rPr>
              <a:t>En selvstændig forening</a:t>
            </a:r>
          </a:p>
          <a:p>
            <a:pPr marL="342900" indent="-342900">
              <a:buFont typeface="Arial" panose="020B0604020202020204" pitchFamily="34" charset="0"/>
              <a:buChar char="•"/>
            </a:pPr>
            <a:r>
              <a:rPr lang="da-DK" sz="3075" dirty="0">
                <a:solidFill>
                  <a:srgbClr val="000000"/>
                </a:solidFill>
              </a:rPr>
              <a:t>Et lokalt samlingspunkt for det frivillige sociale arbejde</a:t>
            </a:r>
          </a:p>
          <a:p>
            <a:pPr marL="342900" indent="-342900">
              <a:buFont typeface="Arial" panose="020B0604020202020204" pitchFamily="34" charset="0"/>
              <a:buChar char="•"/>
            </a:pPr>
            <a:r>
              <a:rPr lang="da-DK" sz="3075" i="0" dirty="0">
                <a:solidFill>
                  <a:srgbClr val="000000"/>
                </a:solidFill>
              </a:rPr>
              <a:t>Støtter, udvikler og fremmer lokale fællesskaber, sociale aktiviteter, frivillighed og foreningslivet i Albertslund</a:t>
            </a:r>
          </a:p>
          <a:p>
            <a:pPr marL="342900" indent="-342900">
              <a:buFont typeface="Arial" panose="020B0604020202020204" pitchFamily="34" charset="0"/>
              <a:buChar char="•"/>
            </a:pPr>
            <a:r>
              <a:rPr lang="da-DK" sz="3075" i="0" dirty="0">
                <a:solidFill>
                  <a:srgbClr val="000000"/>
                </a:solidFill>
              </a:rPr>
              <a:t>Omdrejningspunktet for vores arbejde er at afhjælpe ensomhed og styrke mental sundhed gennem aktiviteter og brobygning</a:t>
            </a:r>
            <a:endParaRPr lang="da-DK" sz="2325" dirty="0">
              <a:solidFill>
                <a:srgbClr val="000000"/>
              </a:solidFill>
            </a:endParaRPr>
          </a:p>
        </p:txBody>
      </p:sp>
    </p:spTree>
    <p:extLst>
      <p:ext uri="{BB962C8B-B14F-4D97-AF65-F5344CB8AC3E}">
        <p14:creationId xmlns:p14="http://schemas.microsoft.com/office/powerpoint/2010/main" val="4077344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4B6A65-4965-4E18-A104-31C2453537E3}"/>
              </a:ext>
            </a:extLst>
          </p:cNvPr>
          <p:cNvSpPr>
            <a:spLocks noGrp="1"/>
          </p:cNvSpPr>
          <p:nvPr>
            <p:ph type="title"/>
          </p:nvPr>
        </p:nvSpPr>
        <p:spPr/>
        <p:txBody>
          <a:bodyPr/>
          <a:lstStyle/>
          <a:p>
            <a:r>
              <a:rPr lang="da-DK" dirty="0"/>
              <a:t>Mental sundhed</a:t>
            </a:r>
          </a:p>
        </p:txBody>
      </p:sp>
      <p:pic>
        <p:nvPicPr>
          <p:cNvPr id="4" name="Pladsholder til indhold 3">
            <a:extLst>
              <a:ext uri="{FF2B5EF4-FFF2-40B4-BE49-F238E27FC236}">
                <a16:creationId xmlns:a16="http://schemas.microsoft.com/office/drawing/2014/main" id="{2950A500-B94D-5532-3803-3AFFDFF7F64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17080" y="3777403"/>
            <a:ext cx="2026920" cy="2915483"/>
          </a:xfrm>
          <a:prstGeom prst="rect">
            <a:avLst/>
          </a:prstGeom>
        </p:spPr>
      </p:pic>
      <p:pic>
        <p:nvPicPr>
          <p:cNvPr id="6" name="Billede 5">
            <a:extLst>
              <a:ext uri="{FF2B5EF4-FFF2-40B4-BE49-F238E27FC236}">
                <a16:creationId xmlns:a16="http://schemas.microsoft.com/office/drawing/2014/main" id="{9A39ABB7-B167-0ED7-4F11-F467593385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7080" y="857250"/>
            <a:ext cx="2026920" cy="2927774"/>
          </a:xfrm>
          <a:prstGeom prst="rect">
            <a:avLst/>
          </a:prstGeom>
        </p:spPr>
      </p:pic>
      <p:sp>
        <p:nvSpPr>
          <p:cNvPr id="7" name="Pladsholder til indhold 2">
            <a:extLst>
              <a:ext uri="{FF2B5EF4-FFF2-40B4-BE49-F238E27FC236}">
                <a16:creationId xmlns:a16="http://schemas.microsoft.com/office/drawing/2014/main" id="{4B48E0F0-2422-A1FC-889A-FF43D742FD7A}"/>
              </a:ext>
            </a:extLst>
          </p:cNvPr>
          <p:cNvSpPr txBox="1">
            <a:spLocks/>
          </p:cNvSpPr>
          <p:nvPr/>
        </p:nvSpPr>
        <p:spPr>
          <a:xfrm>
            <a:off x="440436" y="2587015"/>
            <a:ext cx="6569964" cy="2653319"/>
          </a:xfrm>
          <a:prstGeom prst="rect">
            <a:avLst/>
          </a:prstGeom>
        </p:spPr>
        <p:txBody>
          <a:bodyPr vert="horz" lIns="68580" tIns="34290" rIns="68580" bIns="3429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400" dirty="0"/>
              <a:t>Aktiviteter med et fælles tredje</a:t>
            </a:r>
          </a:p>
          <a:p>
            <a:pPr lvl="1"/>
            <a:r>
              <a:rPr lang="da-DK" sz="2100" dirty="0" err="1"/>
              <a:t>KulturTUR</a:t>
            </a:r>
            <a:endParaRPr lang="da-DK" sz="2100" dirty="0"/>
          </a:p>
          <a:p>
            <a:pPr lvl="1"/>
            <a:r>
              <a:rPr lang="da-DK" sz="2100" dirty="0"/>
              <a:t>Det Kreative Værksted</a:t>
            </a:r>
          </a:p>
          <a:p>
            <a:r>
              <a:rPr lang="da-DK" sz="2400" dirty="0"/>
              <a:t>Et hus for alle – møder på tværs</a:t>
            </a:r>
          </a:p>
          <a:p>
            <a:pPr lvl="1"/>
            <a:r>
              <a:rPr lang="da-DK" sz="2100" dirty="0"/>
              <a:t>Aktiviteter på tværs af målgrupper, alder og ressourcer </a:t>
            </a:r>
          </a:p>
        </p:txBody>
      </p:sp>
    </p:spTree>
    <p:extLst>
      <p:ext uri="{BB962C8B-B14F-4D97-AF65-F5344CB8AC3E}">
        <p14:creationId xmlns:p14="http://schemas.microsoft.com/office/powerpoint/2010/main" val="1215194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92866" y="476672"/>
            <a:ext cx="8137525" cy="4537075"/>
          </a:xfrm>
        </p:spPr>
        <p:txBody>
          <a:bodyPr numCol="2"/>
          <a:lstStyle/>
          <a:p>
            <a:pPr marL="0" indent="0">
              <a:buNone/>
            </a:pPr>
            <a:r>
              <a:rPr lang="da-DK" sz="2800" b="1" kern="1400" spc="-50" dirty="0">
                <a:solidFill>
                  <a:schemeClr val="accent1">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Godmorgen, lille land!</a:t>
            </a:r>
          </a:p>
          <a:p>
            <a:pPr marL="0" indent="0">
              <a:lnSpc>
                <a:spcPct val="107000"/>
              </a:lnSpc>
              <a:spcAft>
                <a:spcPts val="800"/>
              </a:spcAft>
              <a:buNone/>
            </a:pPr>
            <a:r>
              <a:rPr lang="da-DK"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Melodi: Carsten Johs. Mørch - Tekst: Niels Brunse</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alibri" panose="020F0502020204030204" pitchFamily="34" charset="0"/>
                <a:ea typeface="Calibri" panose="020F0502020204030204" pitchFamily="34" charset="0"/>
                <a:cs typeface="Times New Roman" panose="02020603050405020304" pitchFamily="18" charset="0"/>
              </a:rPr>
              <a:t>Godmorgen, lille land!</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alibri" panose="020F0502020204030204" pitchFamily="34" charset="0"/>
                <a:ea typeface="Calibri" panose="020F0502020204030204" pitchFamily="34" charset="0"/>
                <a:cs typeface="Times New Roman" panose="02020603050405020304" pitchFamily="18" charset="0"/>
              </a:rPr>
              <a:t>Et land med sol, et land med dis,</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alibri" panose="020F0502020204030204" pitchFamily="34" charset="0"/>
                <a:ea typeface="Calibri" panose="020F0502020204030204" pitchFamily="34" charset="0"/>
                <a:cs typeface="Times New Roman" panose="02020603050405020304" pitchFamily="18" charset="0"/>
              </a:rPr>
              <a:t>med kyst af sten og sand,</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alibri" panose="020F0502020204030204" pitchFamily="34" charset="0"/>
                <a:ea typeface="Calibri" panose="020F0502020204030204" pitchFamily="34" charset="0"/>
                <a:cs typeface="Times New Roman" panose="02020603050405020304" pitchFamily="18" charset="0"/>
              </a:rPr>
              <a:t>som havets bølger slikker,</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alibri" panose="020F0502020204030204" pitchFamily="34" charset="0"/>
                <a:ea typeface="Calibri" panose="020F0502020204030204" pitchFamily="34" charset="0"/>
                <a:cs typeface="Times New Roman" panose="02020603050405020304" pitchFamily="18" charset="0"/>
              </a:rPr>
              <a:t>med bakker skabt af is,</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alibri" panose="020F0502020204030204" pitchFamily="34" charset="0"/>
                <a:ea typeface="Calibri" panose="020F0502020204030204" pitchFamily="34" charset="0"/>
                <a:cs typeface="Times New Roman" panose="02020603050405020304" pitchFamily="18" charset="0"/>
              </a:rPr>
              <a:t>koldt eller venligt skiftevis.</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alibri" panose="020F0502020204030204" pitchFamily="34" charset="0"/>
                <a:ea typeface="Calibri" panose="020F0502020204030204" pitchFamily="34" charset="0"/>
                <a:cs typeface="Times New Roman" panose="02020603050405020304" pitchFamily="18" charset="0"/>
              </a:rPr>
              <a:t>Godmorgen, ø ved ø!</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alibri" panose="020F0502020204030204" pitchFamily="34" charset="0"/>
                <a:ea typeface="Calibri" panose="020F0502020204030204" pitchFamily="34" charset="0"/>
                <a:cs typeface="Times New Roman" panose="02020603050405020304" pitchFamily="18" charset="0"/>
              </a:rPr>
              <a:t>Nu ser vi Danmarks buetegn</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alibri" panose="020F0502020204030204" pitchFamily="34" charset="0"/>
                <a:ea typeface="Calibri" panose="020F0502020204030204" pitchFamily="34" charset="0"/>
                <a:cs typeface="Times New Roman" panose="02020603050405020304" pitchFamily="18" charset="0"/>
              </a:rPr>
              <a:t>med blink af hav og sø,</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alibri" panose="020F0502020204030204" pitchFamily="34" charset="0"/>
                <a:ea typeface="Calibri" panose="020F0502020204030204" pitchFamily="34" charset="0"/>
                <a:cs typeface="Times New Roman" panose="02020603050405020304" pitchFamily="18" charset="0"/>
              </a:rPr>
              <a:t>de slanke, lyse broer.</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alibri" panose="020F0502020204030204" pitchFamily="34" charset="0"/>
                <a:ea typeface="Calibri" panose="020F0502020204030204" pitchFamily="34" charset="0"/>
                <a:cs typeface="Times New Roman" panose="02020603050405020304" pitchFamily="18" charset="0"/>
              </a:rPr>
              <a:t>I sol, i blæst, i regn</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alibri" panose="020F0502020204030204" pitchFamily="34" charset="0"/>
                <a:ea typeface="Calibri" panose="020F0502020204030204" pitchFamily="34" charset="0"/>
                <a:cs typeface="Times New Roman" panose="02020603050405020304" pitchFamily="18" charset="0"/>
              </a:rPr>
              <a:t>bærer de os fra egn til egn.</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br>
              <a:rPr lang="da-DK" sz="1800" dirty="0">
                <a:effectLst/>
                <a:latin typeface="Calibri" panose="020F0502020204030204" pitchFamily="34" charset="0"/>
                <a:ea typeface="Calibri" panose="020F0502020204030204" pitchFamily="34" charset="0"/>
                <a:cs typeface="Times New Roman" panose="02020603050405020304" pitchFamily="18" charset="0"/>
              </a:rPr>
            </a:b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da-DK"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a-DK" sz="1800" dirty="0">
                <a:effectLst/>
                <a:latin typeface="Calibri" panose="020F0502020204030204" pitchFamily="34" charset="0"/>
                <a:ea typeface="Calibri" panose="020F0502020204030204" pitchFamily="34" charset="0"/>
                <a:cs typeface="Times New Roman" panose="02020603050405020304" pitchFamily="18" charset="0"/>
              </a:rPr>
              <a:t>Godmorgen, hver og en,</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alibri" panose="020F0502020204030204" pitchFamily="34" charset="0"/>
                <a:ea typeface="Calibri" panose="020F0502020204030204" pitchFamily="34" charset="0"/>
                <a:cs typeface="Times New Roman" panose="02020603050405020304" pitchFamily="18" charset="0"/>
              </a:rPr>
              <a:t>som sidder ved et morgenbord</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alibri" panose="020F0502020204030204" pitchFamily="34" charset="0"/>
                <a:ea typeface="Calibri" panose="020F0502020204030204" pitchFamily="34" charset="0"/>
                <a:cs typeface="Times New Roman" panose="02020603050405020304" pitchFamily="18" charset="0"/>
              </a:rPr>
              <a:t>fra Skagens hvide gren</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alibri" panose="020F0502020204030204" pitchFamily="34" charset="0"/>
                <a:ea typeface="Calibri" panose="020F0502020204030204" pitchFamily="34" charset="0"/>
                <a:cs typeface="Times New Roman" panose="02020603050405020304" pitchFamily="18" charset="0"/>
              </a:rPr>
              <a:t>til Gedsers lange odde,</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alibri" panose="020F0502020204030204" pitchFamily="34" charset="0"/>
                <a:ea typeface="Calibri" panose="020F0502020204030204" pitchFamily="34" charset="0"/>
                <a:cs typeface="Times New Roman" panose="02020603050405020304" pitchFamily="18" charset="0"/>
              </a:rPr>
              <a:t>på vores prik mod nord</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alibri" panose="020F0502020204030204" pitchFamily="34" charset="0"/>
                <a:ea typeface="Calibri" panose="020F0502020204030204" pitchFamily="34" charset="0"/>
                <a:cs typeface="Times New Roman" panose="02020603050405020304" pitchFamily="18" charset="0"/>
              </a:rPr>
              <a:t>her på den kuglerunde jord.</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alibri" panose="020F0502020204030204" pitchFamily="34" charset="0"/>
                <a:ea typeface="Calibri" panose="020F0502020204030204" pitchFamily="34" charset="0"/>
                <a:cs typeface="Times New Roman" panose="02020603050405020304" pitchFamily="18" charset="0"/>
              </a:rPr>
              <a:t>Godmorgen, stå nu op!</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alibri" panose="020F0502020204030204" pitchFamily="34" charset="0"/>
                <a:ea typeface="Calibri" panose="020F0502020204030204" pitchFamily="34" charset="0"/>
                <a:cs typeface="Times New Roman" panose="02020603050405020304" pitchFamily="18" charset="0"/>
              </a:rPr>
              <a:t>Stå ud af drøm og tankespind</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alibri" panose="020F0502020204030204" pitchFamily="34" charset="0"/>
                <a:ea typeface="Calibri" panose="020F0502020204030204" pitchFamily="34" charset="0"/>
                <a:cs typeface="Times New Roman" panose="02020603050405020304" pitchFamily="18" charset="0"/>
              </a:rPr>
              <a:t>og stræk din tunge krop,</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alibri" panose="020F0502020204030204" pitchFamily="34" charset="0"/>
                <a:ea typeface="Calibri" panose="020F0502020204030204" pitchFamily="34" charset="0"/>
                <a:cs typeface="Times New Roman" panose="02020603050405020304" pitchFamily="18" charset="0"/>
              </a:rPr>
              <a:t>for ingen er alene;</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alibri" panose="020F0502020204030204" pitchFamily="34" charset="0"/>
                <a:ea typeface="Calibri" panose="020F0502020204030204" pitchFamily="34" charset="0"/>
                <a:cs typeface="Times New Roman" panose="02020603050405020304" pitchFamily="18" charset="0"/>
              </a:rPr>
              <a:t>når verden lukkes ind,</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alibri" panose="020F0502020204030204" pitchFamily="34" charset="0"/>
                <a:ea typeface="Calibri" panose="020F0502020204030204" pitchFamily="34" charset="0"/>
                <a:cs typeface="Times New Roman" panose="02020603050405020304" pitchFamily="18" charset="0"/>
              </a:rPr>
              <a:t>bygger vi bro fra sind til sind.</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2141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AFE35C68-64A2-4302-B04B-5E61F58A564E}"/>
              </a:ext>
            </a:extLst>
          </p:cNvPr>
          <p:cNvPicPr>
            <a:picLocks noChangeAspect="1"/>
          </p:cNvPicPr>
          <p:nvPr/>
        </p:nvPicPr>
        <p:blipFill>
          <a:blip r:embed="rId2" cstate="print">
            <a:alphaModFix amt="50000"/>
            <a:extLst>
              <a:ext uri="{28A0092B-C50C-407E-A947-70E740481C1C}">
                <a14:useLocalDpi xmlns:a14="http://schemas.microsoft.com/office/drawing/2010/main" val="0"/>
              </a:ext>
            </a:extLst>
          </a:blip>
          <a:stretch>
            <a:fillRect/>
          </a:stretch>
        </p:blipFill>
        <p:spPr>
          <a:xfrm>
            <a:off x="0" y="857251"/>
            <a:ext cx="9144000" cy="1744979"/>
          </a:xfrm>
          <a:prstGeom prst="rect">
            <a:avLst/>
          </a:prstGeom>
        </p:spPr>
      </p:pic>
      <p:sp>
        <p:nvSpPr>
          <p:cNvPr id="2" name="Titel 1">
            <a:extLst>
              <a:ext uri="{FF2B5EF4-FFF2-40B4-BE49-F238E27FC236}">
                <a16:creationId xmlns:a16="http://schemas.microsoft.com/office/drawing/2014/main" id="{889F516D-61AB-470D-8573-28FCEB30A795}"/>
              </a:ext>
            </a:extLst>
          </p:cNvPr>
          <p:cNvSpPr>
            <a:spLocks noGrp="1"/>
          </p:cNvSpPr>
          <p:nvPr>
            <p:ph type="title"/>
          </p:nvPr>
        </p:nvSpPr>
        <p:spPr/>
        <p:txBody>
          <a:bodyPr/>
          <a:lstStyle/>
          <a:p>
            <a:r>
              <a:rPr lang="da-DK" dirty="0"/>
              <a:t>Hvor kan I finde vores aktiviteter?</a:t>
            </a:r>
          </a:p>
        </p:txBody>
      </p:sp>
      <p:sp>
        <p:nvSpPr>
          <p:cNvPr id="3" name="Pladsholder til indhold 2">
            <a:extLst>
              <a:ext uri="{FF2B5EF4-FFF2-40B4-BE49-F238E27FC236}">
                <a16:creationId xmlns:a16="http://schemas.microsoft.com/office/drawing/2014/main" id="{22D39B41-2A5B-47E5-8F44-0080AC9E81A4}"/>
              </a:ext>
            </a:extLst>
          </p:cNvPr>
          <p:cNvSpPr>
            <a:spLocks noGrp="1"/>
          </p:cNvSpPr>
          <p:nvPr>
            <p:ph idx="1"/>
          </p:nvPr>
        </p:nvSpPr>
        <p:spPr>
          <a:xfrm>
            <a:off x="836676" y="3089910"/>
            <a:ext cx="7626096" cy="2396490"/>
          </a:xfrm>
        </p:spPr>
        <p:txBody>
          <a:bodyPr>
            <a:normAutofit/>
          </a:bodyPr>
          <a:lstStyle/>
          <a:p>
            <a:r>
              <a:rPr lang="da-DK" dirty="0"/>
              <a:t>Hjemmeside: </a:t>
            </a:r>
            <a:r>
              <a:rPr lang="da-DK" dirty="0">
                <a:hlinkClick r:id="rId3"/>
              </a:rPr>
              <a:t>www.frivilligcenter.nu</a:t>
            </a:r>
            <a:endParaRPr lang="da-DK" dirty="0"/>
          </a:p>
          <a:p>
            <a:r>
              <a:rPr lang="da-DK" dirty="0"/>
              <a:t>Facebook og Instagram: Frivilligcenter Albertslund</a:t>
            </a:r>
          </a:p>
          <a:p>
            <a:r>
              <a:rPr lang="da-DK" dirty="0"/>
              <a:t>I vinduerne i frivilligcenteret, </a:t>
            </a:r>
            <a:r>
              <a:rPr lang="da-DK" dirty="0" err="1"/>
              <a:t>Bygangen</a:t>
            </a:r>
            <a:r>
              <a:rPr lang="da-DK" dirty="0"/>
              <a:t> 25, 1 (ovenpå slagteren)</a:t>
            </a:r>
          </a:p>
          <a:p>
            <a:r>
              <a:rPr lang="da-DK" dirty="0"/>
              <a:t>Invitationer, flyers mm. i gangen i frivilligcenteret</a:t>
            </a:r>
          </a:p>
          <a:p>
            <a:r>
              <a:rPr lang="da-DK" dirty="0"/>
              <a:t>Medlemskab i frivilligcenteret (100 kr. for et kalenderår for personligt medlemskab, 200 kr. for foreninger)</a:t>
            </a:r>
          </a:p>
        </p:txBody>
      </p:sp>
    </p:spTree>
    <p:extLst>
      <p:ext uri="{BB962C8B-B14F-4D97-AF65-F5344CB8AC3E}">
        <p14:creationId xmlns:p14="http://schemas.microsoft.com/office/powerpoint/2010/main" val="4004976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B270761-CC40-4F3F-A916-7E3BC3989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3771" cy="51435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5" name="Rectangle 24">
            <a:extLst>
              <a:ext uri="{FF2B5EF4-FFF2-40B4-BE49-F238E27FC236}">
                <a16:creationId xmlns:a16="http://schemas.microsoft.com/office/drawing/2014/main" id="{2820855C-9FA4-417A-BE67-63C022F81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25905"/>
            <a:ext cx="541782" cy="3803333"/>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7" name="Rectangle 26">
            <a:extLst>
              <a:ext uri="{FF2B5EF4-FFF2-40B4-BE49-F238E27FC236}">
                <a16:creationId xmlns:a16="http://schemas.microsoft.com/office/drawing/2014/main" id="{D7E6A49B-1B06-403E-8CC5-ACB38A6BD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1827" y="1525905"/>
            <a:ext cx="8242174" cy="380333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Titel 1">
            <a:extLst>
              <a:ext uri="{FF2B5EF4-FFF2-40B4-BE49-F238E27FC236}">
                <a16:creationId xmlns:a16="http://schemas.microsoft.com/office/drawing/2014/main" id="{E52ADE52-1BAE-43B7-B241-74C99A69A3DC}"/>
              </a:ext>
            </a:extLst>
          </p:cNvPr>
          <p:cNvSpPr>
            <a:spLocks noGrp="1"/>
          </p:cNvSpPr>
          <p:nvPr>
            <p:ph type="ctrTitle"/>
          </p:nvPr>
        </p:nvSpPr>
        <p:spPr>
          <a:xfrm>
            <a:off x="1024620" y="2102341"/>
            <a:ext cx="7217553" cy="2479120"/>
          </a:xfrm>
        </p:spPr>
        <p:txBody>
          <a:bodyPr>
            <a:normAutofit/>
          </a:bodyPr>
          <a:lstStyle/>
          <a:p>
            <a:pPr algn="l"/>
            <a:r>
              <a:rPr lang="da-DK" sz="6600"/>
              <a:t>Kultur I Albertslund </a:t>
            </a:r>
          </a:p>
        </p:txBody>
      </p:sp>
      <p:sp>
        <p:nvSpPr>
          <p:cNvPr id="3" name="Undertitel 2">
            <a:extLst>
              <a:ext uri="{FF2B5EF4-FFF2-40B4-BE49-F238E27FC236}">
                <a16:creationId xmlns:a16="http://schemas.microsoft.com/office/drawing/2014/main" id="{F5C2B094-7BBF-445A-BF48-48E7C697FB6A}"/>
              </a:ext>
            </a:extLst>
          </p:cNvPr>
          <p:cNvSpPr>
            <a:spLocks noGrp="1"/>
          </p:cNvSpPr>
          <p:nvPr>
            <p:ph type="subTitle" idx="1"/>
          </p:nvPr>
        </p:nvSpPr>
        <p:spPr>
          <a:xfrm>
            <a:off x="1024619" y="4581460"/>
            <a:ext cx="7217553" cy="625841"/>
          </a:xfrm>
        </p:spPr>
        <p:txBody>
          <a:bodyPr>
            <a:normAutofit/>
          </a:bodyPr>
          <a:lstStyle/>
          <a:p>
            <a:pPr algn="l"/>
            <a:r>
              <a:rPr lang="da-DK"/>
              <a:t>Udviklingsugen</a:t>
            </a:r>
          </a:p>
        </p:txBody>
      </p:sp>
    </p:spTree>
    <p:extLst>
      <p:ext uri="{BB962C8B-B14F-4D97-AF65-F5344CB8AC3E}">
        <p14:creationId xmlns:p14="http://schemas.microsoft.com/office/powerpoint/2010/main" val="422319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3819907"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2" name="Titel 1">
            <a:extLst>
              <a:ext uri="{FF2B5EF4-FFF2-40B4-BE49-F238E27FC236}">
                <a16:creationId xmlns:a16="http://schemas.microsoft.com/office/drawing/2014/main" id="{ED4FFED0-AFD4-433E-84E4-48A0A970809F}"/>
              </a:ext>
            </a:extLst>
          </p:cNvPr>
          <p:cNvSpPr>
            <a:spLocks noGrp="1"/>
          </p:cNvSpPr>
          <p:nvPr>
            <p:ph type="title"/>
          </p:nvPr>
        </p:nvSpPr>
        <p:spPr>
          <a:xfrm>
            <a:off x="393556" y="1322544"/>
            <a:ext cx="2856201" cy="4128516"/>
          </a:xfrm>
        </p:spPr>
        <p:txBody>
          <a:bodyPr>
            <a:normAutofit/>
          </a:bodyPr>
          <a:lstStyle/>
          <a:p>
            <a:r>
              <a:rPr lang="da-DK" sz="4500">
                <a:solidFill>
                  <a:schemeClr val="bg1"/>
                </a:solidFill>
              </a:rPr>
              <a:t>Hvem er vi… </a:t>
            </a:r>
          </a:p>
        </p:txBody>
      </p:sp>
      <p:graphicFrame>
        <p:nvGraphicFramePr>
          <p:cNvPr id="5" name="Pladsholder til indhold 2">
            <a:extLst>
              <a:ext uri="{FF2B5EF4-FFF2-40B4-BE49-F238E27FC236}">
                <a16:creationId xmlns:a16="http://schemas.microsoft.com/office/drawing/2014/main" id="{030653F6-A013-FCE0-9DB7-5ED305779091}"/>
              </a:ext>
            </a:extLst>
          </p:cNvPr>
          <p:cNvGraphicFramePr>
            <a:graphicFrameLocks noGrp="1"/>
          </p:cNvGraphicFramePr>
          <p:nvPr>
            <p:ph idx="1"/>
          </p:nvPr>
        </p:nvGraphicFramePr>
        <p:xfrm>
          <a:off x="4101292" y="1322544"/>
          <a:ext cx="4697730" cy="41285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9965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914812"/>
            <a:ext cx="51435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922415"/>
            <a:ext cx="51434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75943" y="3548314"/>
            <a:ext cx="1876484"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3" y="1584538"/>
            <a:ext cx="2925268" cy="3134219"/>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9" y="1907208"/>
            <a:ext cx="5143502"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Titel 1">
            <a:extLst>
              <a:ext uri="{FF2B5EF4-FFF2-40B4-BE49-F238E27FC236}">
                <a16:creationId xmlns:a16="http://schemas.microsoft.com/office/drawing/2014/main" id="{2E98C6E6-1BE2-40D6-B2D1-09663C5731FC}"/>
              </a:ext>
            </a:extLst>
          </p:cNvPr>
          <p:cNvSpPr>
            <a:spLocks noGrp="1"/>
          </p:cNvSpPr>
          <p:nvPr>
            <p:ph type="title"/>
          </p:nvPr>
        </p:nvSpPr>
        <p:spPr>
          <a:xfrm>
            <a:off x="350041" y="1297392"/>
            <a:ext cx="2401025" cy="2540623"/>
          </a:xfrm>
        </p:spPr>
        <p:txBody>
          <a:bodyPr anchor="b">
            <a:normAutofit/>
          </a:bodyPr>
          <a:lstStyle/>
          <a:p>
            <a:pPr algn="r"/>
            <a:r>
              <a:rPr lang="da-DK" sz="3000">
                <a:solidFill>
                  <a:srgbClr val="FFFFFF"/>
                </a:solidFill>
              </a:rPr>
              <a:t>Formål</a:t>
            </a:r>
          </a:p>
        </p:txBody>
      </p:sp>
      <p:sp>
        <p:nvSpPr>
          <p:cNvPr id="3" name="Pladsholder til indhold 2">
            <a:extLst>
              <a:ext uri="{FF2B5EF4-FFF2-40B4-BE49-F238E27FC236}">
                <a16:creationId xmlns:a16="http://schemas.microsoft.com/office/drawing/2014/main" id="{F3A0CA28-DE84-41D8-B7F3-32900DF009E0}"/>
              </a:ext>
            </a:extLst>
          </p:cNvPr>
          <p:cNvSpPr>
            <a:spLocks noGrp="1"/>
          </p:cNvSpPr>
          <p:nvPr>
            <p:ph idx="1"/>
          </p:nvPr>
        </p:nvSpPr>
        <p:spPr>
          <a:xfrm>
            <a:off x="3607695" y="1344361"/>
            <a:ext cx="4916510" cy="4159535"/>
          </a:xfrm>
        </p:spPr>
        <p:txBody>
          <a:bodyPr anchor="ctr">
            <a:normAutofit/>
          </a:bodyPr>
          <a:lstStyle/>
          <a:p>
            <a:r>
              <a:rPr lang="da-DK" sz="1500" dirty="0"/>
              <a:t>Stort set alt vi laver understøtter en øget fysisk og mental trivsel for borgerne i byen</a:t>
            </a:r>
          </a:p>
        </p:txBody>
      </p:sp>
    </p:spTree>
    <p:extLst>
      <p:ext uri="{BB962C8B-B14F-4D97-AF65-F5344CB8AC3E}">
        <p14:creationId xmlns:p14="http://schemas.microsoft.com/office/powerpoint/2010/main" val="191719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2" name="Titel 1">
            <a:extLst>
              <a:ext uri="{FF2B5EF4-FFF2-40B4-BE49-F238E27FC236}">
                <a16:creationId xmlns:a16="http://schemas.microsoft.com/office/drawing/2014/main" id="{C9666AF9-298B-458C-8B9E-FD9D5105B78A}"/>
              </a:ext>
            </a:extLst>
          </p:cNvPr>
          <p:cNvSpPr>
            <a:spLocks noGrp="1"/>
          </p:cNvSpPr>
          <p:nvPr>
            <p:ph type="title"/>
          </p:nvPr>
        </p:nvSpPr>
        <p:spPr>
          <a:xfrm>
            <a:off x="482600" y="1098551"/>
            <a:ext cx="8178800" cy="851803"/>
          </a:xfrm>
        </p:spPr>
        <p:txBody>
          <a:bodyPr>
            <a:normAutofit/>
          </a:bodyPr>
          <a:lstStyle/>
          <a:p>
            <a:r>
              <a:rPr lang="da-DK" sz="2700"/>
              <a:t>Staben</a:t>
            </a:r>
          </a:p>
        </p:txBody>
      </p:sp>
      <p:sp>
        <p:nvSpPr>
          <p:cNvPr id="1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89472" y="2447268"/>
            <a:ext cx="484026"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716801" y="1864520"/>
            <a:ext cx="1899624"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6320" y="4684693"/>
            <a:ext cx="1513185"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0937" y="5153781"/>
            <a:ext cx="364184"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aphicFrame>
        <p:nvGraphicFramePr>
          <p:cNvPr id="5" name="Pladsholder til indhold 2">
            <a:extLst>
              <a:ext uri="{FF2B5EF4-FFF2-40B4-BE49-F238E27FC236}">
                <a16:creationId xmlns:a16="http://schemas.microsoft.com/office/drawing/2014/main" id="{BB61BA79-2475-1BCC-7856-0B7A26AD1BCE}"/>
              </a:ext>
            </a:extLst>
          </p:cNvPr>
          <p:cNvGraphicFramePr>
            <a:graphicFrameLocks noGrp="1"/>
          </p:cNvGraphicFramePr>
          <p:nvPr>
            <p:ph idx="1"/>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9375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Titel 1">
            <a:extLst>
              <a:ext uri="{FF2B5EF4-FFF2-40B4-BE49-F238E27FC236}">
                <a16:creationId xmlns:a16="http://schemas.microsoft.com/office/drawing/2014/main" id="{059802A2-FEC3-4CC6-B3F5-47F7A8248C3D}"/>
              </a:ext>
            </a:extLst>
          </p:cNvPr>
          <p:cNvSpPr>
            <a:spLocks noGrp="1"/>
          </p:cNvSpPr>
          <p:nvPr>
            <p:ph type="title"/>
          </p:nvPr>
        </p:nvSpPr>
        <p:spPr>
          <a:xfrm>
            <a:off x="628650" y="1274997"/>
            <a:ext cx="7886700" cy="850270"/>
          </a:xfrm>
        </p:spPr>
        <p:txBody>
          <a:bodyPr>
            <a:normAutofit/>
          </a:bodyPr>
          <a:lstStyle/>
          <a:p>
            <a:r>
              <a:rPr lang="da-DK" sz="3900"/>
              <a:t>Kerneopgaver og opgaver</a:t>
            </a:r>
          </a:p>
        </p:txBody>
      </p:sp>
      <p:graphicFrame>
        <p:nvGraphicFramePr>
          <p:cNvPr id="5" name="Pladsholder til indhold 2">
            <a:extLst>
              <a:ext uri="{FF2B5EF4-FFF2-40B4-BE49-F238E27FC236}">
                <a16:creationId xmlns:a16="http://schemas.microsoft.com/office/drawing/2014/main" id="{0C722CCC-AAF4-7F8A-0ED7-72A2DD35C50D}"/>
              </a:ext>
            </a:extLst>
          </p:cNvPr>
          <p:cNvGraphicFramePr>
            <a:graphicFrameLocks noGrp="1"/>
          </p:cNvGraphicFramePr>
          <p:nvPr>
            <p:ph idx="1"/>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5943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E1F437-631E-4CB6-B74D-406C5D7E9268}"/>
              </a:ext>
            </a:extLst>
          </p:cNvPr>
          <p:cNvSpPr>
            <a:spLocks noGrp="1"/>
          </p:cNvSpPr>
          <p:nvPr>
            <p:ph type="title"/>
          </p:nvPr>
        </p:nvSpPr>
        <p:spPr/>
        <p:txBody>
          <a:bodyPr/>
          <a:lstStyle/>
          <a:p>
            <a:r>
              <a:rPr lang="da-DK" dirty="0"/>
              <a:t>Kerneopgaver og opgaver</a:t>
            </a:r>
          </a:p>
        </p:txBody>
      </p:sp>
      <p:graphicFrame>
        <p:nvGraphicFramePr>
          <p:cNvPr id="5" name="Pladsholder til indhold 2">
            <a:extLst>
              <a:ext uri="{FF2B5EF4-FFF2-40B4-BE49-F238E27FC236}">
                <a16:creationId xmlns:a16="http://schemas.microsoft.com/office/drawing/2014/main" id="{DA6FAF77-8795-7F43-E854-85423D312AA1}"/>
              </a:ext>
            </a:extLst>
          </p:cNvPr>
          <p:cNvGraphicFramePr>
            <a:graphicFrameLocks noGrp="1"/>
          </p:cNvGraphicFramePr>
          <p:nvPr>
            <p:ph idx="1"/>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9670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066388-73DC-42D6-A104-6A4A83BDEA9D}"/>
              </a:ext>
            </a:extLst>
          </p:cNvPr>
          <p:cNvSpPr>
            <a:spLocks noGrp="1"/>
          </p:cNvSpPr>
          <p:nvPr>
            <p:ph type="title"/>
          </p:nvPr>
        </p:nvSpPr>
        <p:spPr/>
        <p:txBody>
          <a:bodyPr/>
          <a:lstStyle/>
          <a:p>
            <a:r>
              <a:rPr lang="da-DK" dirty="0"/>
              <a:t>Kerneopgaver og opgaver</a:t>
            </a:r>
          </a:p>
        </p:txBody>
      </p:sp>
      <p:graphicFrame>
        <p:nvGraphicFramePr>
          <p:cNvPr id="5" name="Pladsholder til indhold 2">
            <a:extLst>
              <a:ext uri="{FF2B5EF4-FFF2-40B4-BE49-F238E27FC236}">
                <a16:creationId xmlns:a16="http://schemas.microsoft.com/office/drawing/2014/main" id="{0E65322E-22F1-0E1B-924F-FA9736ADBD0D}"/>
              </a:ext>
            </a:extLst>
          </p:cNvPr>
          <p:cNvGraphicFramePr>
            <a:graphicFrameLocks noGrp="1"/>
          </p:cNvGraphicFramePr>
          <p:nvPr>
            <p:ph idx="1"/>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0426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BB9C76-2642-4E28-AD9A-14A007FD81FD}"/>
              </a:ext>
            </a:extLst>
          </p:cNvPr>
          <p:cNvSpPr>
            <a:spLocks noGrp="1"/>
          </p:cNvSpPr>
          <p:nvPr>
            <p:ph type="title"/>
          </p:nvPr>
        </p:nvSpPr>
        <p:spPr/>
        <p:txBody>
          <a:bodyPr/>
          <a:lstStyle/>
          <a:p>
            <a:r>
              <a:rPr lang="da-DK" dirty="0"/>
              <a:t>Muligheder og Økonomi</a:t>
            </a:r>
          </a:p>
        </p:txBody>
      </p:sp>
      <p:graphicFrame>
        <p:nvGraphicFramePr>
          <p:cNvPr id="5" name="Pladsholder til indhold 2">
            <a:extLst>
              <a:ext uri="{FF2B5EF4-FFF2-40B4-BE49-F238E27FC236}">
                <a16:creationId xmlns:a16="http://schemas.microsoft.com/office/drawing/2014/main" id="{2C493E12-B419-807F-61AB-C1DE632A6340}"/>
              </a:ext>
            </a:extLst>
          </p:cNvPr>
          <p:cNvGraphicFramePr>
            <a:graphicFrameLocks noGrp="1"/>
          </p:cNvGraphicFramePr>
          <p:nvPr>
            <p:ph idx="1"/>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7667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6" name="Rectangle 25">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9" y="857250"/>
            <a:ext cx="9143771" cy="51435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nvGrpSpPr>
          <p:cNvPr id="28" name="Group 27">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7552" y="860239"/>
            <a:ext cx="7329574" cy="5143500"/>
            <a:chOff x="1303402" y="3985"/>
            <a:chExt cx="9772765" cy="6858000"/>
          </a:xfrm>
        </p:grpSpPr>
        <p:sp>
          <p:nvSpPr>
            <p:cNvPr id="29" name="Freeform: Shape 28">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30" name="Freeform: Shape 29">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31" name="Freeform: Shape 30">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32" name="Freeform: Shape 31">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33" name="Freeform: Shape 32">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34" name="Freeform: Shape 33">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35" name="Freeform: Shape 34">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dirty="0">
                <a:solidFill>
                  <a:prstClr val="white"/>
                </a:solidFill>
                <a:latin typeface="Calibri" panose="020F0502020204030204"/>
              </a:endParaRPr>
            </a:p>
          </p:txBody>
        </p:sp>
      </p:grpSp>
      <p:sp>
        <p:nvSpPr>
          <p:cNvPr id="2" name="Titel 1">
            <a:extLst>
              <a:ext uri="{FF2B5EF4-FFF2-40B4-BE49-F238E27FC236}">
                <a16:creationId xmlns:a16="http://schemas.microsoft.com/office/drawing/2014/main" id="{B8DDB3A8-0DC6-4BD9-8A6F-5FE0A7130CD4}"/>
              </a:ext>
            </a:extLst>
          </p:cNvPr>
          <p:cNvSpPr>
            <a:spLocks noGrp="1"/>
          </p:cNvSpPr>
          <p:nvPr>
            <p:ph type="ctrTitle"/>
          </p:nvPr>
        </p:nvSpPr>
        <p:spPr>
          <a:xfrm>
            <a:off x="2411797" y="2180555"/>
            <a:ext cx="4320635" cy="1732734"/>
          </a:xfrm>
        </p:spPr>
        <p:txBody>
          <a:bodyPr>
            <a:normAutofit/>
          </a:bodyPr>
          <a:lstStyle/>
          <a:p>
            <a:r>
              <a:rPr lang="da-DK" sz="3900" dirty="0">
                <a:solidFill>
                  <a:schemeClr val="tx2"/>
                </a:solidFill>
              </a:rPr>
              <a:t>Albertslund Idrætsanlæg</a:t>
            </a:r>
          </a:p>
        </p:txBody>
      </p:sp>
      <p:sp>
        <p:nvSpPr>
          <p:cNvPr id="3" name="Undertitel 2">
            <a:extLst>
              <a:ext uri="{FF2B5EF4-FFF2-40B4-BE49-F238E27FC236}">
                <a16:creationId xmlns:a16="http://schemas.microsoft.com/office/drawing/2014/main" id="{3B5169FB-4D41-435F-8525-453D09CC94BC}"/>
              </a:ext>
            </a:extLst>
          </p:cNvPr>
          <p:cNvSpPr>
            <a:spLocks noGrp="1"/>
          </p:cNvSpPr>
          <p:nvPr>
            <p:ph type="subTitle" idx="1"/>
          </p:nvPr>
        </p:nvSpPr>
        <p:spPr>
          <a:xfrm>
            <a:off x="2411797" y="3981115"/>
            <a:ext cx="4320635" cy="511559"/>
          </a:xfrm>
        </p:spPr>
        <p:txBody>
          <a:bodyPr>
            <a:normAutofit/>
          </a:bodyPr>
          <a:lstStyle/>
          <a:p>
            <a:r>
              <a:rPr lang="da-DK" dirty="0">
                <a:solidFill>
                  <a:schemeClr val="tx2"/>
                </a:solidFill>
              </a:rPr>
              <a:t>Ole Lindholdt</a:t>
            </a:r>
          </a:p>
        </p:txBody>
      </p:sp>
    </p:spTree>
    <p:extLst>
      <p:ext uri="{BB962C8B-B14F-4D97-AF65-F5344CB8AC3E}">
        <p14:creationId xmlns:p14="http://schemas.microsoft.com/office/powerpoint/2010/main" val="662191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92866" y="476672"/>
            <a:ext cx="8137525" cy="4537075"/>
          </a:xfrm>
        </p:spPr>
        <p:txBody>
          <a:bodyPr/>
          <a:lstStyle/>
          <a:p>
            <a:pPr marL="0" indent="0">
              <a:lnSpc>
                <a:spcPct val="115000"/>
              </a:lnSpc>
              <a:spcAft>
                <a:spcPts val="1000"/>
              </a:spcAft>
              <a:buNone/>
            </a:pPr>
            <a:r>
              <a:rPr lang="da-DK" sz="1800" b="1" dirty="0">
                <a:effectLst/>
                <a:latin typeface="Calibri" panose="020F0502020204030204" pitchFamily="34" charset="0"/>
                <a:ea typeface="Calibri" panose="020F0502020204030204" pitchFamily="34" charset="0"/>
                <a:cs typeface="Times New Roman" panose="02020603050405020304" pitchFamily="18" charset="0"/>
              </a:rPr>
              <a:t>Formål</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da-DK" sz="1800" dirty="0">
                <a:effectLst/>
                <a:latin typeface="Calibri" panose="020F0502020204030204" pitchFamily="34" charset="0"/>
                <a:ea typeface="Calibri" panose="020F0502020204030204" pitchFamily="34" charset="0"/>
                <a:cs typeface="Times New Roman" panose="02020603050405020304" pitchFamily="18" charset="0"/>
              </a:rPr>
              <a:t>At vi gennem oplæg og dialoger får et fælles vidensgrundlag til at opnå de mål, der gælder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Ældreliv</a:t>
            </a:r>
            <a:r>
              <a:rPr lang="da-DK" sz="1800" dirty="0">
                <a:effectLst/>
                <a:latin typeface="Calibri" panose="020F0502020204030204" pitchFamily="34" charset="0"/>
                <a:ea typeface="Calibri" panose="020F0502020204030204" pitchFamily="34" charset="0"/>
                <a:cs typeface="Times New Roman" panose="02020603050405020304" pitchFamily="18" charset="0"/>
              </a:rPr>
              <a:t>. Vi tager de første skridt mod konkrete aftaler og til udfyldelse af tværgående målplaner.</a:t>
            </a:r>
          </a:p>
          <a:p>
            <a:pPr marL="0" indent="0">
              <a:lnSpc>
                <a:spcPct val="115000"/>
              </a:lnSpc>
              <a:spcAft>
                <a:spcPts val="1000"/>
              </a:spcAft>
              <a:buNone/>
            </a:pPr>
            <a:r>
              <a:rPr lang="da-DK" sz="1800" b="1" dirty="0">
                <a:effectLst/>
                <a:latin typeface="Calibri" panose="020F0502020204030204" pitchFamily="34" charset="0"/>
                <a:ea typeface="Calibri" panose="020F0502020204030204" pitchFamily="34" charset="0"/>
                <a:cs typeface="Times New Roman" panose="02020603050405020304" pitchFamily="18" charset="0"/>
              </a:rPr>
              <a:t>I fællesskab…</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da-DK" sz="1800" dirty="0">
                <a:effectLst/>
                <a:latin typeface="Calibri" panose="020F0502020204030204" pitchFamily="34" charset="0"/>
                <a:ea typeface="Calibri" panose="020F0502020204030204" pitchFamily="34" charset="0"/>
                <a:cs typeface="Times New Roman" panose="02020603050405020304" pitchFamily="18" charset="0"/>
              </a:rPr>
              <a:t>…skal vi identificere mulige tegn og prøvehandlinger, som kan skabe værdi for borgerne. Hvilke tværgående og værdiskabende prøvehandlinger</a:t>
            </a:r>
            <a:r>
              <a:rPr lang="da-DK" sz="1800" dirty="0">
                <a:latin typeface="Calibri" panose="020F0502020204030204" pitchFamily="34" charset="0"/>
                <a:ea typeface="Calibri" panose="020F0502020204030204" pitchFamily="34" charset="0"/>
                <a:cs typeface="Times New Roman" panose="02020603050405020304" pitchFamily="18" charset="0"/>
              </a:rPr>
              <a:t> </a:t>
            </a:r>
            <a:r>
              <a:rPr lang="da-DK" sz="1800" dirty="0">
                <a:effectLst/>
                <a:latin typeface="Calibri" panose="020F0502020204030204" pitchFamily="34" charset="0"/>
                <a:ea typeface="Calibri" panose="020F0502020204030204" pitchFamily="34" charset="0"/>
                <a:cs typeface="Times New Roman" panose="02020603050405020304" pitchFamily="18" charset="0"/>
              </a:rPr>
              <a:t>kan opfylde de mål, som vi arbejder med i dag? Hvilke afdelinger og </a:t>
            </a:r>
            <a:r>
              <a:rPr lang="da-DK" sz="1800" dirty="0">
                <a:latin typeface="Calibri" panose="020F0502020204030204" pitchFamily="34" charset="0"/>
                <a:ea typeface="Calibri" panose="020F0502020204030204" pitchFamily="34" charset="0"/>
                <a:cs typeface="Times New Roman" panose="02020603050405020304" pitchFamily="18" charset="0"/>
              </a:rPr>
              <a:t>eventuelt</a:t>
            </a:r>
            <a:r>
              <a:rPr lang="da-DK" sz="1800" dirty="0">
                <a:effectLst/>
                <a:latin typeface="Calibri" panose="020F0502020204030204" pitchFamily="34" charset="0"/>
                <a:ea typeface="Calibri" panose="020F0502020204030204" pitchFamily="34" charset="0"/>
                <a:cs typeface="Times New Roman" panose="02020603050405020304" pitchFamily="18" charset="0"/>
              </a:rPr>
              <a:t> medarbejdere</a:t>
            </a:r>
            <a:r>
              <a:rPr lang="da-DK" sz="1800" dirty="0">
                <a:latin typeface="Calibri" panose="020F0502020204030204" pitchFamily="34" charset="0"/>
                <a:ea typeface="Calibri" panose="020F0502020204030204" pitchFamily="34" charset="0"/>
                <a:cs typeface="Times New Roman" panose="02020603050405020304" pitchFamily="18" charset="0"/>
              </a:rPr>
              <a:t> skal involveres </a:t>
            </a:r>
            <a:r>
              <a:rPr lang="da-DK" sz="1800" dirty="0">
                <a:effectLst/>
                <a:latin typeface="Calibri" panose="020F0502020204030204" pitchFamily="34" charset="0"/>
                <a:ea typeface="Calibri" panose="020F0502020204030204" pitchFamily="34" charset="0"/>
                <a:cs typeface="Times New Roman" panose="02020603050405020304" pitchFamily="18" charset="0"/>
              </a:rPr>
              <a:t>i de aftalte prøvehandlinger? </a:t>
            </a:r>
          </a:p>
          <a:p>
            <a:pPr marL="0" indent="0">
              <a:buNone/>
            </a:pPr>
            <a:r>
              <a:rPr lang="da-DK" sz="1800" b="1" dirty="0">
                <a:latin typeface="Calibri" panose="020F0502020204030204" pitchFamily="34" charset="0"/>
                <a:ea typeface="Calibri" panose="020F0502020204030204" pitchFamily="34" charset="0"/>
                <a:cs typeface="Times New Roman" panose="02020603050405020304" pitchFamily="18" charset="0"/>
              </a:rPr>
              <a:t>N</a:t>
            </a:r>
            <a:r>
              <a:rPr lang="da-DK" sz="1800" b="1" dirty="0">
                <a:effectLst/>
                <a:latin typeface="Calibri" panose="020F0502020204030204" pitchFamily="34" charset="0"/>
                <a:ea typeface="Calibri" panose="020F0502020204030204" pitchFamily="34" charset="0"/>
                <a:cs typeface="Times New Roman" panose="02020603050405020304" pitchFamily="18" charset="0"/>
              </a:rPr>
              <a:t>år vi går herfra i dag, har vi…</a:t>
            </a:r>
          </a:p>
          <a:p>
            <a:r>
              <a:rPr lang="da-DK" sz="1800" dirty="0">
                <a:effectLst/>
                <a:latin typeface="Calibri" panose="020F0502020204030204" pitchFamily="34" charset="0"/>
                <a:ea typeface="Calibri" panose="020F0502020204030204" pitchFamily="34" charset="0"/>
                <a:cs typeface="Times New Roman" panose="02020603050405020304" pitchFamily="18" charset="0"/>
              </a:rPr>
              <a:t>identificeret mulige tegn og tværgående prøvehandlinger for de enkelte mål</a:t>
            </a:r>
          </a:p>
          <a:p>
            <a:r>
              <a:rPr lang="da-DK" sz="1800" dirty="0">
                <a:effectLst/>
                <a:latin typeface="Calibri" panose="020F0502020204030204" pitchFamily="34" charset="0"/>
                <a:ea typeface="Calibri" panose="020F0502020204030204" pitchFamily="34" charset="0"/>
                <a:cs typeface="Times New Roman" panose="02020603050405020304" pitchFamily="18" charset="0"/>
              </a:rPr>
              <a:t>et overblik over, hvem der skal samarbejde om prøvehandlingerne og hvem der er tovholder på det videre arbejde </a:t>
            </a:r>
          </a:p>
          <a:p>
            <a:r>
              <a:rPr lang="da-DK" sz="1800" dirty="0">
                <a:effectLst/>
                <a:latin typeface="Calibri" panose="020F0502020204030204" pitchFamily="34" charset="0"/>
                <a:ea typeface="Calibri" panose="020F0502020204030204" pitchFamily="34" charset="0"/>
                <a:cs typeface="Times New Roman" panose="02020603050405020304" pitchFamily="18" charset="0"/>
              </a:rPr>
              <a:t>taget de første skridt til beskrivelse af konkrete målplaner. </a:t>
            </a:r>
          </a:p>
        </p:txBody>
      </p:sp>
    </p:spTree>
    <p:extLst>
      <p:ext uri="{BB962C8B-B14F-4D97-AF65-F5344CB8AC3E}">
        <p14:creationId xmlns:p14="http://schemas.microsoft.com/office/powerpoint/2010/main" val="3619706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0" name="Rectangle 9">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771" cy="51435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nvGrpSpPr>
          <p:cNvPr id="12" name="Group 11">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673" y="851125"/>
            <a:ext cx="3625553" cy="1866113"/>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4" name="Freeform: Shape 13">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sp>
        <p:nvSpPr>
          <p:cNvPr id="2" name="Titel 1">
            <a:extLst>
              <a:ext uri="{FF2B5EF4-FFF2-40B4-BE49-F238E27FC236}">
                <a16:creationId xmlns:a16="http://schemas.microsoft.com/office/drawing/2014/main" id="{74B5C439-629D-43B0-9D25-235AE9D0F7F3}"/>
              </a:ext>
            </a:extLst>
          </p:cNvPr>
          <p:cNvSpPr>
            <a:spLocks noGrp="1"/>
          </p:cNvSpPr>
          <p:nvPr>
            <p:ph type="title"/>
          </p:nvPr>
        </p:nvSpPr>
        <p:spPr>
          <a:xfrm>
            <a:off x="2090691" y="1600696"/>
            <a:ext cx="4496274" cy="405206"/>
          </a:xfrm>
        </p:spPr>
        <p:txBody>
          <a:bodyPr>
            <a:normAutofit fontScale="90000"/>
          </a:bodyPr>
          <a:lstStyle/>
          <a:p>
            <a:pPr algn="ctr"/>
            <a:r>
              <a:rPr lang="da-DK" sz="2700" dirty="0">
                <a:solidFill>
                  <a:schemeClr val="tx2"/>
                </a:solidFill>
              </a:rPr>
              <a:t>Albertslund Idrætsanlæg – K, F &amp; E</a:t>
            </a:r>
          </a:p>
        </p:txBody>
      </p:sp>
      <p:sp>
        <p:nvSpPr>
          <p:cNvPr id="3" name="Pladsholder til indhold 2">
            <a:extLst>
              <a:ext uri="{FF2B5EF4-FFF2-40B4-BE49-F238E27FC236}">
                <a16:creationId xmlns:a16="http://schemas.microsoft.com/office/drawing/2014/main" id="{11D9E1BD-DEF5-43C9-957A-94B34711151A}"/>
              </a:ext>
            </a:extLst>
          </p:cNvPr>
          <p:cNvSpPr>
            <a:spLocks noGrp="1"/>
          </p:cNvSpPr>
          <p:nvPr>
            <p:ph idx="1"/>
          </p:nvPr>
        </p:nvSpPr>
        <p:spPr>
          <a:xfrm>
            <a:off x="926560" y="2185076"/>
            <a:ext cx="7361405" cy="3268494"/>
          </a:xfrm>
        </p:spPr>
        <p:txBody>
          <a:bodyPr anchor="t">
            <a:normAutofit fontScale="92500" lnSpcReduction="10000"/>
          </a:bodyPr>
          <a:lstStyle/>
          <a:p>
            <a:r>
              <a:rPr lang="da-DK" dirty="0">
                <a:solidFill>
                  <a:schemeClr val="tx2"/>
                </a:solidFill>
              </a:rPr>
              <a:t>Understøtte mange nye initiativer.</a:t>
            </a:r>
          </a:p>
          <a:p>
            <a:r>
              <a:rPr lang="da-DK" dirty="0">
                <a:solidFill>
                  <a:schemeClr val="tx2"/>
                </a:solidFill>
              </a:rPr>
              <a:t>Stadion med 3 haller (gymnastik, håndbold, badminton, senior idræt), fodbold baner, cricket bane, tennis- og </a:t>
            </a:r>
            <a:r>
              <a:rPr lang="da-DK" dirty="0" err="1">
                <a:solidFill>
                  <a:schemeClr val="tx2"/>
                </a:solidFill>
              </a:rPr>
              <a:t>padelbaner</a:t>
            </a:r>
            <a:r>
              <a:rPr lang="da-DK" dirty="0">
                <a:solidFill>
                  <a:schemeClr val="tx2"/>
                </a:solidFill>
              </a:rPr>
              <a:t>, ALOT, &amp; Senior Idræt.       Selvorganiseret idræt (OCR-cross, mountainbike osv.).</a:t>
            </a:r>
          </a:p>
          <a:p>
            <a:r>
              <a:rPr lang="da-DK" dirty="0">
                <a:solidFill>
                  <a:schemeClr val="tx2"/>
                </a:solidFill>
              </a:rPr>
              <a:t>22 ha grønne område med udendørs </a:t>
            </a:r>
            <a:r>
              <a:rPr lang="da-DK">
                <a:solidFill>
                  <a:schemeClr val="tx2"/>
                </a:solidFill>
              </a:rPr>
              <a:t>motions- &amp; legeredskaber </a:t>
            </a:r>
            <a:r>
              <a:rPr lang="da-DK" dirty="0">
                <a:solidFill>
                  <a:schemeClr val="tx2"/>
                </a:solidFill>
              </a:rPr>
              <a:t>o.l. </a:t>
            </a:r>
          </a:p>
          <a:p>
            <a:r>
              <a:rPr lang="da-DK" dirty="0">
                <a:solidFill>
                  <a:schemeClr val="tx2"/>
                </a:solidFill>
              </a:rPr>
              <a:t>Café på stadion</a:t>
            </a:r>
          </a:p>
          <a:p>
            <a:r>
              <a:rPr lang="da-DK" dirty="0">
                <a:solidFill>
                  <a:schemeClr val="tx2"/>
                </a:solidFill>
              </a:rPr>
              <a:t>Svøm &amp; Fitness (2 svømmehaller og Fitness center* mange ældre)</a:t>
            </a:r>
          </a:p>
          <a:p>
            <a:r>
              <a:rPr lang="da-DK" dirty="0">
                <a:solidFill>
                  <a:schemeClr val="tx2"/>
                </a:solidFill>
              </a:rPr>
              <a:t>Badesøen i 3 sommermåneder</a:t>
            </a:r>
          </a:p>
          <a:p>
            <a:r>
              <a:rPr lang="da-DK" dirty="0">
                <a:solidFill>
                  <a:schemeClr val="tx2"/>
                </a:solidFill>
              </a:rPr>
              <a:t>Administrerer byens fælles lokaler, sale og baner for foreninger</a:t>
            </a:r>
          </a:p>
          <a:p>
            <a:r>
              <a:rPr lang="da-DK" dirty="0">
                <a:solidFill>
                  <a:schemeClr val="tx2"/>
                </a:solidFill>
              </a:rPr>
              <a:t>24 ansatte med stort service gen – 2023 </a:t>
            </a:r>
            <a:r>
              <a:rPr lang="da-DK" dirty="0" err="1">
                <a:solidFill>
                  <a:schemeClr val="tx2"/>
                </a:solidFill>
              </a:rPr>
              <a:t>buzz</a:t>
            </a:r>
            <a:r>
              <a:rPr lang="da-DK" dirty="0">
                <a:solidFill>
                  <a:schemeClr val="tx2"/>
                </a:solidFill>
              </a:rPr>
              <a:t> ”være på forkant”.</a:t>
            </a:r>
          </a:p>
        </p:txBody>
      </p:sp>
      <p:grpSp>
        <p:nvGrpSpPr>
          <p:cNvPr id="18" name="Group 17">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793706" y="3966983"/>
            <a:ext cx="2356800" cy="2037604"/>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0" name="Freeform: Shape 19">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1" name="Freeform: Shape 20">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600">
                <a:solidFill>
                  <a:prstClr val="white"/>
                </a:solidFill>
                <a:latin typeface="Calibri" panose="020F0502020204030204"/>
              </a:endParaRPr>
            </a:p>
          </p:txBody>
        </p:sp>
        <p:sp>
          <p:nvSpPr>
            <p:cNvPr id="22" name="Freeform: Shape 21">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grpSp>
    </p:spTree>
    <p:extLst>
      <p:ext uri="{BB962C8B-B14F-4D97-AF65-F5344CB8AC3E}">
        <p14:creationId xmlns:p14="http://schemas.microsoft.com/office/powerpoint/2010/main" val="695037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0" name="Rectangle 9">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771" cy="51435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nvGrpSpPr>
          <p:cNvPr id="12" name="Group 11">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673" y="851125"/>
            <a:ext cx="3625553" cy="1866113"/>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4" name="Freeform: Shape 13">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sp>
        <p:nvSpPr>
          <p:cNvPr id="2" name="Titel 1">
            <a:extLst>
              <a:ext uri="{FF2B5EF4-FFF2-40B4-BE49-F238E27FC236}">
                <a16:creationId xmlns:a16="http://schemas.microsoft.com/office/drawing/2014/main" id="{74B5C439-629D-43B0-9D25-235AE9D0F7F3}"/>
              </a:ext>
            </a:extLst>
          </p:cNvPr>
          <p:cNvSpPr>
            <a:spLocks noGrp="1"/>
          </p:cNvSpPr>
          <p:nvPr>
            <p:ph type="title"/>
          </p:nvPr>
        </p:nvSpPr>
        <p:spPr>
          <a:xfrm>
            <a:off x="2270943" y="1600696"/>
            <a:ext cx="4316022" cy="405206"/>
          </a:xfrm>
        </p:spPr>
        <p:txBody>
          <a:bodyPr>
            <a:normAutofit fontScale="90000"/>
          </a:bodyPr>
          <a:lstStyle/>
          <a:p>
            <a:pPr algn="ctr"/>
            <a:r>
              <a:rPr lang="da-DK" sz="2700" dirty="0">
                <a:solidFill>
                  <a:schemeClr val="tx2"/>
                </a:solidFill>
              </a:rPr>
              <a:t>AIF Senior Idræt</a:t>
            </a:r>
          </a:p>
        </p:txBody>
      </p:sp>
      <p:sp>
        <p:nvSpPr>
          <p:cNvPr id="3" name="Pladsholder til indhold 2">
            <a:extLst>
              <a:ext uri="{FF2B5EF4-FFF2-40B4-BE49-F238E27FC236}">
                <a16:creationId xmlns:a16="http://schemas.microsoft.com/office/drawing/2014/main" id="{11D9E1BD-DEF5-43C9-957A-94B34711151A}"/>
              </a:ext>
            </a:extLst>
          </p:cNvPr>
          <p:cNvSpPr>
            <a:spLocks noGrp="1"/>
          </p:cNvSpPr>
          <p:nvPr>
            <p:ph idx="1"/>
          </p:nvPr>
        </p:nvSpPr>
        <p:spPr>
          <a:xfrm>
            <a:off x="2032687" y="2185076"/>
            <a:ext cx="6255278" cy="3268494"/>
          </a:xfrm>
        </p:spPr>
        <p:txBody>
          <a:bodyPr anchor="t">
            <a:normAutofit fontScale="85000" lnSpcReduction="20000"/>
          </a:bodyPr>
          <a:lstStyle/>
          <a:p>
            <a:endParaRPr lang="da-DK" sz="3000" dirty="0"/>
          </a:p>
          <a:p>
            <a:r>
              <a:rPr lang="da-DK" sz="3000" dirty="0">
                <a:solidFill>
                  <a:schemeClr val="tx2"/>
                </a:solidFill>
              </a:rPr>
              <a:t>Bedt om kort oplæg om en af mine yndlingsforeninger</a:t>
            </a:r>
          </a:p>
          <a:p>
            <a:pPr marL="0" indent="0">
              <a:buNone/>
            </a:pPr>
            <a:endParaRPr lang="da-DK" sz="3000" dirty="0">
              <a:solidFill>
                <a:schemeClr val="tx2"/>
              </a:solidFill>
            </a:endParaRPr>
          </a:p>
          <a:p>
            <a:r>
              <a:rPr lang="da-DK" sz="3000" dirty="0">
                <a:solidFill>
                  <a:schemeClr val="tx2"/>
                </a:solidFill>
              </a:rPr>
              <a:t>Stor gruppe fast på stadion hver dag              kl. 9.00 – 13.00. Flere brugere samtidigt er problemfrit</a:t>
            </a:r>
          </a:p>
          <a:p>
            <a:pPr marL="0" indent="0">
              <a:buNone/>
            </a:pPr>
            <a:endParaRPr lang="da-DK" sz="3000" dirty="0">
              <a:solidFill>
                <a:schemeClr val="tx2"/>
              </a:solidFill>
            </a:endParaRPr>
          </a:p>
          <a:p>
            <a:r>
              <a:rPr lang="da-DK" sz="3000" dirty="0">
                <a:solidFill>
                  <a:schemeClr val="tx2"/>
                </a:solidFill>
              </a:rPr>
              <a:t>De nyder virkelig Seniorlivet</a:t>
            </a:r>
          </a:p>
        </p:txBody>
      </p:sp>
      <p:grpSp>
        <p:nvGrpSpPr>
          <p:cNvPr id="18" name="Group 17">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793706" y="3966983"/>
            <a:ext cx="2356800" cy="2037604"/>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0" name="Freeform: Shape 19">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1" name="Freeform: Shape 20">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600">
                <a:solidFill>
                  <a:prstClr val="white"/>
                </a:solidFill>
                <a:latin typeface="Calibri" panose="020F0502020204030204"/>
              </a:endParaRPr>
            </a:p>
          </p:txBody>
        </p:sp>
        <p:sp>
          <p:nvSpPr>
            <p:cNvPr id="22" name="Freeform: Shape 21">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grpSp>
    </p:spTree>
    <p:extLst>
      <p:ext uri="{BB962C8B-B14F-4D97-AF65-F5344CB8AC3E}">
        <p14:creationId xmlns:p14="http://schemas.microsoft.com/office/powerpoint/2010/main" val="2677548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0" name="Rectangle 9">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771" cy="51435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nvGrpSpPr>
          <p:cNvPr id="12" name="Group 11">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673" y="851125"/>
            <a:ext cx="3625553" cy="1866113"/>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4" name="Freeform: Shape 13">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sp>
        <p:nvSpPr>
          <p:cNvPr id="2" name="Titel 1">
            <a:extLst>
              <a:ext uri="{FF2B5EF4-FFF2-40B4-BE49-F238E27FC236}">
                <a16:creationId xmlns:a16="http://schemas.microsoft.com/office/drawing/2014/main" id="{74B5C439-629D-43B0-9D25-235AE9D0F7F3}"/>
              </a:ext>
            </a:extLst>
          </p:cNvPr>
          <p:cNvSpPr>
            <a:spLocks noGrp="1"/>
          </p:cNvSpPr>
          <p:nvPr>
            <p:ph type="title"/>
          </p:nvPr>
        </p:nvSpPr>
        <p:spPr>
          <a:xfrm>
            <a:off x="2270943" y="1600696"/>
            <a:ext cx="4316022" cy="405206"/>
          </a:xfrm>
        </p:spPr>
        <p:txBody>
          <a:bodyPr>
            <a:normAutofit fontScale="90000"/>
          </a:bodyPr>
          <a:lstStyle/>
          <a:p>
            <a:pPr algn="ctr"/>
            <a:r>
              <a:rPr lang="da-DK" sz="2700" dirty="0">
                <a:solidFill>
                  <a:schemeClr val="tx2"/>
                </a:solidFill>
              </a:rPr>
              <a:t>AIF Senior Idræt</a:t>
            </a:r>
          </a:p>
        </p:txBody>
      </p:sp>
      <p:sp>
        <p:nvSpPr>
          <p:cNvPr id="3" name="Pladsholder til indhold 2">
            <a:extLst>
              <a:ext uri="{FF2B5EF4-FFF2-40B4-BE49-F238E27FC236}">
                <a16:creationId xmlns:a16="http://schemas.microsoft.com/office/drawing/2014/main" id="{11D9E1BD-DEF5-43C9-957A-94B34711151A}"/>
              </a:ext>
            </a:extLst>
          </p:cNvPr>
          <p:cNvSpPr>
            <a:spLocks noGrp="1"/>
          </p:cNvSpPr>
          <p:nvPr>
            <p:ph idx="1"/>
          </p:nvPr>
        </p:nvSpPr>
        <p:spPr>
          <a:xfrm>
            <a:off x="926560" y="2185076"/>
            <a:ext cx="7361405" cy="3268494"/>
          </a:xfrm>
        </p:spPr>
        <p:txBody>
          <a:bodyPr anchor="t">
            <a:normAutofit fontScale="85000" lnSpcReduction="20000"/>
          </a:bodyPr>
          <a:lstStyle/>
          <a:p>
            <a:r>
              <a:rPr lang="da-DK" dirty="0">
                <a:solidFill>
                  <a:schemeClr val="tx2"/>
                </a:solidFill>
                <a:latin typeface="Calibri" panose="020F0502020204030204" pitchFamily="34" charset="0"/>
                <a:cs typeface="Calibri" panose="020F0502020204030204" pitchFamily="34" charset="0"/>
              </a:rPr>
              <a:t>Senior Idræt er grundlæggende idræt, men det sociale fylder rigtigt meget, nok det meste.</a:t>
            </a:r>
          </a:p>
          <a:p>
            <a:endParaRPr lang="da-DK" dirty="0">
              <a:solidFill>
                <a:schemeClr val="tx2"/>
              </a:solidFill>
              <a:latin typeface="Calibri" panose="020F0502020204030204" pitchFamily="34" charset="0"/>
              <a:cs typeface="Calibri" panose="020F0502020204030204" pitchFamily="34" charset="0"/>
            </a:endParaRPr>
          </a:p>
          <a:p>
            <a:r>
              <a:rPr lang="da-DK" dirty="0">
                <a:solidFill>
                  <a:schemeClr val="tx2"/>
                </a:solidFill>
                <a:latin typeface="Calibri" panose="020F0502020204030204" pitchFamily="34" charset="0"/>
                <a:cs typeface="Calibri" panose="020F0502020204030204" pitchFamily="34" charset="0"/>
              </a:rPr>
              <a:t>Ca. 850 aktive ældre i alderen 60+ og op. Flere medlemmer over 90 år. Ingen (mindre) ensomhed (løses </a:t>
            </a:r>
            <a:r>
              <a:rPr lang="da-DK" u="sng" dirty="0">
                <a:solidFill>
                  <a:schemeClr val="tx2"/>
                </a:solidFill>
                <a:latin typeface="Calibri" panose="020F0502020204030204" pitchFamily="34" charset="0"/>
                <a:cs typeface="Calibri" panose="020F0502020204030204" pitchFamily="34" charset="0"/>
              </a:rPr>
              <a:t>kun</a:t>
            </a:r>
            <a:r>
              <a:rPr lang="da-DK" dirty="0">
                <a:solidFill>
                  <a:schemeClr val="tx2"/>
                </a:solidFill>
                <a:latin typeface="Calibri" panose="020F0502020204030204" pitchFamily="34" charset="0"/>
                <a:cs typeface="Calibri" panose="020F0502020204030204" pitchFamily="34" charset="0"/>
              </a:rPr>
              <a:t> i foreningsregi), stor hjælpsomhed, holder øje med hinanden, taler med hinanden </a:t>
            </a:r>
            <a:r>
              <a:rPr lang="da-DK" dirty="0" err="1">
                <a:solidFill>
                  <a:schemeClr val="tx2"/>
                </a:solidFill>
                <a:latin typeface="Calibri" panose="020F0502020204030204" pitchFamily="34" charset="0"/>
                <a:cs typeface="Calibri" panose="020F0502020204030204" pitchFamily="34" charset="0"/>
              </a:rPr>
              <a:t>o.s.v</a:t>
            </a:r>
            <a:r>
              <a:rPr lang="da-DK" dirty="0">
                <a:solidFill>
                  <a:schemeClr val="tx2"/>
                </a:solidFill>
                <a:latin typeface="Calibri" panose="020F0502020204030204" pitchFamily="34" charset="0"/>
                <a:cs typeface="Calibri" panose="020F0502020204030204" pitchFamily="34" charset="0"/>
              </a:rPr>
              <a:t>.……..</a:t>
            </a:r>
          </a:p>
          <a:p>
            <a:endParaRPr lang="da-DK" dirty="0">
              <a:solidFill>
                <a:schemeClr val="tx2"/>
              </a:solidFill>
              <a:latin typeface="Calibri" panose="020F0502020204030204" pitchFamily="34" charset="0"/>
              <a:cs typeface="Calibri" panose="020F0502020204030204" pitchFamily="34" charset="0"/>
            </a:endParaRPr>
          </a:p>
          <a:p>
            <a:r>
              <a:rPr lang="da-DK" dirty="0">
                <a:solidFill>
                  <a:schemeClr val="tx2"/>
                </a:solidFill>
                <a:latin typeface="Calibri" panose="020F0502020204030204" pitchFamily="34" charset="0"/>
                <a:cs typeface="Calibri" panose="020F0502020204030204" pitchFamily="34" charset="0"/>
              </a:rPr>
              <a:t>Idrætsudbuddet er enormt – 17 forskellige aktiviteter (29 hold), gymnastik øvet / gymnastik let, svømning, yoga, krolf/</a:t>
            </a:r>
            <a:r>
              <a:rPr lang="da-DK" dirty="0" err="1">
                <a:solidFill>
                  <a:schemeClr val="tx2"/>
                </a:solidFill>
                <a:latin typeface="Calibri" panose="020F0502020204030204" pitchFamily="34" charset="0"/>
                <a:cs typeface="Calibri" panose="020F0502020204030204" pitchFamily="34" charset="0"/>
              </a:rPr>
              <a:t>krocket</a:t>
            </a:r>
            <a:r>
              <a:rPr lang="da-DK" dirty="0">
                <a:solidFill>
                  <a:schemeClr val="tx2"/>
                </a:solidFill>
                <a:latin typeface="Calibri" panose="020F0502020204030204" pitchFamily="34" charset="0"/>
                <a:cs typeface="Calibri" panose="020F0502020204030204" pitchFamily="34" charset="0"/>
              </a:rPr>
              <a:t>, bowling, stavgangsture og cykelture.                                                                                                            Hygge og DM i Jylland!!!</a:t>
            </a:r>
          </a:p>
          <a:p>
            <a:endParaRPr lang="da-DK" dirty="0">
              <a:solidFill>
                <a:schemeClr val="tx2"/>
              </a:solidFill>
              <a:latin typeface="Calibri" panose="020F0502020204030204" pitchFamily="34" charset="0"/>
              <a:cs typeface="Calibri" panose="020F0502020204030204" pitchFamily="34" charset="0"/>
            </a:endParaRPr>
          </a:p>
          <a:p>
            <a:r>
              <a:rPr lang="da-DK" dirty="0">
                <a:solidFill>
                  <a:schemeClr val="tx2"/>
                </a:solidFill>
                <a:latin typeface="Calibri" panose="020F0502020204030204" pitchFamily="34" charset="0"/>
                <a:cs typeface="Calibri" panose="020F0502020204030204" pitchFamily="34" charset="0"/>
              </a:rPr>
              <a:t>30 frivillige holdledere</a:t>
            </a:r>
          </a:p>
        </p:txBody>
      </p:sp>
      <p:grpSp>
        <p:nvGrpSpPr>
          <p:cNvPr id="18" name="Group 17">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793706" y="3966983"/>
            <a:ext cx="2356800" cy="2037604"/>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0" name="Freeform: Shape 19">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1" name="Freeform: Shape 20">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600">
                <a:solidFill>
                  <a:prstClr val="white"/>
                </a:solidFill>
                <a:latin typeface="Calibri" panose="020F0502020204030204"/>
              </a:endParaRPr>
            </a:p>
          </p:txBody>
        </p:sp>
        <p:sp>
          <p:nvSpPr>
            <p:cNvPr id="22" name="Freeform: Shape 21">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grpSp>
    </p:spTree>
    <p:extLst>
      <p:ext uri="{BB962C8B-B14F-4D97-AF65-F5344CB8AC3E}">
        <p14:creationId xmlns:p14="http://schemas.microsoft.com/office/powerpoint/2010/main" val="412935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0" name="Rectangle 9">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771" cy="51435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nvGrpSpPr>
          <p:cNvPr id="12" name="Group 11">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673" y="851125"/>
            <a:ext cx="3625553" cy="1866113"/>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4" name="Freeform: Shape 13">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sp>
        <p:nvSpPr>
          <p:cNvPr id="2" name="Titel 1">
            <a:extLst>
              <a:ext uri="{FF2B5EF4-FFF2-40B4-BE49-F238E27FC236}">
                <a16:creationId xmlns:a16="http://schemas.microsoft.com/office/drawing/2014/main" id="{74B5C439-629D-43B0-9D25-235AE9D0F7F3}"/>
              </a:ext>
            </a:extLst>
          </p:cNvPr>
          <p:cNvSpPr>
            <a:spLocks noGrp="1"/>
          </p:cNvSpPr>
          <p:nvPr>
            <p:ph type="title"/>
          </p:nvPr>
        </p:nvSpPr>
        <p:spPr>
          <a:xfrm>
            <a:off x="1705233" y="1404432"/>
            <a:ext cx="5696465" cy="484982"/>
          </a:xfrm>
        </p:spPr>
        <p:txBody>
          <a:bodyPr>
            <a:normAutofit/>
          </a:bodyPr>
          <a:lstStyle/>
          <a:p>
            <a:pPr algn="ctr"/>
            <a:r>
              <a:rPr lang="da-DK" sz="2700" dirty="0">
                <a:solidFill>
                  <a:schemeClr val="tx2"/>
                </a:solidFill>
              </a:rPr>
              <a:t>AIF Senior Idræt – samarbejde</a:t>
            </a:r>
          </a:p>
        </p:txBody>
      </p:sp>
      <p:sp>
        <p:nvSpPr>
          <p:cNvPr id="3" name="Pladsholder til indhold 2">
            <a:extLst>
              <a:ext uri="{FF2B5EF4-FFF2-40B4-BE49-F238E27FC236}">
                <a16:creationId xmlns:a16="http://schemas.microsoft.com/office/drawing/2014/main" id="{11D9E1BD-DEF5-43C9-957A-94B34711151A}"/>
              </a:ext>
            </a:extLst>
          </p:cNvPr>
          <p:cNvSpPr>
            <a:spLocks noGrp="1"/>
          </p:cNvSpPr>
          <p:nvPr>
            <p:ph idx="1"/>
          </p:nvPr>
        </p:nvSpPr>
        <p:spPr>
          <a:xfrm>
            <a:off x="2032687" y="2074472"/>
            <a:ext cx="6255278" cy="3379098"/>
          </a:xfrm>
        </p:spPr>
        <p:txBody>
          <a:bodyPr anchor="t">
            <a:normAutofit fontScale="55000" lnSpcReduction="20000"/>
          </a:bodyPr>
          <a:lstStyle/>
          <a:p>
            <a:r>
              <a:rPr lang="da-DK" sz="3000" dirty="0">
                <a:solidFill>
                  <a:schemeClr val="tx2"/>
                </a:solidFill>
                <a:latin typeface="Calibri" panose="020F0502020204030204" pitchFamily="34" charset="0"/>
                <a:ea typeface="Calibri" panose="020F0502020204030204" pitchFamily="34" charset="0"/>
                <a:cs typeface="Calibri" panose="020F0502020204030204" pitchFamily="34" charset="0"/>
              </a:rPr>
              <a:t>Økonomisk velkørende, egne rekvisitter og anlæg</a:t>
            </a:r>
          </a:p>
          <a:p>
            <a:endParaRPr lang="da-DK" sz="30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r>
              <a:rPr lang="da-DK" sz="3000" dirty="0">
                <a:solidFill>
                  <a:schemeClr val="tx2"/>
                </a:solidFill>
                <a:latin typeface="Calibri" panose="020F0502020204030204" pitchFamily="34" charset="0"/>
                <a:ea typeface="Calibri" panose="020F0502020204030204" pitchFamily="34" charset="0"/>
                <a:cs typeface="Calibri" panose="020F0502020204030204" pitchFamily="34" charset="0"/>
              </a:rPr>
              <a:t>Caféen og klubhuset på Stadion er omdrejningspunkt for mange af foreningens sociale arrangementer, hvor caféen sørger for hygge og forplejning.                                                                                      Eksempler på arrangementer er alt fra julearrangementer, fødselsdage, ostemadder </a:t>
            </a:r>
            <a:r>
              <a:rPr lang="da-DK" sz="3000" dirty="0" err="1">
                <a:solidFill>
                  <a:schemeClr val="tx2"/>
                </a:solidFill>
                <a:latin typeface="Calibri" panose="020F0502020204030204" pitchFamily="34" charset="0"/>
                <a:ea typeface="Calibri" panose="020F0502020204030204" pitchFamily="34" charset="0"/>
                <a:cs typeface="Calibri" panose="020F0502020204030204" pitchFamily="34" charset="0"/>
              </a:rPr>
              <a:t>o.lign</a:t>
            </a:r>
            <a:r>
              <a:rPr lang="da-DK" sz="3000" dirty="0">
                <a:solidFill>
                  <a:schemeClr val="tx2"/>
                </a:solidFill>
                <a:latin typeface="Calibri" panose="020F0502020204030204" pitchFamily="34" charset="0"/>
                <a:ea typeface="Calibri" panose="020F0502020204030204" pitchFamily="34" charset="0"/>
                <a:cs typeface="Calibri" panose="020F0502020204030204" pitchFamily="34" charset="0"/>
              </a:rPr>
              <a:t>.</a:t>
            </a:r>
          </a:p>
          <a:p>
            <a:endParaRPr lang="da-DK" sz="3000" dirty="0">
              <a:solidFill>
                <a:schemeClr val="tx2"/>
              </a:solidFill>
            </a:endParaRPr>
          </a:p>
          <a:p>
            <a:r>
              <a:rPr lang="da-DK" sz="3000" dirty="0">
                <a:solidFill>
                  <a:schemeClr val="tx2"/>
                </a:solidFill>
              </a:rPr>
              <a:t>Understøtter med faciliteter (lokaler og områder) og nærvær dagligt mellem 09.00 og 13.00. ”På forkant”.       Vice versa.                                                                               Eftermiddagstider ikke brugbare for travle pensionister.</a:t>
            </a:r>
          </a:p>
          <a:p>
            <a:endParaRPr lang="da-DK" sz="3000" dirty="0">
              <a:solidFill>
                <a:schemeClr val="tx2"/>
              </a:solidFill>
            </a:endParaRPr>
          </a:p>
          <a:p>
            <a:r>
              <a:rPr lang="da-DK" sz="3000" dirty="0">
                <a:solidFill>
                  <a:schemeClr val="tx2"/>
                </a:solidFill>
                <a:ea typeface="Calibri" panose="020F0502020204030204" pitchFamily="34" charset="0"/>
                <a:cs typeface="Calibri Light" panose="020F0302020204030204" pitchFamily="34" charset="0"/>
              </a:rPr>
              <a:t>På fornavn.</a:t>
            </a:r>
          </a:p>
          <a:p>
            <a:endParaRPr lang="da-DK" sz="3000" dirty="0">
              <a:solidFill>
                <a:schemeClr val="tx2"/>
              </a:solidFill>
              <a:cs typeface="Calibri Light" panose="020F0302020204030204" pitchFamily="34" charset="0"/>
            </a:endParaRPr>
          </a:p>
        </p:txBody>
      </p:sp>
      <p:grpSp>
        <p:nvGrpSpPr>
          <p:cNvPr id="18" name="Group 17">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793706" y="3966983"/>
            <a:ext cx="2356800" cy="2037604"/>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0" name="Freeform: Shape 19">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1" name="Freeform: Shape 20">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600">
                <a:solidFill>
                  <a:prstClr val="white"/>
                </a:solidFill>
                <a:latin typeface="Calibri" panose="020F0502020204030204"/>
              </a:endParaRPr>
            </a:p>
          </p:txBody>
        </p:sp>
        <p:sp>
          <p:nvSpPr>
            <p:cNvPr id="22" name="Freeform: Shape 21">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grpSp>
    </p:spTree>
    <p:extLst>
      <p:ext uri="{BB962C8B-B14F-4D97-AF65-F5344CB8AC3E}">
        <p14:creationId xmlns:p14="http://schemas.microsoft.com/office/powerpoint/2010/main" val="2864201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0" name="Rectangle 9">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771" cy="51435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nvGrpSpPr>
          <p:cNvPr id="12" name="Group 11">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673" y="851125"/>
            <a:ext cx="3625553" cy="1866113"/>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4" name="Freeform: Shape 13">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sp>
        <p:nvSpPr>
          <p:cNvPr id="3" name="Pladsholder til indhold 2">
            <a:extLst>
              <a:ext uri="{FF2B5EF4-FFF2-40B4-BE49-F238E27FC236}">
                <a16:creationId xmlns:a16="http://schemas.microsoft.com/office/drawing/2014/main" id="{11D9E1BD-DEF5-43C9-957A-94B34711151A}"/>
              </a:ext>
            </a:extLst>
          </p:cNvPr>
          <p:cNvSpPr>
            <a:spLocks noGrp="1"/>
          </p:cNvSpPr>
          <p:nvPr>
            <p:ph idx="1"/>
          </p:nvPr>
        </p:nvSpPr>
        <p:spPr>
          <a:xfrm>
            <a:off x="926560" y="2185076"/>
            <a:ext cx="7361405" cy="3268494"/>
          </a:xfrm>
        </p:spPr>
        <p:txBody>
          <a:bodyPr anchor="t">
            <a:normAutofit/>
          </a:bodyPr>
          <a:lstStyle/>
          <a:p>
            <a:endParaRPr lang="da-DK"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r>
              <a:rPr lang="da-DK" dirty="0">
                <a:solidFill>
                  <a:schemeClr val="tx2"/>
                </a:solidFill>
                <a:effectLst/>
                <a:latin typeface="Calibri" panose="020F0502020204030204" pitchFamily="34" charset="0"/>
                <a:ea typeface="Calibri" panose="020F0502020204030204" pitchFamily="34" charset="0"/>
                <a:cs typeface="Calibri" panose="020F0502020204030204" pitchFamily="34" charset="0"/>
              </a:rPr>
              <a:t>Albertslund Kommune støtter foreningen med tilskud til vandgymnastik og som noget nyt med et medlemstilskud til senior idræt i foreningsregi fra 2023</a:t>
            </a:r>
          </a:p>
          <a:p>
            <a:endParaRPr lang="da-DK"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r>
              <a:rPr lang="da-DK" dirty="0">
                <a:solidFill>
                  <a:schemeClr val="tx2"/>
                </a:solidFill>
                <a:latin typeface="Calibri" panose="020F0502020204030204" pitchFamily="34" charset="0"/>
                <a:ea typeface="Calibri" panose="020F0502020204030204" pitchFamily="34" charset="0"/>
                <a:cs typeface="Calibri" panose="020F0502020204030204" pitchFamily="34" charset="0"/>
              </a:rPr>
              <a:t>Kontingent på aktiviteter ligger typisk mellem 175,- og 500,- pr. halvår. Flere sværhedsgrader.</a:t>
            </a:r>
            <a:endParaRPr lang="da-DK"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793706" y="3966983"/>
            <a:ext cx="2356800" cy="2037604"/>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0" name="Freeform: Shape 19">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1" name="Freeform: Shape 20">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600">
                <a:solidFill>
                  <a:prstClr val="white"/>
                </a:solidFill>
                <a:latin typeface="Calibri" panose="020F0502020204030204"/>
              </a:endParaRPr>
            </a:p>
          </p:txBody>
        </p:sp>
        <p:sp>
          <p:nvSpPr>
            <p:cNvPr id="22" name="Freeform: Shape 21">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grpSp>
      <p:sp>
        <p:nvSpPr>
          <p:cNvPr id="23" name="Titel 1">
            <a:extLst>
              <a:ext uri="{FF2B5EF4-FFF2-40B4-BE49-F238E27FC236}">
                <a16:creationId xmlns:a16="http://schemas.microsoft.com/office/drawing/2014/main" id="{572DC626-8119-48F4-B95C-9C36DB187326}"/>
              </a:ext>
            </a:extLst>
          </p:cNvPr>
          <p:cNvSpPr txBox="1">
            <a:spLocks/>
          </p:cNvSpPr>
          <p:nvPr/>
        </p:nvSpPr>
        <p:spPr>
          <a:xfrm>
            <a:off x="1705233" y="1600696"/>
            <a:ext cx="5696465" cy="405206"/>
          </a:xfrm>
          <a:prstGeom prst="rect">
            <a:avLst/>
          </a:prstGeom>
        </p:spPr>
        <p:txBody>
          <a:bodyPr vert="horz" lIns="68580" tIns="34290" rIns="68580" bIns="3429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fontAlgn="auto">
              <a:spcAft>
                <a:spcPts val="0"/>
              </a:spcAft>
            </a:pPr>
            <a:r>
              <a:rPr lang="da-DK" sz="2700">
                <a:solidFill>
                  <a:srgbClr val="335B74"/>
                </a:solidFill>
                <a:latin typeface="Calibri Light" panose="020F0302020204030204"/>
              </a:rPr>
              <a:t>AIF Senior Idræt – samarbejde/Støtte</a:t>
            </a:r>
            <a:endParaRPr lang="da-DK" sz="2700" dirty="0">
              <a:solidFill>
                <a:srgbClr val="335B74"/>
              </a:solidFill>
              <a:latin typeface="Calibri Light" panose="020F0302020204030204"/>
            </a:endParaRPr>
          </a:p>
        </p:txBody>
      </p:sp>
    </p:spTree>
    <p:extLst>
      <p:ext uri="{BB962C8B-B14F-4D97-AF65-F5344CB8AC3E}">
        <p14:creationId xmlns:p14="http://schemas.microsoft.com/office/powerpoint/2010/main" val="23289318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0" name="Rectangle 9">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771" cy="51435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nvGrpSpPr>
          <p:cNvPr id="12" name="Group 11">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673" y="851125"/>
            <a:ext cx="3625553" cy="1866113"/>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4" name="Freeform: Shape 13">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sp>
        <p:nvSpPr>
          <p:cNvPr id="2" name="Titel 1">
            <a:extLst>
              <a:ext uri="{FF2B5EF4-FFF2-40B4-BE49-F238E27FC236}">
                <a16:creationId xmlns:a16="http://schemas.microsoft.com/office/drawing/2014/main" id="{74B5C439-629D-43B0-9D25-235AE9D0F7F3}"/>
              </a:ext>
            </a:extLst>
          </p:cNvPr>
          <p:cNvSpPr>
            <a:spLocks noGrp="1"/>
          </p:cNvSpPr>
          <p:nvPr>
            <p:ph type="title"/>
          </p:nvPr>
        </p:nvSpPr>
        <p:spPr>
          <a:xfrm>
            <a:off x="1705233" y="1600696"/>
            <a:ext cx="5696465" cy="405206"/>
          </a:xfrm>
        </p:spPr>
        <p:txBody>
          <a:bodyPr>
            <a:normAutofit fontScale="90000"/>
          </a:bodyPr>
          <a:lstStyle/>
          <a:p>
            <a:pPr algn="ctr"/>
            <a:r>
              <a:rPr lang="da-DK" sz="2700" dirty="0">
                <a:solidFill>
                  <a:schemeClr val="tx2"/>
                </a:solidFill>
              </a:rPr>
              <a:t>Masser af andre tilbud</a:t>
            </a:r>
          </a:p>
        </p:txBody>
      </p:sp>
      <p:sp>
        <p:nvSpPr>
          <p:cNvPr id="3" name="Pladsholder til indhold 2">
            <a:extLst>
              <a:ext uri="{FF2B5EF4-FFF2-40B4-BE49-F238E27FC236}">
                <a16:creationId xmlns:a16="http://schemas.microsoft.com/office/drawing/2014/main" id="{11D9E1BD-DEF5-43C9-957A-94B34711151A}"/>
              </a:ext>
            </a:extLst>
          </p:cNvPr>
          <p:cNvSpPr>
            <a:spLocks noGrp="1"/>
          </p:cNvSpPr>
          <p:nvPr>
            <p:ph idx="1"/>
          </p:nvPr>
        </p:nvSpPr>
        <p:spPr>
          <a:xfrm>
            <a:off x="2032687" y="2185076"/>
            <a:ext cx="6255278" cy="3268494"/>
          </a:xfrm>
        </p:spPr>
        <p:txBody>
          <a:bodyPr anchor="t">
            <a:normAutofit lnSpcReduction="10000"/>
          </a:bodyPr>
          <a:lstStyle/>
          <a:p>
            <a:endParaRPr lang="da-DK" sz="3000" dirty="0"/>
          </a:p>
          <a:p>
            <a:r>
              <a:rPr lang="da-DK" sz="3000" dirty="0">
                <a:solidFill>
                  <a:schemeClr val="tx2"/>
                </a:solidFill>
                <a:latin typeface="+mj-lt"/>
              </a:rPr>
              <a:t>Masser af andre aktiviteter i kommunen til et aktivt seniorliv (KFE)</a:t>
            </a:r>
          </a:p>
          <a:p>
            <a:r>
              <a:rPr lang="da-DK" sz="3000" dirty="0">
                <a:solidFill>
                  <a:schemeClr val="tx2"/>
                </a:solidFill>
                <a:latin typeface="+mj-lt"/>
              </a:rPr>
              <a:t>Birkelundgård og Roskilde Kro er også steder, hvor de ældre hygger sig voldsomt.</a:t>
            </a:r>
          </a:p>
          <a:p>
            <a:r>
              <a:rPr lang="da-DK" sz="3000" dirty="0">
                <a:solidFill>
                  <a:schemeClr val="tx2"/>
                </a:solidFill>
                <a:latin typeface="+mj-lt"/>
              </a:rPr>
              <a:t>Mange nemme og glade mennesker.</a:t>
            </a:r>
          </a:p>
        </p:txBody>
      </p:sp>
      <p:grpSp>
        <p:nvGrpSpPr>
          <p:cNvPr id="18" name="Group 17">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793706" y="3966983"/>
            <a:ext cx="2356800" cy="2037604"/>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0" name="Freeform: Shape 19">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1" name="Freeform: Shape 20">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600">
                <a:solidFill>
                  <a:prstClr val="white"/>
                </a:solidFill>
                <a:latin typeface="Calibri" panose="020F0502020204030204"/>
              </a:endParaRPr>
            </a:p>
          </p:txBody>
        </p:sp>
        <p:sp>
          <p:nvSpPr>
            <p:cNvPr id="22" name="Freeform: Shape 21">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grpSp>
    </p:spTree>
    <p:extLst>
      <p:ext uri="{BB962C8B-B14F-4D97-AF65-F5344CB8AC3E}">
        <p14:creationId xmlns:p14="http://schemas.microsoft.com/office/powerpoint/2010/main" val="1173449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aphicFrame>
        <p:nvGraphicFramePr>
          <p:cNvPr id="4" name="Tabel 6">
            <a:extLst>
              <a:ext uri="{FF2B5EF4-FFF2-40B4-BE49-F238E27FC236}">
                <a16:creationId xmlns:a16="http://schemas.microsoft.com/office/drawing/2014/main" id="{ACE60023-D2B2-4748-AA5B-D625741F92A9}"/>
              </a:ext>
            </a:extLst>
          </p:cNvPr>
          <p:cNvGraphicFramePr>
            <a:graphicFrameLocks noGrp="1"/>
          </p:cNvGraphicFramePr>
          <p:nvPr>
            <p:extLst>
              <p:ext uri="{D42A27DB-BD31-4B8C-83A1-F6EECF244321}">
                <p14:modId xmlns:p14="http://schemas.microsoft.com/office/powerpoint/2010/main" val="3968655061"/>
              </p:ext>
            </p:extLst>
          </p:nvPr>
        </p:nvGraphicFramePr>
        <p:xfrm>
          <a:off x="467544" y="620688"/>
          <a:ext cx="8352928" cy="5877727"/>
        </p:xfrm>
        <a:graphic>
          <a:graphicData uri="http://schemas.openxmlformats.org/drawingml/2006/table">
            <a:tbl>
              <a:tblPr firstRow="1" bandRow="1">
                <a:tableStyleId>{5C22544A-7EE6-4342-B048-85BDC9FD1C3A}</a:tableStyleId>
              </a:tblPr>
              <a:tblGrid>
                <a:gridCol w="8352928">
                  <a:extLst>
                    <a:ext uri="{9D8B030D-6E8A-4147-A177-3AD203B41FA5}">
                      <a16:colId xmlns:a16="http://schemas.microsoft.com/office/drawing/2014/main" val="3303216352"/>
                    </a:ext>
                  </a:extLst>
                </a:gridCol>
              </a:tblGrid>
              <a:tr h="3239164">
                <a:tc>
                  <a:txBody>
                    <a:bodyPr/>
                    <a:lstStyle/>
                    <a:p>
                      <a:r>
                        <a:rPr lang="da-DK" sz="2800" b="0" dirty="0">
                          <a:solidFill>
                            <a:schemeClr val="accent4">
                              <a:lumMod val="50000"/>
                            </a:schemeClr>
                          </a:solidFill>
                          <a:latin typeface="+mn-lt"/>
                        </a:rPr>
                        <a:t>Formiddag</a:t>
                      </a:r>
                    </a:p>
                    <a:p>
                      <a:endParaRPr lang="da-DK" sz="1600" b="0" i="1" dirty="0">
                        <a:solidFill>
                          <a:schemeClr val="tx1">
                            <a:lumMod val="65000"/>
                            <a:lumOff val="35000"/>
                          </a:schemeClr>
                        </a:solidFill>
                        <a:latin typeface="+mn-lt"/>
                      </a:endParaRPr>
                    </a:p>
                    <a:p>
                      <a:r>
                        <a:rPr lang="da-DK" sz="1800" b="0" i="1" dirty="0">
                          <a:solidFill>
                            <a:schemeClr val="tx1">
                              <a:lumMod val="65000"/>
                              <a:lumOff val="35000"/>
                            </a:schemeClr>
                          </a:solidFill>
                          <a:latin typeface="+mn-lt"/>
                        </a:rPr>
                        <a:t>Målsætning: Borgerne møder kultur i deres hverdag og i bylivet</a:t>
                      </a:r>
                    </a:p>
                    <a:p>
                      <a:endParaRPr lang="da-DK" sz="1800" b="0" dirty="0">
                        <a:solidFill>
                          <a:schemeClr val="tx1">
                            <a:lumMod val="65000"/>
                            <a:lumOff val="35000"/>
                          </a:schemeClr>
                        </a:solidFill>
                        <a:latin typeface="+mn-lt"/>
                      </a:endParaRPr>
                    </a:p>
                    <a:p>
                      <a:pPr marL="342900" marR="0" lvl="1"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800" b="0" dirty="0">
                          <a:solidFill>
                            <a:schemeClr val="tx1">
                              <a:lumMod val="65000"/>
                              <a:lumOff val="35000"/>
                            </a:schemeClr>
                          </a:solidFill>
                          <a:latin typeface="+mn-lt"/>
                        </a:rPr>
                        <a:t>Mål 1: Borgernes møde med kunsten og kulturen skal medvirke til at skabe fællesskaber, dannelse og forståelse for ens medborgere</a:t>
                      </a:r>
                    </a:p>
                    <a:p>
                      <a:pPr marL="0" marR="0" lvl="0" indent="0" algn="l" defTabSz="685800" rtl="0" eaLnBrk="1" fontAlgn="auto" latinLnBrk="0" hangingPunct="1">
                        <a:lnSpc>
                          <a:spcPct val="100000"/>
                        </a:lnSpc>
                        <a:spcBef>
                          <a:spcPts val="0"/>
                        </a:spcBef>
                        <a:spcAft>
                          <a:spcPts val="0"/>
                        </a:spcAft>
                        <a:buClrTx/>
                        <a:buSzTx/>
                        <a:buFontTx/>
                        <a:buNone/>
                        <a:tabLst/>
                        <a:defRPr/>
                      </a:pPr>
                      <a:endParaRPr lang="da-DK" sz="1800" b="0" dirty="0">
                        <a:solidFill>
                          <a:schemeClr val="tx1">
                            <a:lumMod val="65000"/>
                            <a:lumOff val="35000"/>
                          </a:schemeClr>
                        </a:solidFill>
                        <a:latin typeface="+mn-lt"/>
                      </a:endParaRPr>
                    </a:p>
                    <a:p>
                      <a:r>
                        <a:rPr lang="da-DK" sz="1800" b="0" i="1" dirty="0">
                          <a:solidFill>
                            <a:schemeClr val="tx1">
                              <a:lumMod val="65000"/>
                              <a:lumOff val="35000"/>
                            </a:schemeClr>
                          </a:solidFill>
                          <a:latin typeface="+mn-lt"/>
                        </a:rPr>
                        <a:t>Målsætning: Den mentale og fysiske sundhed i Albertslund skal fremmes, så flere oplever bedre mental sundhed, livskvalitet og trivsel</a:t>
                      </a:r>
                    </a:p>
                    <a:p>
                      <a:endParaRPr lang="da-DK" sz="1800" b="0" i="1" dirty="0">
                        <a:latin typeface="+mn-lt"/>
                      </a:endParaRPr>
                    </a:p>
                    <a:p>
                      <a:pPr marL="342900" lvl="1" indent="0">
                        <a:buFont typeface="Arial" panose="020B0604020202020204" pitchFamily="34" charset="0"/>
                        <a:buNone/>
                      </a:pPr>
                      <a:r>
                        <a:rPr lang="da-DK" sz="1800" b="0" dirty="0">
                          <a:solidFill>
                            <a:schemeClr val="tx1">
                              <a:lumMod val="65000"/>
                              <a:lumOff val="35000"/>
                            </a:schemeClr>
                          </a:solidFill>
                          <a:latin typeface="+mn-lt"/>
                        </a:rPr>
                        <a:t>Mål 2: Borgerne oplever kulturinstitutioner på nye måder, og kulturinstitutionerne understøtter en bredere brug</a:t>
                      </a:r>
                    </a:p>
                    <a:p>
                      <a:pPr marL="342900" lvl="1" indent="0">
                        <a:buFont typeface="Arial" panose="020B0604020202020204" pitchFamily="34" charset="0"/>
                        <a:buNone/>
                      </a:pPr>
                      <a:r>
                        <a:rPr lang="da-DK" sz="1800" b="0" dirty="0">
                          <a:solidFill>
                            <a:schemeClr val="tx1">
                              <a:lumMod val="65000"/>
                              <a:lumOff val="35000"/>
                            </a:schemeClr>
                          </a:solidFill>
                          <a:latin typeface="+mn-lt"/>
                        </a:rPr>
                        <a:t>Mål 3: Flere ældre </a:t>
                      </a:r>
                      <a:r>
                        <a:rPr lang="da-DK" sz="1800" b="0" dirty="0" err="1">
                          <a:solidFill>
                            <a:schemeClr val="tx1">
                              <a:lumMod val="65000"/>
                              <a:lumOff val="35000"/>
                            </a:schemeClr>
                          </a:solidFill>
                          <a:latin typeface="+mn-lt"/>
                        </a:rPr>
                        <a:t>albertslundere</a:t>
                      </a:r>
                      <a:r>
                        <a:rPr lang="da-DK" sz="1800" b="0" dirty="0">
                          <a:solidFill>
                            <a:schemeClr val="tx1">
                              <a:lumMod val="65000"/>
                              <a:lumOff val="35000"/>
                            </a:schemeClr>
                          </a:solidFill>
                          <a:latin typeface="+mn-lt"/>
                        </a:rPr>
                        <a:t> skal indgå i fællesskaber, som har værdi for dem </a:t>
                      </a:r>
                    </a:p>
                    <a:p>
                      <a:pPr marL="342900" lvl="1" indent="0">
                        <a:buFont typeface="Arial" panose="020B0604020202020204" pitchFamily="34" charset="0"/>
                        <a:buNone/>
                      </a:pPr>
                      <a:r>
                        <a:rPr lang="da-DK" sz="1800" b="0" dirty="0">
                          <a:solidFill>
                            <a:schemeClr val="tx1">
                              <a:lumMod val="65000"/>
                              <a:lumOff val="35000"/>
                            </a:schemeClr>
                          </a:solidFill>
                          <a:latin typeface="+mn-lt"/>
                        </a:rPr>
                        <a:t>Mål 4: Flere borgere er fysisk aktive både i foreninger og udenfor idrætsfællesskaber</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538237631"/>
                  </a:ext>
                </a:extLst>
              </a:tr>
              <a:tr h="1846747">
                <a:tc>
                  <a:txBody>
                    <a:bodyPr/>
                    <a:lstStyle/>
                    <a:p>
                      <a:endParaRPr lang="da-DK" sz="1100" b="0" dirty="0">
                        <a:latin typeface="+mn-lt"/>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922852950"/>
                  </a:ext>
                </a:extLst>
              </a:tr>
            </a:tbl>
          </a:graphicData>
        </a:graphic>
      </p:graphicFrame>
      <p:sp>
        <p:nvSpPr>
          <p:cNvPr id="3" name="Titel 1">
            <a:extLst>
              <a:ext uri="{FF2B5EF4-FFF2-40B4-BE49-F238E27FC236}">
                <a16:creationId xmlns:a16="http://schemas.microsoft.com/office/drawing/2014/main" id="{C3389DD5-D2CA-D131-78A8-82091ECEF4D4}"/>
              </a:ext>
            </a:extLst>
          </p:cNvPr>
          <p:cNvSpPr txBox="1">
            <a:spLocks/>
          </p:cNvSpPr>
          <p:nvPr/>
        </p:nvSpPr>
        <p:spPr>
          <a:xfrm>
            <a:off x="628649" y="1844824"/>
            <a:ext cx="1899721" cy="6680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1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02558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Tegn og prøvehandlinger</a:t>
            </a:r>
          </a:p>
        </p:txBody>
      </p:sp>
      <p:sp>
        <p:nvSpPr>
          <p:cNvPr id="3" name="Pladsholder til indhold 2"/>
          <p:cNvSpPr>
            <a:spLocks noGrp="1"/>
          </p:cNvSpPr>
          <p:nvPr>
            <p:ph idx="1"/>
          </p:nvPr>
        </p:nvSpPr>
        <p:spPr/>
        <p:txBody>
          <a:bodyPr/>
          <a:lstStyle/>
          <a:p>
            <a:pPr marL="0" indent="0">
              <a:buNone/>
            </a:pPr>
            <a:r>
              <a:rPr lang="da-DK" dirty="0"/>
              <a:t>Tegn:</a:t>
            </a:r>
          </a:p>
          <a:p>
            <a:pPr marL="0" indent="0">
              <a:buNone/>
            </a:pPr>
            <a:r>
              <a:rPr lang="da-DK" dirty="0"/>
              <a:t>Hvordan kan vi se om handlingen virker eller ikke virker? Hvilken </a:t>
            </a:r>
            <a:r>
              <a:rPr lang="da-DK" dirty="0">
                <a:solidFill>
                  <a:schemeClr val="accent1">
                    <a:lumMod val="75000"/>
                  </a:schemeClr>
                </a:solidFill>
              </a:rPr>
              <a:t>værdi</a:t>
            </a:r>
            <a:r>
              <a:rPr lang="da-DK" dirty="0"/>
              <a:t> ønsker vi prøvehandlingen skal skabe for borgerne?</a:t>
            </a:r>
          </a:p>
          <a:p>
            <a:pPr marL="0" indent="0">
              <a:buNone/>
            </a:pPr>
            <a:endParaRPr lang="da-DK" dirty="0"/>
          </a:p>
          <a:p>
            <a:pPr marL="0" indent="0">
              <a:buNone/>
            </a:pPr>
            <a:r>
              <a:rPr lang="da-DK" dirty="0"/>
              <a:t>Prøvehandlinger:</a:t>
            </a:r>
            <a:r>
              <a:rPr lang="da-DK" dirty="0">
                <a:solidFill>
                  <a:schemeClr val="accent1">
                    <a:lumMod val="75000"/>
                  </a:schemeClr>
                </a:solidFill>
              </a:rPr>
              <a:t> </a:t>
            </a:r>
          </a:p>
          <a:p>
            <a:pPr marL="0" indent="0">
              <a:buNone/>
            </a:pPr>
            <a:r>
              <a:rPr lang="da-DK" dirty="0"/>
              <a:t>- Vi kan komme hurtigt fra start uden et langt et tilløb.</a:t>
            </a:r>
          </a:p>
          <a:p>
            <a:pPr marL="0" indent="0">
              <a:buNone/>
            </a:pPr>
            <a:r>
              <a:rPr lang="da-DK" dirty="0"/>
              <a:t>- Afprøvning af mulige løsninger og tiltag i praksis, inden de rulles ud andre steder i organisationen</a:t>
            </a:r>
          </a:p>
          <a:p>
            <a:pPr>
              <a:buFontTx/>
              <a:buChar char="-"/>
            </a:pPr>
            <a:r>
              <a:rPr lang="da-DK" dirty="0"/>
              <a:t>‘</a:t>
            </a:r>
            <a:r>
              <a:rPr lang="da-DK" dirty="0" err="1">
                <a:solidFill>
                  <a:schemeClr val="accent1">
                    <a:lumMod val="75000"/>
                  </a:schemeClr>
                </a:solidFill>
              </a:rPr>
              <a:t>PRØVE</a:t>
            </a:r>
            <a:r>
              <a:rPr lang="da-DK" dirty="0" err="1"/>
              <a:t>’-handling</a:t>
            </a:r>
            <a:r>
              <a:rPr lang="da-DK" dirty="0"/>
              <a:t> – indikerer at vi tester – Det er ok at fejle. </a:t>
            </a:r>
          </a:p>
          <a:p>
            <a:pPr>
              <a:buFontTx/>
              <a:buChar char="-"/>
            </a:pPr>
            <a:r>
              <a:rPr lang="da-DK" dirty="0"/>
              <a:t>Fejl = læring.</a:t>
            </a:r>
          </a:p>
          <a:p>
            <a:pPr>
              <a:buFontTx/>
              <a:buChar char="-"/>
            </a:pPr>
            <a:endParaRPr lang="da-DK" dirty="0"/>
          </a:p>
          <a:p>
            <a:pPr marL="0" indent="0">
              <a:buNone/>
            </a:pPr>
            <a:r>
              <a:rPr lang="da-DK" dirty="0"/>
              <a:t>I kan overveje:</a:t>
            </a:r>
          </a:p>
          <a:p>
            <a:pPr marL="0" indent="0">
              <a:buNone/>
            </a:pPr>
            <a:r>
              <a:rPr lang="da-DK" dirty="0">
                <a:solidFill>
                  <a:schemeClr val="accent1">
                    <a:lumMod val="75000"/>
                  </a:schemeClr>
                </a:solidFill>
              </a:rPr>
              <a:t>Hvad? - Hvorfor? - Hvordan? - Hvem? - Hvornår?</a:t>
            </a:r>
          </a:p>
          <a:p>
            <a:pPr marL="0" indent="0">
              <a:buNone/>
            </a:pPr>
            <a:endParaRPr lang="da-DK" dirty="0">
              <a:solidFill>
                <a:schemeClr val="accent1">
                  <a:lumMod val="75000"/>
                </a:schemeClr>
              </a:solidFill>
            </a:endParaRPr>
          </a:p>
        </p:txBody>
      </p:sp>
    </p:spTree>
    <p:extLst>
      <p:ext uri="{BB962C8B-B14F-4D97-AF65-F5344CB8AC3E}">
        <p14:creationId xmlns:p14="http://schemas.microsoft.com/office/powerpoint/2010/main" val="3939397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Introduktion til gruppedrøftelser</a:t>
            </a:r>
          </a:p>
        </p:txBody>
      </p:sp>
      <p:sp>
        <p:nvSpPr>
          <p:cNvPr id="3" name="Pladsholder til indhold 2"/>
          <p:cNvSpPr>
            <a:spLocks noGrp="1"/>
          </p:cNvSpPr>
          <p:nvPr>
            <p:ph idx="1"/>
          </p:nvPr>
        </p:nvSpPr>
        <p:spPr/>
        <p:txBody>
          <a:bodyPr/>
          <a:lstStyle/>
          <a:p>
            <a:pPr marL="0" indent="0">
              <a:buNone/>
            </a:pPr>
            <a:r>
              <a:rPr lang="da-DK" b="1" dirty="0">
                <a:solidFill>
                  <a:schemeClr val="accent3">
                    <a:lumMod val="75000"/>
                  </a:schemeClr>
                </a:solidFill>
              </a:rPr>
              <a:t>Brug to minutter hver især </a:t>
            </a:r>
            <a:r>
              <a:rPr lang="da-DK" dirty="0"/>
              <a:t>på at tænke over prøvehandlinger der relaterer sig til det mål, I arbejder med.</a:t>
            </a:r>
          </a:p>
          <a:p>
            <a:pPr marL="0" indent="0">
              <a:buNone/>
            </a:pPr>
            <a:endParaRPr lang="da-DK" dirty="0"/>
          </a:p>
          <a:p>
            <a:pPr marL="0" indent="0">
              <a:buNone/>
            </a:pPr>
            <a:r>
              <a:rPr lang="da-DK" b="1" dirty="0">
                <a:solidFill>
                  <a:schemeClr val="accent3">
                    <a:lumMod val="75000"/>
                  </a:schemeClr>
                </a:solidFill>
              </a:rPr>
              <a:t>Tal sammen </a:t>
            </a:r>
            <a:r>
              <a:rPr lang="da-DK" dirty="0"/>
              <a:t>ved bordet om prøvehandlinger og tegn, der relaterer sig til det mål I arbejder med.</a:t>
            </a:r>
          </a:p>
          <a:p>
            <a:pPr marL="0" indent="0">
              <a:buNone/>
            </a:pPr>
            <a:endParaRPr lang="da-DK" dirty="0"/>
          </a:p>
          <a:p>
            <a:pPr marL="0" indent="0">
              <a:buNone/>
            </a:pPr>
            <a:r>
              <a:rPr lang="da-DK" b="1" dirty="0">
                <a:solidFill>
                  <a:schemeClr val="accent3">
                    <a:lumMod val="75000"/>
                  </a:schemeClr>
                </a:solidFill>
              </a:rPr>
              <a:t>Find sammen 1-2 prøvehandlinger </a:t>
            </a:r>
            <a:r>
              <a:rPr lang="da-DK" dirty="0"/>
              <a:t>og hæng Post-it op på plancherne, under det relevante mål – en vild/skæv ide, som ikke er afprøvet tidligere.</a:t>
            </a:r>
          </a:p>
          <a:p>
            <a:pPr marL="0" indent="0">
              <a:buNone/>
            </a:pPr>
            <a:endParaRPr lang="da-DK" dirty="0"/>
          </a:p>
          <a:p>
            <a:pPr marL="0" indent="0">
              <a:buNone/>
            </a:pPr>
            <a:r>
              <a:rPr lang="da-DK" dirty="0"/>
              <a:t>Hvert bord </a:t>
            </a:r>
            <a:r>
              <a:rPr lang="da-DK" b="1" dirty="0">
                <a:solidFill>
                  <a:schemeClr val="accent3">
                    <a:lumMod val="75000"/>
                  </a:schemeClr>
                </a:solidFill>
              </a:rPr>
              <a:t>udfylder målplaner og aftalekort</a:t>
            </a:r>
            <a:r>
              <a:rPr lang="da-DK" dirty="0"/>
              <a:t>, der samles inden dagen slutter.</a:t>
            </a:r>
          </a:p>
          <a:p>
            <a:pPr marL="0" indent="0">
              <a:buNone/>
            </a:pPr>
            <a:endParaRPr lang="da-DK" dirty="0"/>
          </a:p>
        </p:txBody>
      </p:sp>
    </p:spTree>
    <p:extLst>
      <p:ext uri="{BB962C8B-B14F-4D97-AF65-F5344CB8AC3E}">
        <p14:creationId xmlns:p14="http://schemas.microsoft.com/office/powerpoint/2010/main" val="106331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sp>
        <p:nvSpPr>
          <p:cNvPr id="6" name="Pladsholder til indhold 5">
            <a:extLst>
              <a:ext uri="{FF2B5EF4-FFF2-40B4-BE49-F238E27FC236}">
                <a16:creationId xmlns:a16="http://schemas.microsoft.com/office/drawing/2014/main" id="{D1F06E66-1B05-939A-B2BB-2E4745B2126F}"/>
              </a:ext>
            </a:extLst>
          </p:cNvPr>
          <p:cNvSpPr>
            <a:spLocks noGrp="1"/>
          </p:cNvSpPr>
          <p:nvPr>
            <p:ph idx="1"/>
          </p:nvPr>
        </p:nvSpPr>
        <p:spPr/>
        <p:txBody>
          <a:bodyPr/>
          <a:lstStyle/>
          <a:p>
            <a:endParaRPr lang="da-DK"/>
          </a:p>
        </p:txBody>
      </p:sp>
      <p:pic>
        <p:nvPicPr>
          <p:cNvPr id="7" name="Pladsholder til indhold 4" descr="Lyspære og tandhjul  med massiv udfyldning">
            <a:extLst>
              <a:ext uri="{FF2B5EF4-FFF2-40B4-BE49-F238E27FC236}">
                <a16:creationId xmlns:a16="http://schemas.microsoft.com/office/drawing/2014/main" id="{F15DDC2F-C6AA-13AF-0BEC-EC76CDC98F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auto">
          <a:xfrm>
            <a:off x="2555776" y="1436493"/>
            <a:ext cx="3756992" cy="375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017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Praktiske oplysninger</a:t>
            </a:r>
          </a:p>
        </p:txBody>
      </p:sp>
      <p:sp>
        <p:nvSpPr>
          <p:cNvPr id="3" name="Pladsholder til indhold 2"/>
          <p:cNvSpPr>
            <a:spLocks noGrp="1"/>
          </p:cNvSpPr>
          <p:nvPr>
            <p:ph idx="1"/>
          </p:nvPr>
        </p:nvSpPr>
        <p:spPr/>
        <p:txBody>
          <a:bodyPr/>
          <a:lstStyle/>
          <a:p>
            <a:pPr marL="0" indent="0">
              <a:buNone/>
            </a:pPr>
            <a:r>
              <a:rPr lang="da-DK" dirty="0"/>
              <a:t>Navneskilte</a:t>
            </a:r>
          </a:p>
          <a:p>
            <a:pPr marL="0" indent="0">
              <a:buNone/>
            </a:pPr>
            <a:endParaRPr lang="da-DK" dirty="0"/>
          </a:p>
          <a:p>
            <a:pPr marL="0" indent="0">
              <a:buNone/>
            </a:pPr>
            <a:r>
              <a:rPr lang="da-DK" dirty="0"/>
              <a:t>Vi arbejder analogt i dag</a:t>
            </a:r>
          </a:p>
          <a:p>
            <a:pPr marL="0" indent="0">
              <a:buNone/>
            </a:pPr>
            <a:endParaRPr lang="da-DK" dirty="0"/>
          </a:p>
          <a:p>
            <a:pPr marL="0" indent="0">
              <a:buNone/>
            </a:pPr>
            <a:r>
              <a:rPr lang="da-DK" dirty="0"/>
              <a:t>Roller og ansvar</a:t>
            </a:r>
          </a:p>
          <a:p>
            <a:pPr>
              <a:buFontTx/>
              <a:buChar char="-"/>
            </a:pPr>
            <a:r>
              <a:rPr lang="da-DK" dirty="0"/>
              <a:t>Bordformand</a:t>
            </a:r>
          </a:p>
          <a:p>
            <a:pPr lvl="1">
              <a:buFontTx/>
              <a:buChar char="-"/>
            </a:pPr>
            <a:r>
              <a:rPr lang="da-DK" dirty="0"/>
              <a:t>Ansvar for endelig formulering af prøvehandlinger</a:t>
            </a:r>
          </a:p>
          <a:p>
            <a:pPr lvl="1">
              <a:buFontTx/>
              <a:buChar char="-"/>
            </a:pPr>
            <a:r>
              <a:rPr lang="da-DK" dirty="0"/>
              <a:t>Samle sammen på dagens drøftelser ved bordet</a:t>
            </a:r>
          </a:p>
          <a:p>
            <a:pPr>
              <a:buFontTx/>
              <a:buChar char="-"/>
            </a:pPr>
            <a:r>
              <a:rPr lang="da-DK" dirty="0"/>
              <a:t>Tovholder for det videre arbejde</a:t>
            </a:r>
          </a:p>
          <a:p>
            <a:pPr lvl="1">
              <a:buFontTx/>
              <a:buChar char="-"/>
            </a:pPr>
            <a:r>
              <a:rPr lang="da-DK" dirty="0"/>
              <a:t>Ansvar for det videre arbejde med prøvehandlinger</a:t>
            </a:r>
          </a:p>
          <a:p>
            <a:pPr marL="0" indent="0">
              <a:buNone/>
            </a:pPr>
            <a:endParaRPr lang="da-DK" dirty="0"/>
          </a:p>
        </p:txBody>
      </p:sp>
      <p:pic>
        <p:nvPicPr>
          <p:cNvPr id="9" name="Grafik 8" descr="Spole kontur">
            <a:extLst>
              <a:ext uri="{FF2B5EF4-FFF2-40B4-BE49-F238E27FC236}">
                <a16:creationId xmlns:a16="http://schemas.microsoft.com/office/drawing/2014/main" id="{EFA06D70-D214-FE65-EC54-F42BC7C2FF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19872" y="1894832"/>
            <a:ext cx="914400" cy="914400"/>
          </a:xfrm>
          <a:prstGeom prst="rect">
            <a:avLst/>
          </a:prstGeom>
        </p:spPr>
      </p:pic>
    </p:spTree>
    <p:extLst>
      <p:ext uri="{BB962C8B-B14F-4D97-AF65-F5344CB8AC3E}">
        <p14:creationId xmlns:p14="http://schemas.microsoft.com/office/powerpoint/2010/main" val="433226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Midtvejsopsamling</a:t>
            </a:r>
          </a:p>
        </p:txBody>
      </p:sp>
      <p:sp>
        <p:nvSpPr>
          <p:cNvPr id="3" name="Pladsholder til indhold 2"/>
          <p:cNvSpPr>
            <a:spLocks noGrp="1"/>
          </p:cNvSpPr>
          <p:nvPr>
            <p:ph idx="1"/>
          </p:nvPr>
        </p:nvSpPr>
        <p:spPr/>
        <p:txBody>
          <a:bodyPr/>
          <a:lstStyle/>
          <a:p>
            <a:pPr marL="0" indent="0">
              <a:buNone/>
            </a:pPr>
            <a:r>
              <a:rPr lang="da-DK" sz="2400" dirty="0">
                <a:effectLst/>
                <a:latin typeface="Calibri" panose="020F0502020204030204" pitchFamily="34" charset="0"/>
                <a:ea typeface="Calibri" panose="020F0502020204030204" pitchFamily="34" charset="0"/>
                <a:cs typeface="Times New Roman" panose="02020603050405020304" pitchFamily="18" charset="0"/>
              </a:rPr>
              <a:t>Hvilke mulige </a:t>
            </a:r>
            <a:r>
              <a:rPr lang="da-DK" sz="24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prøvehandlinger</a:t>
            </a:r>
            <a:r>
              <a:rPr lang="da-DK" sz="2400" dirty="0">
                <a:effectLst/>
                <a:latin typeface="Calibri" panose="020F0502020204030204" pitchFamily="34" charset="0"/>
                <a:ea typeface="Calibri" panose="020F0502020204030204" pitchFamily="34" charset="0"/>
                <a:cs typeface="Times New Roman" panose="02020603050405020304" pitchFamily="18" charset="0"/>
              </a:rPr>
              <a:t> har I identificeret?</a:t>
            </a:r>
          </a:p>
          <a:p>
            <a:pPr marL="0" indent="0">
              <a:buNone/>
            </a:pPr>
            <a:endParaRPr lang="da-DK" sz="24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da-DK" sz="2400" dirty="0">
                <a:effectLst/>
                <a:latin typeface="Calibri" panose="020F0502020204030204" pitchFamily="34" charset="0"/>
                <a:ea typeface="Calibri" panose="020F0502020204030204" pitchFamily="34" charset="0"/>
                <a:cs typeface="Times New Roman" panose="02020603050405020304" pitchFamily="18" charset="0"/>
              </a:rPr>
              <a:t>Hvilke </a:t>
            </a:r>
            <a:r>
              <a:rPr lang="da-DK" sz="24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tegn</a:t>
            </a:r>
            <a:r>
              <a:rPr lang="da-DK" sz="2400" dirty="0">
                <a:effectLst/>
                <a:latin typeface="Calibri" panose="020F0502020204030204" pitchFamily="34" charset="0"/>
                <a:ea typeface="Calibri" panose="020F0502020204030204" pitchFamily="34" charset="0"/>
                <a:cs typeface="Times New Roman" panose="02020603050405020304" pitchFamily="18" charset="0"/>
              </a:rPr>
              <a:t> vil I kigge efter – hvilken </a:t>
            </a:r>
            <a:r>
              <a:rPr lang="da-DK" sz="24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værdi</a:t>
            </a:r>
            <a:r>
              <a:rPr lang="da-DK" sz="2400" dirty="0">
                <a:effectLst/>
                <a:latin typeface="Calibri" panose="020F0502020204030204" pitchFamily="34" charset="0"/>
                <a:ea typeface="Calibri" panose="020F0502020204030204" pitchFamily="34" charset="0"/>
                <a:cs typeface="Times New Roman" panose="02020603050405020304" pitchFamily="18" charset="0"/>
              </a:rPr>
              <a:t> skal prøvehandlingen skabe for borgeren?</a:t>
            </a:r>
          </a:p>
          <a:p>
            <a:pPr marL="0" indent="0">
              <a:buNone/>
            </a:pPr>
            <a:endParaRPr lang="da-DK" sz="24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a-DK" sz="2400" dirty="0"/>
          </a:p>
        </p:txBody>
      </p:sp>
    </p:spTree>
    <p:extLst>
      <p:ext uri="{BB962C8B-B14F-4D97-AF65-F5344CB8AC3E}">
        <p14:creationId xmlns:p14="http://schemas.microsoft.com/office/powerpoint/2010/main" val="18786138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sp>
        <p:nvSpPr>
          <p:cNvPr id="3" name="Pladsholder til indhold 2"/>
          <p:cNvSpPr>
            <a:spLocks noGrp="1"/>
          </p:cNvSpPr>
          <p:nvPr>
            <p:ph idx="1"/>
          </p:nvPr>
        </p:nvSpPr>
        <p:spPr/>
        <p:txBody>
          <a:bodyPr/>
          <a:lstStyle/>
          <a:p>
            <a:pPr marL="0" indent="0">
              <a:buNone/>
            </a:pPr>
            <a:endParaRPr lang="da-DK" dirty="0"/>
          </a:p>
        </p:txBody>
      </p:sp>
      <p:pic>
        <p:nvPicPr>
          <p:cNvPr id="4" name="Pladsholder til indhold 4" descr="Lyspære og tandhjul  med massiv udfyldning">
            <a:extLst>
              <a:ext uri="{FF2B5EF4-FFF2-40B4-BE49-F238E27FC236}">
                <a16:creationId xmlns:a16="http://schemas.microsoft.com/office/drawing/2014/main" id="{640465BE-8B9A-2857-412C-0C64812EA9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auto">
          <a:xfrm>
            <a:off x="2555776" y="1436493"/>
            <a:ext cx="3756992" cy="375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715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Tak for i dag og næste skridt</a:t>
            </a:r>
          </a:p>
        </p:txBody>
      </p:sp>
      <p:sp>
        <p:nvSpPr>
          <p:cNvPr id="3" name="Pladsholder til indhold 2"/>
          <p:cNvSpPr>
            <a:spLocks noGrp="1"/>
          </p:cNvSpPr>
          <p:nvPr>
            <p:ph idx="1"/>
          </p:nvPr>
        </p:nvSpPr>
        <p:spPr/>
        <p:txBody>
          <a:bodyPr/>
          <a:lstStyle/>
          <a:p>
            <a:pPr marL="0" indent="0">
              <a:buNone/>
            </a:pPr>
            <a:r>
              <a:rPr lang="da-DK" dirty="0"/>
              <a:t>Tak for i dag!</a:t>
            </a:r>
          </a:p>
          <a:p>
            <a:pPr marL="0" indent="0">
              <a:buNone/>
            </a:pPr>
            <a:endParaRPr lang="da-DK" dirty="0"/>
          </a:p>
          <a:p>
            <a:pPr marL="0" indent="0">
              <a:buNone/>
            </a:pPr>
            <a:r>
              <a:rPr lang="da-DK" dirty="0"/>
              <a:t>Kåring af dagens bedste tværfaglige proces</a:t>
            </a:r>
          </a:p>
          <a:p>
            <a:pPr marL="0" indent="0">
              <a:buNone/>
            </a:pPr>
            <a:endParaRPr lang="da-DK" dirty="0"/>
          </a:p>
          <a:p>
            <a:pPr marL="0" indent="0">
              <a:buNone/>
            </a:pPr>
            <a:r>
              <a:rPr lang="da-DK" dirty="0"/>
              <a:t>Næste skridt</a:t>
            </a:r>
          </a:p>
          <a:p>
            <a:r>
              <a:rPr lang="da-DK" dirty="0"/>
              <a:t>Chefforum</a:t>
            </a:r>
          </a:p>
          <a:p>
            <a:r>
              <a:rPr lang="da-DK" dirty="0"/>
              <a:t>Afvent videre information fra den chef der ejer jeres målplan</a:t>
            </a:r>
          </a:p>
          <a:p>
            <a:pPr marL="0" indent="0">
              <a:buNone/>
            </a:pPr>
            <a:endParaRPr lang="da-DK" dirty="0"/>
          </a:p>
        </p:txBody>
      </p:sp>
      <p:pic>
        <p:nvPicPr>
          <p:cNvPr id="5" name="Grafik 4" descr="Præsenter kontur">
            <a:extLst>
              <a:ext uri="{FF2B5EF4-FFF2-40B4-BE49-F238E27FC236}">
                <a16:creationId xmlns:a16="http://schemas.microsoft.com/office/drawing/2014/main" id="{DEE1121C-82A3-FAF8-AE96-AAA4FA3EA1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84168" y="1484784"/>
            <a:ext cx="1296144" cy="1296144"/>
          </a:xfrm>
          <a:prstGeom prst="rect">
            <a:avLst/>
          </a:prstGeom>
        </p:spPr>
      </p:pic>
    </p:spTree>
    <p:extLst>
      <p:ext uri="{BB962C8B-B14F-4D97-AF65-F5344CB8AC3E}">
        <p14:creationId xmlns:p14="http://schemas.microsoft.com/office/powerpoint/2010/main" val="847273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pic>
        <p:nvPicPr>
          <p:cNvPr id="5" name="Pladsholder til indhold 4" descr="En træbord-tabel med en crumpled rød og hvid ternet-tabel klud">
            <a:extLst>
              <a:ext uri="{FF2B5EF4-FFF2-40B4-BE49-F238E27FC236}">
                <a16:creationId xmlns:a16="http://schemas.microsoft.com/office/drawing/2014/main" id="{E11B2AA9-7A74-E9D8-B95D-9D3096843C8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13" y="0"/>
            <a:ext cx="10652111" cy="7101408"/>
          </a:xfrm>
        </p:spPr>
      </p:pic>
      <p:sp>
        <p:nvSpPr>
          <p:cNvPr id="6" name="Tekstfelt 5">
            <a:extLst>
              <a:ext uri="{FF2B5EF4-FFF2-40B4-BE49-F238E27FC236}">
                <a16:creationId xmlns:a16="http://schemas.microsoft.com/office/drawing/2014/main" id="{6E729A04-CF59-8C52-64B7-E7EA4F396C43}"/>
              </a:ext>
            </a:extLst>
          </p:cNvPr>
          <p:cNvSpPr txBox="1"/>
          <p:nvPr/>
        </p:nvSpPr>
        <p:spPr>
          <a:xfrm>
            <a:off x="4067944" y="2564904"/>
            <a:ext cx="4824536" cy="2215991"/>
          </a:xfrm>
          <a:prstGeom prst="rect">
            <a:avLst/>
          </a:prstGeom>
          <a:noFill/>
        </p:spPr>
        <p:txBody>
          <a:bodyPr wrap="square" lIns="0" tIns="0" rIns="0" bIns="0" rtlCol="0">
            <a:spAutoFit/>
          </a:bodyPr>
          <a:lstStyle/>
          <a:p>
            <a:r>
              <a:rPr lang="da-DK" sz="8800" i="1" dirty="0">
                <a:latin typeface="+mn-lt"/>
              </a:rPr>
              <a:t>Frokost</a:t>
            </a:r>
          </a:p>
          <a:p>
            <a:r>
              <a:rPr lang="da-DK" sz="2800" i="1" dirty="0">
                <a:latin typeface="+mn-lt"/>
              </a:rPr>
              <a:t>Tak for i dag til de der går og velkommen til nye deltagere</a:t>
            </a:r>
          </a:p>
        </p:txBody>
      </p:sp>
    </p:spTree>
    <p:extLst>
      <p:ext uri="{BB962C8B-B14F-4D97-AF65-F5344CB8AC3E}">
        <p14:creationId xmlns:p14="http://schemas.microsoft.com/office/powerpoint/2010/main" val="516021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BFC20C-BFD0-9151-C208-4646377B2DC8}"/>
              </a:ext>
            </a:extLst>
          </p:cNvPr>
          <p:cNvSpPr>
            <a:spLocks noGrp="1"/>
          </p:cNvSpPr>
          <p:nvPr>
            <p:ph type="title"/>
          </p:nvPr>
        </p:nvSpPr>
        <p:spPr>
          <a:xfrm>
            <a:off x="464326" y="584201"/>
            <a:ext cx="8176437" cy="1116012"/>
          </a:xfrm>
        </p:spPr>
        <p:txBody>
          <a:bodyPr/>
          <a:lstStyle/>
          <a:p>
            <a:r>
              <a:rPr lang="da-DK" dirty="0"/>
              <a:t>Velkommen til </a:t>
            </a:r>
            <a:r>
              <a:rPr lang="da-DK" dirty="0" err="1"/>
              <a:t>Ældreliv</a:t>
            </a:r>
            <a:endParaRPr lang="da-DK" dirty="0"/>
          </a:p>
        </p:txBody>
      </p:sp>
      <p:sp>
        <p:nvSpPr>
          <p:cNvPr id="4" name="Pladsholder til indhold 2">
            <a:extLst>
              <a:ext uri="{FF2B5EF4-FFF2-40B4-BE49-F238E27FC236}">
                <a16:creationId xmlns:a16="http://schemas.microsoft.com/office/drawing/2014/main" id="{30217E87-B7F8-467B-B9B0-80F0FCE535C9}"/>
              </a:ext>
            </a:extLst>
          </p:cNvPr>
          <p:cNvSpPr>
            <a:spLocks noGrp="1"/>
          </p:cNvSpPr>
          <p:nvPr>
            <p:ph idx="1"/>
          </p:nvPr>
        </p:nvSpPr>
        <p:spPr>
          <a:xfrm>
            <a:off x="503238" y="1700213"/>
            <a:ext cx="8137525" cy="4537075"/>
          </a:xfrm>
        </p:spPr>
        <p:txBody>
          <a:bodyPr/>
          <a:lstStyle/>
          <a:p>
            <a:pPr marL="0" indent="0">
              <a:buNone/>
            </a:pPr>
            <a:r>
              <a:rPr lang="da-DK" sz="3200" dirty="0"/>
              <a:t>Velkommen tilbage til eftermiddagens program og velkommen til nye deltagere</a:t>
            </a:r>
          </a:p>
        </p:txBody>
      </p:sp>
      <p:pic>
        <p:nvPicPr>
          <p:cNvPr id="6" name="Grafik 5" descr="Dans kontur">
            <a:extLst>
              <a:ext uri="{FF2B5EF4-FFF2-40B4-BE49-F238E27FC236}">
                <a16:creationId xmlns:a16="http://schemas.microsoft.com/office/drawing/2014/main" id="{2928E62C-1951-0E13-3FE7-812D599113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31585" y="3743929"/>
            <a:ext cx="1845311" cy="1845311"/>
          </a:xfrm>
          <a:prstGeom prst="rect">
            <a:avLst/>
          </a:prstGeom>
        </p:spPr>
      </p:pic>
      <p:pic>
        <p:nvPicPr>
          <p:cNvPr id="8" name="Grafik 7" descr="Mand med stok kontur">
            <a:extLst>
              <a:ext uri="{FF2B5EF4-FFF2-40B4-BE49-F238E27FC236}">
                <a16:creationId xmlns:a16="http://schemas.microsoft.com/office/drawing/2014/main" id="{3405B3BC-EBE8-992E-E157-2A83BF760C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72200" y="3692839"/>
            <a:ext cx="1682868" cy="1682868"/>
          </a:xfrm>
          <a:prstGeom prst="rect">
            <a:avLst/>
          </a:prstGeom>
        </p:spPr>
      </p:pic>
      <p:pic>
        <p:nvPicPr>
          <p:cNvPr id="10" name="Grafik 9" descr="Gruppe af mænd kontur">
            <a:extLst>
              <a:ext uri="{FF2B5EF4-FFF2-40B4-BE49-F238E27FC236}">
                <a16:creationId xmlns:a16="http://schemas.microsoft.com/office/drawing/2014/main" id="{322022F0-FA87-1A97-7B15-01AE8E8A1D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55776" y="3743929"/>
            <a:ext cx="1682868" cy="1682868"/>
          </a:xfrm>
          <a:prstGeom prst="rect">
            <a:avLst/>
          </a:prstGeom>
        </p:spPr>
      </p:pic>
      <p:pic>
        <p:nvPicPr>
          <p:cNvPr id="12" name="Grafik 11" descr="Kør/Afspil kontur">
            <a:extLst>
              <a:ext uri="{FF2B5EF4-FFF2-40B4-BE49-F238E27FC236}">
                <a16:creationId xmlns:a16="http://schemas.microsoft.com/office/drawing/2014/main" id="{DA5E0797-47D9-4F22-D1F9-C2A9F7D8EB4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5014" y="3735724"/>
            <a:ext cx="1682868" cy="1682868"/>
          </a:xfrm>
          <a:prstGeom prst="rect">
            <a:avLst/>
          </a:prstGeom>
        </p:spPr>
      </p:pic>
    </p:spTree>
    <p:extLst>
      <p:ext uri="{BB962C8B-B14F-4D97-AF65-F5344CB8AC3E}">
        <p14:creationId xmlns:p14="http://schemas.microsoft.com/office/powerpoint/2010/main" val="4195357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92866" y="476672"/>
            <a:ext cx="8137525" cy="4537075"/>
          </a:xfrm>
        </p:spPr>
        <p:txBody>
          <a:bodyPr/>
          <a:lstStyle/>
          <a:p>
            <a:pPr marL="0" indent="0">
              <a:lnSpc>
                <a:spcPct val="115000"/>
              </a:lnSpc>
              <a:spcAft>
                <a:spcPts val="1000"/>
              </a:spcAft>
              <a:buNone/>
            </a:pPr>
            <a:r>
              <a:rPr lang="da-DK" sz="1800" b="1" dirty="0">
                <a:effectLst/>
                <a:latin typeface="Calibri" panose="020F0502020204030204" pitchFamily="34" charset="0"/>
                <a:ea typeface="Calibri" panose="020F0502020204030204" pitchFamily="34" charset="0"/>
                <a:cs typeface="Times New Roman" panose="02020603050405020304" pitchFamily="18" charset="0"/>
              </a:rPr>
              <a:t>Formål</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da-DK" sz="1800" dirty="0">
                <a:effectLst/>
                <a:latin typeface="Calibri" panose="020F0502020204030204" pitchFamily="34" charset="0"/>
                <a:ea typeface="Calibri" panose="020F0502020204030204" pitchFamily="34" charset="0"/>
                <a:cs typeface="Times New Roman" panose="02020603050405020304" pitchFamily="18" charset="0"/>
              </a:rPr>
              <a:t>At vi gennem oplæg og dialoger får et fælles vidensgrundlag til at opnå de mål, der gælder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Ældreliv</a:t>
            </a:r>
            <a:r>
              <a:rPr lang="da-DK" sz="1800" dirty="0">
                <a:effectLst/>
                <a:latin typeface="Calibri" panose="020F0502020204030204" pitchFamily="34" charset="0"/>
                <a:ea typeface="Calibri" panose="020F0502020204030204" pitchFamily="34" charset="0"/>
                <a:cs typeface="Times New Roman" panose="02020603050405020304" pitchFamily="18" charset="0"/>
              </a:rPr>
              <a:t>. Vi tager de første skridt mod konkrete aftaler og til udfyldelse af tværgående målplaner.</a:t>
            </a:r>
          </a:p>
          <a:p>
            <a:pPr marL="0" indent="0">
              <a:lnSpc>
                <a:spcPct val="115000"/>
              </a:lnSpc>
              <a:spcAft>
                <a:spcPts val="1000"/>
              </a:spcAft>
              <a:buNone/>
            </a:pPr>
            <a:r>
              <a:rPr lang="da-DK" sz="1800" b="1" dirty="0">
                <a:effectLst/>
                <a:latin typeface="Calibri" panose="020F0502020204030204" pitchFamily="34" charset="0"/>
                <a:ea typeface="Calibri" panose="020F0502020204030204" pitchFamily="34" charset="0"/>
                <a:cs typeface="Times New Roman" panose="02020603050405020304" pitchFamily="18" charset="0"/>
              </a:rPr>
              <a:t>I fællesskab…</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da-DK" sz="1800" dirty="0">
                <a:effectLst/>
                <a:latin typeface="Calibri" panose="020F0502020204030204" pitchFamily="34" charset="0"/>
                <a:ea typeface="Calibri" panose="020F0502020204030204" pitchFamily="34" charset="0"/>
                <a:cs typeface="Times New Roman" panose="02020603050405020304" pitchFamily="18" charset="0"/>
              </a:rPr>
              <a:t>…skal vi identificere mulige tegn og prøvehandlinger, som kan skabe værdi for borgerne. Hvilke tværgående og værdiskabende prøvehandlinger</a:t>
            </a:r>
            <a:r>
              <a:rPr lang="da-DK" sz="1800" dirty="0">
                <a:latin typeface="Calibri" panose="020F0502020204030204" pitchFamily="34" charset="0"/>
                <a:ea typeface="Calibri" panose="020F0502020204030204" pitchFamily="34" charset="0"/>
                <a:cs typeface="Times New Roman" panose="02020603050405020304" pitchFamily="18" charset="0"/>
              </a:rPr>
              <a:t> </a:t>
            </a:r>
            <a:r>
              <a:rPr lang="da-DK" sz="1800" dirty="0">
                <a:effectLst/>
                <a:latin typeface="Calibri" panose="020F0502020204030204" pitchFamily="34" charset="0"/>
                <a:ea typeface="Calibri" panose="020F0502020204030204" pitchFamily="34" charset="0"/>
                <a:cs typeface="Times New Roman" panose="02020603050405020304" pitchFamily="18" charset="0"/>
              </a:rPr>
              <a:t>kan opfylde de mål, som vi arbejder med i dag? Hvilke afdelinger og </a:t>
            </a:r>
            <a:r>
              <a:rPr lang="da-DK" sz="1800" dirty="0">
                <a:latin typeface="Calibri" panose="020F0502020204030204" pitchFamily="34" charset="0"/>
                <a:ea typeface="Calibri" panose="020F0502020204030204" pitchFamily="34" charset="0"/>
                <a:cs typeface="Times New Roman" panose="02020603050405020304" pitchFamily="18" charset="0"/>
              </a:rPr>
              <a:t>eventuelt</a:t>
            </a:r>
            <a:r>
              <a:rPr lang="da-DK" sz="1800" dirty="0">
                <a:effectLst/>
                <a:latin typeface="Calibri" panose="020F0502020204030204" pitchFamily="34" charset="0"/>
                <a:ea typeface="Calibri" panose="020F0502020204030204" pitchFamily="34" charset="0"/>
                <a:cs typeface="Times New Roman" panose="02020603050405020304" pitchFamily="18" charset="0"/>
              </a:rPr>
              <a:t> medarbejdere</a:t>
            </a:r>
            <a:r>
              <a:rPr lang="da-DK" sz="1800" dirty="0">
                <a:latin typeface="Calibri" panose="020F0502020204030204" pitchFamily="34" charset="0"/>
                <a:ea typeface="Calibri" panose="020F0502020204030204" pitchFamily="34" charset="0"/>
                <a:cs typeface="Times New Roman" panose="02020603050405020304" pitchFamily="18" charset="0"/>
              </a:rPr>
              <a:t> skal involveres </a:t>
            </a:r>
            <a:r>
              <a:rPr lang="da-DK" sz="1800" dirty="0">
                <a:effectLst/>
                <a:latin typeface="Calibri" panose="020F0502020204030204" pitchFamily="34" charset="0"/>
                <a:ea typeface="Calibri" panose="020F0502020204030204" pitchFamily="34" charset="0"/>
                <a:cs typeface="Times New Roman" panose="02020603050405020304" pitchFamily="18" charset="0"/>
              </a:rPr>
              <a:t>i de aftalte prøvehandlinger? </a:t>
            </a:r>
          </a:p>
          <a:p>
            <a:pPr marL="0" indent="0">
              <a:buNone/>
            </a:pPr>
            <a:r>
              <a:rPr lang="da-DK" sz="1800" b="1" dirty="0">
                <a:latin typeface="Calibri" panose="020F0502020204030204" pitchFamily="34" charset="0"/>
                <a:ea typeface="Calibri" panose="020F0502020204030204" pitchFamily="34" charset="0"/>
                <a:cs typeface="Times New Roman" panose="02020603050405020304" pitchFamily="18" charset="0"/>
              </a:rPr>
              <a:t>N</a:t>
            </a:r>
            <a:r>
              <a:rPr lang="da-DK" sz="1800" b="1" dirty="0">
                <a:effectLst/>
                <a:latin typeface="Calibri" panose="020F0502020204030204" pitchFamily="34" charset="0"/>
                <a:ea typeface="Calibri" panose="020F0502020204030204" pitchFamily="34" charset="0"/>
                <a:cs typeface="Times New Roman" panose="02020603050405020304" pitchFamily="18" charset="0"/>
              </a:rPr>
              <a:t>år vi går herfra i dag, har vi…</a:t>
            </a:r>
          </a:p>
          <a:p>
            <a:r>
              <a:rPr lang="da-DK" sz="1800" dirty="0">
                <a:effectLst/>
                <a:latin typeface="Calibri" panose="020F0502020204030204" pitchFamily="34" charset="0"/>
                <a:ea typeface="Calibri" panose="020F0502020204030204" pitchFamily="34" charset="0"/>
                <a:cs typeface="Times New Roman" panose="02020603050405020304" pitchFamily="18" charset="0"/>
              </a:rPr>
              <a:t>identificeret mulige tegn og tværgående prøvehandlinger for de enkelte mål</a:t>
            </a:r>
          </a:p>
          <a:p>
            <a:r>
              <a:rPr lang="da-DK" sz="1800" dirty="0">
                <a:effectLst/>
                <a:latin typeface="Calibri" panose="020F0502020204030204" pitchFamily="34" charset="0"/>
                <a:ea typeface="Calibri" panose="020F0502020204030204" pitchFamily="34" charset="0"/>
                <a:cs typeface="Times New Roman" panose="02020603050405020304" pitchFamily="18" charset="0"/>
              </a:rPr>
              <a:t>et overblik over, hvem der skal samarbejde om prøvehandlingerne og hvem der er tovholder på det videre arbejde </a:t>
            </a:r>
          </a:p>
          <a:p>
            <a:r>
              <a:rPr lang="da-DK" sz="1800" dirty="0">
                <a:effectLst/>
                <a:latin typeface="Calibri" panose="020F0502020204030204" pitchFamily="34" charset="0"/>
                <a:ea typeface="Calibri" panose="020F0502020204030204" pitchFamily="34" charset="0"/>
                <a:cs typeface="Times New Roman" panose="02020603050405020304" pitchFamily="18" charset="0"/>
              </a:rPr>
              <a:t>taget de første skridt til beskrivelse af konkrete målplaner. </a:t>
            </a:r>
          </a:p>
        </p:txBody>
      </p:sp>
    </p:spTree>
    <p:extLst>
      <p:ext uri="{BB962C8B-B14F-4D97-AF65-F5344CB8AC3E}">
        <p14:creationId xmlns:p14="http://schemas.microsoft.com/office/powerpoint/2010/main" val="5304554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Praktiske oplysninger</a:t>
            </a:r>
          </a:p>
        </p:txBody>
      </p:sp>
      <p:sp>
        <p:nvSpPr>
          <p:cNvPr id="3" name="Pladsholder til indhold 2"/>
          <p:cNvSpPr>
            <a:spLocks noGrp="1"/>
          </p:cNvSpPr>
          <p:nvPr>
            <p:ph idx="1"/>
          </p:nvPr>
        </p:nvSpPr>
        <p:spPr/>
        <p:txBody>
          <a:bodyPr/>
          <a:lstStyle/>
          <a:p>
            <a:pPr marL="0" indent="0">
              <a:buNone/>
            </a:pPr>
            <a:r>
              <a:rPr lang="da-DK" dirty="0"/>
              <a:t>Navneskilte</a:t>
            </a:r>
          </a:p>
          <a:p>
            <a:pPr marL="0" indent="0">
              <a:buNone/>
            </a:pPr>
            <a:endParaRPr lang="da-DK" dirty="0"/>
          </a:p>
          <a:p>
            <a:pPr marL="0" indent="0">
              <a:buNone/>
            </a:pPr>
            <a:r>
              <a:rPr lang="da-DK" dirty="0"/>
              <a:t>Vi arbejder analogt i dag</a:t>
            </a:r>
          </a:p>
          <a:p>
            <a:pPr marL="0" indent="0">
              <a:buNone/>
            </a:pPr>
            <a:endParaRPr lang="da-DK" dirty="0"/>
          </a:p>
          <a:p>
            <a:pPr marL="0" indent="0">
              <a:buNone/>
            </a:pPr>
            <a:r>
              <a:rPr lang="da-DK" dirty="0"/>
              <a:t>Roller og ansvar</a:t>
            </a:r>
          </a:p>
          <a:p>
            <a:pPr>
              <a:buFontTx/>
              <a:buChar char="-"/>
            </a:pPr>
            <a:r>
              <a:rPr lang="da-DK" dirty="0"/>
              <a:t>Bordformand</a:t>
            </a:r>
          </a:p>
          <a:p>
            <a:pPr lvl="1">
              <a:buFontTx/>
              <a:buChar char="-"/>
            </a:pPr>
            <a:r>
              <a:rPr lang="da-DK" dirty="0"/>
              <a:t>Ansvar for endelig formulering af prøvehandlinger</a:t>
            </a:r>
          </a:p>
          <a:p>
            <a:pPr lvl="1">
              <a:buFontTx/>
              <a:buChar char="-"/>
            </a:pPr>
            <a:r>
              <a:rPr lang="da-DK" dirty="0"/>
              <a:t>Samle sammen på dagens drøftelser ved bordet</a:t>
            </a:r>
          </a:p>
          <a:p>
            <a:pPr>
              <a:buFontTx/>
              <a:buChar char="-"/>
            </a:pPr>
            <a:r>
              <a:rPr lang="da-DK" dirty="0"/>
              <a:t>Tovholder for det videre arbejde</a:t>
            </a:r>
          </a:p>
          <a:p>
            <a:pPr lvl="1">
              <a:buFontTx/>
              <a:buChar char="-"/>
            </a:pPr>
            <a:r>
              <a:rPr lang="da-DK" dirty="0"/>
              <a:t>Ansvar for det videre arbejde med prøvehandlinger</a:t>
            </a:r>
          </a:p>
          <a:p>
            <a:pPr marL="0" indent="0">
              <a:buNone/>
            </a:pPr>
            <a:endParaRPr lang="da-DK" dirty="0"/>
          </a:p>
        </p:txBody>
      </p:sp>
      <p:pic>
        <p:nvPicPr>
          <p:cNvPr id="9" name="Grafik 8" descr="Spole kontur">
            <a:extLst>
              <a:ext uri="{FF2B5EF4-FFF2-40B4-BE49-F238E27FC236}">
                <a16:creationId xmlns:a16="http://schemas.microsoft.com/office/drawing/2014/main" id="{EFA06D70-D214-FE65-EC54-F42BC7C2FF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19872" y="1894832"/>
            <a:ext cx="914400" cy="914400"/>
          </a:xfrm>
          <a:prstGeom prst="rect">
            <a:avLst/>
          </a:prstGeom>
        </p:spPr>
      </p:pic>
    </p:spTree>
    <p:extLst>
      <p:ext uri="{BB962C8B-B14F-4D97-AF65-F5344CB8AC3E}">
        <p14:creationId xmlns:p14="http://schemas.microsoft.com/office/powerpoint/2010/main" val="10969863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48E728-AF2D-45DE-BD92-44F150D9294E}"/>
              </a:ext>
            </a:extLst>
          </p:cNvPr>
          <p:cNvSpPr>
            <a:spLocks noGrp="1"/>
          </p:cNvSpPr>
          <p:nvPr>
            <p:ph type="title"/>
          </p:nvPr>
        </p:nvSpPr>
        <p:spPr/>
        <p:txBody>
          <a:bodyPr/>
          <a:lstStyle/>
          <a:p>
            <a:r>
              <a:rPr lang="da-DK" dirty="0"/>
              <a:t>Ældreliv</a:t>
            </a:r>
          </a:p>
        </p:txBody>
      </p:sp>
      <p:sp>
        <p:nvSpPr>
          <p:cNvPr id="4" name="Ellipse 3">
            <a:extLst>
              <a:ext uri="{FF2B5EF4-FFF2-40B4-BE49-F238E27FC236}">
                <a16:creationId xmlns:a16="http://schemas.microsoft.com/office/drawing/2014/main" id="{BC9255C4-A24D-4134-9BC2-BB32290EE900}"/>
              </a:ext>
            </a:extLst>
          </p:cNvPr>
          <p:cNvSpPr/>
          <p:nvPr/>
        </p:nvSpPr>
        <p:spPr>
          <a:xfrm>
            <a:off x="5942885" y="3652113"/>
            <a:ext cx="2028825" cy="1921669"/>
          </a:xfrm>
          <a:prstGeom prst="ellipse">
            <a:avLst/>
          </a:prstGeom>
          <a:solidFill>
            <a:schemeClr val="accent4">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da-DK" sz="1200" dirty="0">
                <a:solidFill>
                  <a:schemeClr val="accent3">
                    <a:lumMod val="75000"/>
                  </a:schemeClr>
                </a:solidFill>
                <a:latin typeface="Arial" panose="020B0604020202020204" pitchFamily="34" charset="0"/>
                <a:ea typeface="Times New Roman" panose="02020603050405020304" pitchFamily="18" charset="0"/>
                <a:cs typeface="Times New Roman" panose="02020603050405020304" pitchFamily="18" charset="0"/>
              </a:rPr>
              <a:t>Den mentale og fysiske sundhed i Albertslund skal fremmes, så flere oplever bedre mental sundhed, livskvalitet og trivsel</a:t>
            </a:r>
          </a:p>
          <a:p>
            <a:pPr algn="ctr"/>
            <a:r>
              <a:rPr lang="da-DK" sz="900" dirty="0">
                <a:solidFill>
                  <a:schemeClr val="accent3">
                    <a:lumMod val="75000"/>
                  </a:schemeClr>
                </a:solidFill>
                <a:latin typeface="Arial" panose="020B0604020202020204" pitchFamily="34" charset="0"/>
                <a:ea typeface="Times New Roman" panose="02020603050405020304" pitchFamily="18" charset="0"/>
                <a:cs typeface="Times New Roman" panose="02020603050405020304" pitchFamily="18" charset="0"/>
              </a:rPr>
              <a:t> </a:t>
            </a:r>
            <a:endParaRPr lang="da-DK" sz="750" dirty="0">
              <a:solidFill>
                <a:schemeClr val="accent3">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Ellipse 4">
            <a:extLst>
              <a:ext uri="{FF2B5EF4-FFF2-40B4-BE49-F238E27FC236}">
                <a16:creationId xmlns:a16="http://schemas.microsoft.com/office/drawing/2014/main" id="{DA353B6F-6051-4055-885E-807B98ED602F}"/>
              </a:ext>
            </a:extLst>
          </p:cNvPr>
          <p:cNvSpPr/>
          <p:nvPr/>
        </p:nvSpPr>
        <p:spPr>
          <a:xfrm>
            <a:off x="3377803" y="4005064"/>
            <a:ext cx="2388393" cy="2212082"/>
          </a:xfrm>
          <a:prstGeom prst="ellipse">
            <a:avLst/>
          </a:prstGeom>
          <a:solidFill>
            <a:schemeClr val="accent1">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da-DK" sz="1600" b="1" dirty="0" err="1">
                <a:solidFill>
                  <a:schemeClr val="accent3">
                    <a:lumMod val="75000"/>
                  </a:schemeClr>
                </a:solidFill>
                <a:latin typeface="Arial" panose="020B0604020202020204" pitchFamily="34" charset="0"/>
                <a:ea typeface="Times New Roman" panose="02020603050405020304" pitchFamily="18" charset="0"/>
                <a:cs typeface="Times New Roman" panose="02020603050405020304" pitchFamily="18" charset="0"/>
              </a:rPr>
              <a:t>Ældreliv</a:t>
            </a:r>
            <a:endParaRPr lang="da-DK" sz="1600" b="1" dirty="0">
              <a:solidFill>
                <a:schemeClr val="accent3">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algn="ctr"/>
            <a:r>
              <a:rPr lang="da-DK" sz="1600" b="1" dirty="0">
                <a:solidFill>
                  <a:schemeClr val="accent3">
                    <a:lumMod val="75000"/>
                  </a:schemeClr>
                </a:solidFill>
                <a:latin typeface="Arial" panose="020B0604020202020204" pitchFamily="34" charset="0"/>
                <a:ea typeface="Times New Roman" panose="02020603050405020304" pitchFamily="18" charset="0"/>
                <a:cs typeface="Times New Roman" panose="02020603050405020304" pitchFamily="18" charset="0"/>
              </a:rPr>
              <a:t>70+ år</a:t>
            </a:r>
          </a:p>
        </p:txBody>
      </p:sp>
      <p:sp>
        <p:nvSpPr>
          <p:cNvPr id="6" name="Ellipse 5">
            <a:extLst>
              <a:ext uri="{FF2B5EF4-FFF2-40B4-BE49-F238E27FC236}">
                <a16:creationId xmlns:a16="http://schemas.microsoft.com/office/drawing/2014/main" id="{13A891F1-EDAF-4C5C-A1E2-5C6BDCF66A58}"/>
              </a:ext>
            </a:extLst>
          </p:cNvPr>
          <p:cNvSpPr/>
          <p:nvPr/>
        </p:nvSpPr>
        <p:spPr>
          <a:xfrm>
            <a:off x="1115616" y="3652114"/>
            <a:ext cx="2028825" cy="1921669"/>
          </a:xfrm>
          <a:prstGeom prst="ellipse">
            <a:avLst/>
          </a:prstGeom>
          <a:solidFill>
            <a:schemeClr val="accent4">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da-DK" sz="1200" dirty="0">
                <a:solidFill>
                  <a:schemeClr val="accent3">
                    <a:lumMod val="75000"/>
                  </a:schemeClr>
                </a:solidFill>
                <a:latin typeface="Arial" panose="020B0604020202020204" pitchFamily="34" charset="0"/>
                <a:ea typeface="Times New Roman" panose="02020603050405020304" pitchFamily="18" charset="0"/>
                <a:cs typeface="Times New Roman" panose="02020603050405020304" pitchFamily="18" charset="0"/>
              </a:rPr>
              <a:t>Borgerne møder kultur i deres hverdag og i bylivet                                                                                                                                </a:t>
            </a:r>
          </a:p>
        </p:txBody>
      </p:sp>
      <p:sp>
        <p:nvSpPr>
          <p:cNvPr id="7" name="Ellipse 6">
            <a:extLst>
              <a:ext uri="{FF2B5EF4-FFF2-40B4-BE49-F238E27FC236}">
                <a16:creationId xmlns:a16="http://schemas.microsoft.com/office/drawing/2014/main" id="{4718766D-4870-4758-A590-4090E145B8A8}"/>
              </a:ext>
            </a:extLst>
          </p:cNvPr>
          <p:cNvSpPr/>
          <p:nvPr/>
        </p:nvSpPr>
        <p:spPr>
          <a:xfrm>
            <a:off x="3503736" y="1895976"/>
            <a:ext cx="2028825" cy="1921669"/>
          </a:xfrm>
          <a:prstGeom prst="ellipse">
            <a:avLst/>
          </a:prstGeom>
          <a:solidFill>
            <a:schemeClr val="accent4">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da-DK" sz="1200" dirty="0">
                <a:solidFill>
                  <a:schemeClr val="accent3">
                    <a:lumMod val="75000"/>
                  </a:schemeClr>
                </a:solidFill>
                <a:latin typeface="Arial" panose="020B0604020202020204" pitchFamily="34" charset="0"/>
                <a:ea typeface="Times New Roman" panose="02020603050405020304" pitchFamily="18" charset="0"/>
                <a:cs typeface="Times New Roman" panose="02020603050405020304" pitchFamily="18" charset="0"/>
              </a:rPr>
              <a:t>Ældre </a:t>
            </a:r>
            <a:r>
              <a:rPr lang="da-DK" sz="1200" dirty="0" err="1">
                <a:solidFill>
                  <a:schemeClr val="accent3">
                    <a:lumMod val="75000"/>
                  </a:schemeClr>
                </a:solidFill>
                <a:latin typeface="Arial" panose="020B0604020202020204" pitchFamily="34" charset="0"/>
                <a:ea typeface="Times New Roman" panose="02020603050405020304" pitchFamily="18" charset="0"/>
                <a:cs typeface="Times New Roman" panose="02020603050405020304" pitchFamily="18" charset="0"/>
              </a:rPr>
              <a:t>albertslundere</a:t>
            </a:r>
            <a:r>
              <a:rPr lang="da-DK" sz="1200" dirty="0">
                <a:solidFill>
                  <a:schemeClr val="accent3">
                    <a:lumMod val="75000"/>
                  </a:schemeClr>
                </a:solidFill>
                <a:latin typeface="Arial" panose="020B0604020202020204" pitchFamily="34" charset="0"/>
                <a:ea typeface="Times New Roman" panose="02020603050405020304" pitchFamily="18" charset="0"/>
                <a:cs typeface="Times New Roman" panose="02020603050405020304" pitchFamily="18" charset="0"/>
              </a:rPr>
              <a:t> får hjælp og støtte til at leve eller fastholde det liv, som har værdi for dem </a:t>
            </a:r>
          </a:p>
        </p:txBody>
      </p:sp>
      <p:sp>
        <p:nvSpPr>
          <p:cNvPr id="9" name="Tekstfelt 8">
            <a:extLst>
              <a:ext uri="{FF2B5EF4-FFF2-40B4-BE49-F238E27FC236}">
                <a16:creationId xmlns:a16="http://schemas.microsoft.com/office/drawing/2014/main" id="{5E8BD935-3CE4-26BB-219D-8F752751FBBE}"/>
              </a:ext>
            </a:extLst>
          </p:cNvPr>
          <p:cNvSpPr txBox="1"/>
          <p:nvPr/>
        </p:nvSpPr>
        <p:spPr>
          <a:xfrm>
            <a:off x="395536" y="1268760"/>
            <a:ext cx="8245227" cy="400110"/>
          </a:xfrm>
          <a:prstGeom prst="rect">
            <a:avLst/>
          </a:prstGeom>
          <a:noFill/>
        </p:spPr>
        <p:txBody>
          <a:bodyPr wrap="square">
            <a:spAutoFit/>
          </a:bodyPr>
          <a:lstStyle/>
          <a:p>
            <a:pPr marL="0" indent="0">
              <a:buNone/>
            </a:pPr>
            <a:r>
              <a:rPr lang="da-DK" sz="2000" i="1" dirty="0">
                <a:latin typeface="+mn-lt"/>
              </a:rPr>
              <a:t>Vi vil skabe attraktive tilbud for alle ældre</a:t>
            </a:r>
          </a:p>
        </p:txBody>
      </p:sp>
    </p:spTree>
    <p:extLst>
      <p:ext uri="{BB962C8B-B14F-4D97-AF65-F5344CB8AC3E}">
        <p14:creationId xmlns:p14="http://schemas.microsoft.com/office/powerpoint/2010/main" val="6907659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aphicFrame>
        <p:nvGraphicFramePr>
          <p:cNvPr id="4" name="Tabel 6">
            <a:extLst>
              <a:ext uri="{FF2B5EF4-FFF2-40B4-BE49-F238E27FC236}">
                <a16:creationId xmlns:a16="http://schemas.microsoft.com/office/drawing/2014/main" id="{ACE60023-D2B2-4748-AA5B-D625741F92A9}"/>
              </a:ext>
            </a:extLst>
          </p:cNvPr>
          <p:cNvGraphicFramePr>
            <a:graphicFrameLocks noGrp="1"/>
          </p:cNvGraphicFramePr>
          <p:nvPr/>
        </p:nvGraphicFramePr>
        <p:xfrm>
          <a:off x="467544" y="620688"/>
          <a:ext cx="8352928" cy="6088380"/>
        </p:xfrm>
        <a:graphic>
          <a:graphicData uri="http://schemas.openxmlformats.org/drawingml/2006/table">
            <a:tbl>
              <a:tblPr firstRow="1" bandRow="1">
                <a:tableStyleId>{5C22544A-7EE6-4342-B048-85BDC9FD1C3A}</a:tableStyleId>
              </a:tblPr>
              <a:tblGrid>
                <a:gridCol w="8352928">
                  <a:extLst>
                    <a:ext uri="{9D8B030D-6E8A-4147-A177-3AD203B41FA5}">
                      <a16:colId xmlns:a16="http://schemas.microsoft.com/office/drawing/2014/main" val="3303216352"/>
                    </a:ext>
                  </a:extLst>
                </a:gridCol>
              </a:tblGrid>
              <a:tr h="3239164">
                <a:tc>
                  <a:txBody>
                    <a:bodyPr/>
                    <a:lstStyle/>
                    <a:p>
                      <a:r>
                        <a:rPr lang="da-DK" sz="2400" b="0" dirty="0">
                          <a:solidFill>
                            <a:schemeClr val="accent4">
                              <a:lumMod val="50000"/>
                            </a:schemeClr>
                          </a:solidFill>
                          <a:latin typeface="+mn-lt"/>
                        </a:rPr>
                        <a:t>Formiddag</a:t>
                      </a:r>
                    </a:p>
                    <a:p>
                      <a:endParaRPr lang="da-DK" sz="1400" b="0" i="1" dirty="0">
                        <a:solidFill>
                          <a:schemeClr val="tx1">
                            <a:lumMod val="65000"/>
                            <a:lumOff val="35000"/>
                          </a:schemeClr>
                        </a:solidFill>
                        <a:latin typeface="+mn-lt"/>
                      </a:endParaRPr>
                    </a:p>
                    <a:p>
                      <a:r>
                        <a:rPr lang="da-DK" sz="1600" b="0" i="1" dirty="0">
                          <a:solidFill>
                            <a:schemeClr val="tx1">
                              <a:lumMod val="65000"/>
                              <a:lumOff val="35000"/>
                            </a:schemeClr>
                          </a:solidFill>
                          <a:latin typeface="+mn-lt"/>
                        </a:rPr>
                        <a:t>Målsætning: Borgerne møder kultur i deres hverdag og i bylivet</a:t>
                      </a:r>
                    </a:p>
                    <a:p>
                      <a:endParaRPr lang="da-DK" sz="1600" b="0" dirty="0">
                        <a:solidFill>
                          <a:schemeClr val="tx1">
                            <a:lumMod val="65000"/>
                            <a:lumOff val="35000"/>
                          </a:schemeClr>
                        </a:solidFill>
                        <a:latin typeface="+mn-lt"/>
                      </a:endParaRPr>
                    </a:p>
                    <a:p>
                      <a:pPr marL="342900" marR="0" lvl="1"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600" b="0" dirty="0">
                          <a:solidFill>
                            <a:schemeClr val="tx1">
                              <a:lumMod val="65000"/>
                              <a:lumOff val="35000"/>
                            </a:schemeClr>
                          </a:solidFill>
                          <a:latin typeface="+mn-lt"/>
                        </a:rPr>
                        <a:t>Mål 1: Borgernes møde med kunsten og kulturen skal medvirke til at skabe fællesskaber, dannelse og forståelse for ens medborgere</a:t>
                      </a:r>
                    </a:p>
                    <a:p>
                      <a:pPr marL="0" marR="0" lvl="0" indent="0" algn="l" defTabSz="685800" rtl="0" eaLnBrk="1" fontAlgn="auto" latinLnBrk="0" hangingPunct="1">
                        <a:lnSpc>
                          <a:spcPct val="100000"/>
                        </a:lnSpc>
                        <a:spcBef>
                          <a:spcPts val="0"/>
                        </a:spcBef>
                        <a:spcAft>
                          <a:spcPts val="0"/>
                        </a:spcAft>
                        <a:buClrTx/>
                        <a:buSzTx/>
                        <a:buFontTx/>
                        <a:buNone/>
                        <a:tabLst/>
                        <a:defRPr/>
                      </a:pPr>
                      <a:endParaRPr lang="da-DK" sz="1600" b="0" dirty="0">
                        <a:solidFill>
                          <a:schemeClr val="tx1">
                            <a:lumMod val="65000"/>
                            <a:lumOff val="35000"/>
                          </a:schemeClr>
                        </a:solidFill>
                        <a:latin typeface="+mn-lt"/>
                      </a:endParaRPr>
                    </a:p>
                    <a:p>
                      <a:r>
                        <a:rPr lang="da-DK" sz="1600" b="0" i="1" dirty="0">
                          <a:solidFill>
                            <a:schemeClr val="tx1">
                              <a:lumMod val="65000"/>
                              <a:lumOff val="35000"/>
                            </a:schemeClr>
                          </a:solidFill>
                          <a:latin typeface="+mn-lt"/>
                        </a:rPr>
                        <a:t>Målsætning: Den mentale og fysiske sundhed i Albertslund skal fremmes, så flere oplever bedre mental sundhed, livskvalitet og trivsel</a:t>
                      </a:r>
                    </a:p>
                    <a:p>
                      <a:endParaRPr lang="da-DK" sz="1600" b="0" i="1" dirty="0">
                        <a:latin typeface="+mn-lt"/>
                      </a:endParaRPr>
                    </a:p>
                    <a:p>
                      <a:pPr marL="342900" lvl="1" indent="0">
                        <a:buFont typeface="Arial" panose="020B0604020202020204" pitchFamily="34" charset="0"/>
                        <a:buNone/>
                      </a:pPr>
                      <a:r>
                        <a:rPr lang="da-DK" sz="1600" b="0" dirty="0">
                          <a:solidFill>
                            <a:schemeClr val="tx1">
                              <a:lumMod val="65000"/>
                              <a:lumOff val="35000"/>
                            </a:schemeClr>
                          </a:solidFill>
                          <a:latin typeface="+mn-lt"/>
                        </a:rPr>
                        <a:t>Mål 2: Borgerne oplever kulturinstitutioner på nye måder, og kulturinstitutionerne understøtter en bredere brug</a:t>
                      </a:r>
                    </a:p>
                    <a:p>
                      <a:pPr marL="342900" lvl="1" indent="0">
                        <a:buFont typeface="Arial" panose="020B0604020202020204" pitchFamily="34" charset="0"/>
                        <a:buNone/>
                      </a:pPr>
                      <a:r>
                        <a:rPr lang="da-DK" sz="1600" b="0" dirty="0">
                          <a:solidFill>
                            <a:schemeClr val="tx1">
                              <a:lumMod val="65000"/>
                              <a:lumOff val="35000"/>
                            </a:schemeClr>
                          </a:solidFill>
                          <a:latin typeface="+mn-lt"/>
                        </a:rPr>
                        <a:t>Mål 3: Flere ældre </a:t>
                      </a:r>
                      <a:r>
                        <a:rPr lang="da-DK" sz="1600" b="0" dirty="0" err="1">
                          <a:solidFill>
                            <a:schemeClr val="tx1">
                              <a:lumMod val="65000"/>
                              <a:lumOff val="35000"/>
                            </a:schemeClr>
                          </a:solidFill>
                          <a:latin typeface="+mn-lt"/>
                        </a:rPr>
                        <a:t>albertslundere</a:t>
                      </a:r>
                      <a:r>
                        <a:rPr lang="da-DK" sz="1600" b="0" dirty="0">
                          <a:solidFill>
                            <a:schemeClr val="tx1">
                              <a:lumMod val="65000"/>
                              <a:lumOff val="35000"/>
                            </a:schemeClr>
                          </a:solidFill>
                          <a:latin typeface="+mn-lt"/>
                        </a:rPr>
                        <a:t> skal indgå i fællesskaber, som har værdi for dem </a:t>
                      </a:r>
                    </a:p>
                    <a:p>
                      <a:pPr marL="342900" lvl="1" indent="0">
                        <a:buFont typeface="Arial" panose="020B0604020202020204" pitchFamily="34" charset="0"/>
                        <a:buNone/>
                      </a:pPr>
                      <a:r>
                        <a:rPr lang="da-DK" sz="1600" b="0" dirty="0">
                          <a:solidFill>
                            <a:schemeClr val="tx1">
                              <a:lumMod val="65000"/>
                              <a:lumOff val="35000"/>
                            </a:schemeClr>
                          </a:solidFill>
                          <a:latin typeface="+mn-lt"/>
                        </a:rPr>
                        <a:t>Mål 4: Flere borgere er fysisk aktive både i foreninger og udenfor idrætsfællesskaber</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538237631"/>
                  </a:ext>
                </a:extLst>
              </a:tr>
              <a:tr h="184674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2400" b="0" kern="1200" dirty="0">
                          <a:solidFill>
                            <a:schemeClr val="accent4">
                              <a:lumMod val="50000"/>
                            </a:schemeClr>
                          </a:solidFill>
                          <a:latin typeface="+mn-lt"/>
                          <a:ea typeface="+mn-ea"/>
                          <a:cs typeface="+mn-cs"/>
                        </a:rPr>
                        <a:t>Eftermiddag</a:t>
                      </a:r>
                    </a:p>
                    <a:p>
                      <a:endParaRPr lang="da-DK" sz="1400" b="0" i="1" dirty="0">
                        <a:solidFill>
                          <a:schemeClr val="tx1">
                            <a:lumMod val="65000"/>
                            <a:lumOff val="35000"/>
                          </a:schemeClr>
                        </a:solidFill>
                        <a:latin typeface="+mn-lt"/>
                      </a:endParaRPr>
                    </a:p>
                    <a:p>
                      <a:r>
                        <a:rPr lang="da-DK" sz="1600" b="0" i="1" dirty="0">
                          <a:solidFill>
                            <a:schemeClr val="tx1">
                              <a:lumMod val="65000"/>
                              <a:lumOff val="35000"/>
                            </a:schemeClr>
                          </a:solidFill>
                          <a:latin typeface="+mn-lt"/>
                        </a:rPr>
                        <a:t>Målsætning: Ældre </a:t>
                      </a:r>
                      <a:r>
                        <a:rPr lang="da-DK" sz="1600" b="0" i="1" dirty="0" err="1">
                          <a:solidFill>
                            <a:schemeClr val="tx1">
                              <a:lumMod val="65000"/>
                              <a:lumOff val="35000"/>
                            </a:schemeClr>
                          </a:solidFill>
                          <a:latin typeface="+mn-lt"/>
                        </a:rPr>
                        <a:t>albertslundere</a:t>
                      </a:r>
                      <a:r>
                        <a:rPr lang="da-DK" sz="1600" b="0" i="1" dirty="0">
                          <a:solidFill>
                            <a:schemeClr val="tx1">
                              <a:lumMod val="65000"/>
                              <a:lumOff val="35000"/>
                            </a:schemeClr>
                          </a:solidFill>
                          <a:latin typeface="+mn-lt"/>
                        </a:rPr>
                        <a:t> får hjælp og støtte til at leve eller fastholde det liv, som har værdi for dem</a:t>
                      </a:r>
                      <a:r>
                        <a:rPr lang="da-DK" sz="1600" b="0" i="1" dirty="0">
                          <a:latin typeface="+mn-lt"/>
                        </a:rPr>
                        <a:t>	</a:t>
                      </a:r>
                    </a:p>
                    <a:p>
                      <a:r>
                        <a:rPr lang="da-DK" sz="1600" b="0" i="1" dirty="0">
                          <a:latin typeface="+mn-lt"/>
                        </a:rPr>
                        <a:t>	</a:t>
                      </a:r>
                    </a:p>
                    <a:p>
                      <a:pPr marL="342900" lvl="1" indent="0">
                        <a:buFont typeface="Arial" panose="020B0604020202020204" pitchFamily="34" charset="0"/>
                        <a:buNone/>
                      </a:pPr>
                      <a:r>
                        <a:rPr lang="da-DK" sz="1600" b="0" dirty="0">
                          <a:solidFill>
                            <a:schemeClr val="tx1">
                              <a:lumMod val="65000"/>
                              <a:lumOff val="35000"/>
                            </a:schemeClr>
                          </a:solidFill>
                          <a:latin typeface="+mn-lt"/>
                        </a:rPr>
                        <a:t>Mål 1: Ældre </a:t>
                      </a:r>
                      <a:r>
                        <a:rPr lang="da-DK" sz="1600" b="0" dirty="0" err="1">
                          <a:solidFill>
                            <a:schemeClr val="tx1">
                              <a:lumMod val="65000"/>
                              <a:lumOff val="35000"/>
                            </a:schemeClr>
                          </a:solidFill>
                          <a:latin typeface="+mn-lt"/>
                        </a:rPr>
                        <a:t>albertslundere</a:t>
                      </a:r>
                      <a:r>
                        <a:rPr lang="da-DK" sz="1600" b="0" dirty="0">
                          <a:solidFill>
                            <a:schemeClr val="tx1">
                              <a:lumMod val="65000"/>
                              <a:lumOff val="35000"/>
                            </a:schemeClr>
                          </a:solidFill>
                          <a:latin typeface="+mn-lt"/>
                        </a:rPr>
                        <a:t> får i større grad hjælp til igen at kunne have et aktivt liv som har værdi for dem</a:t>
                      </a:r>
                    </a:p>
                    <a:p>
                      <a:pPr marL="342900" lvl="1" indent="0">
                        <a:buFont typeface="Arial" panose="020B0604020202020204" pitchFamily="34" charset="0"/>
                        <a:buNone/>
                      </a:pPr>
                      <a:r>
                        <a:rPr lang="da-DK" sz="1600" b="0" dirty="0">
                          <a:solidFill>
                            <a:schemeClr val="tx1">
                              <a:lumMod val="65000"/>
                              <a:lumOff val="35000"/>
                            </a:schemeClr>
                          </a:solidFill>
                          <a:latin typeface="+mn-lt"/>
                        </a:rPr>
                        <a:t>Mål 2: Ældre </a:t>
                      </a:r>
                      <a:r>
                        <a:rPr lang="da-DK" sz="1600" b="0" dirty="0" err="1">
                          <a:solidFill>
                            <a:schemeClr val="tx1">
                              <a:lumMod val="65000"/>
                              <a:lumOff val="35000"/>
                            </a:schemeClr>
                          </a:solidFill>
                          <a:latin typeface="+mn-lt"/>
                        </a:rPr>
                        <a:t>albertslundere</a:t>
                      </a:r>
                      <a:r>
                        <a:rPr lang="da-DK" sz="1600" b="0" dirty="0">
                          <a:solidFill>
                            <a:schemeClr val="tx1">
                              <a:lumMod val="65000"/>
                              <a:lumOff val="35000"/>
                            </a:schemeClr>
                          </a:solidFill>
                          <a:latin typeface="+mn-lt"/>
                        </a:rPr>
                        <a:t> oplever i større grad en mere forudsigelig hjælp med større fleksibilitet</a:t>
                      </a:r>
                    </a:p>
                    <a:p>
                      <a:endParaRPr lang="da-DK" sz="1050" b="0" dirty="0">
                        <a:latin typeface="+mn-lt"/>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922852950"/>
                  </a:ext>
                </a:extLst>
              </a:tr>
            </a:tbl>
          </a:graphicData>
        </a:graphic>
      </p:graphicFrame>
      <p:sp>
        <p:nvSpPr>
          <p:cNvPr id="3" name="Titel 1">
            <a:extLst>
              <a:ext uri="{FF2B5EF4-FFF2-40B4-BE49-F238E27FC236}">
                <a16:creationId xmlns:a16="http://schemas.microsoft.com/office/drawing/2014/main" id="{C3389DD5-D2CA-D131-78A8-82091ECEF4D4}"/>
              </a:ext>
            </a:extLst>
          </p:cNvPr>
          <p:cNvSpPr txBox="1">
            <a:spLocks/>
          </p:cNvSpPr>
          <p:nvPr/>
        </p:nvSpPr>
        <p:spPr>
          <a:xfrm>
            <a:off x="628649" y="1844824"/>
            <a:ext cx="1899721" cy="6680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1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12862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Inspirationsoplæg</a:t>
            </a:r>
          </a:p>
        </p:txBody>
      </p:sp>
      <p:sp>
        <p:nvSpPr>
          <p:cNvPr id="3" name="Pladsholder til indhold 2"/>
          <p:cNvSpPr>
            <a:spLocks noGrp="1"/>
          </p:cNvSpPr>
          <p:nvPr>
            <p:ph idx="1"/>
          </p:nvPr>
        </p:nvSpPr>
        <p:spPr>
          <a:xfrm>
            <a:off x="-324544" y="1697461"/>
            <a:ext cx="8029203" cy="4537075"/>
          </a:xfrm>
        </p:spPr>
        <p:txBody>
          <a:bodyPr/>
          <a:lstStyle/>
          <a:p>
            <a:pPr marL="828040" indent="0">
              <a:buNone/>
            </a:pPr>
            <a:r>
              <a:rPr lang="da-DK" sz="1800" i="1" dirty="0">
                <a:solidFill>
                  <a:srgbClr val="C76F07"/>
                </a:solidFill>
                <a:effectLst/>
                <a:latin typeface="Arial" panose="020B0604020202020204" pitchFamily="34" charset="0"/>
                <a:ea typeface="Times New Roman" panose="02020603050405020304" pitchFamily="18" charset="0"/>
                <a:cs typeface="Times New Roman" panose="02020603050405020304" pitchFamily="18" charset="0"/>
              </a:rPr>
              <a:t>Rehabilitering og </a:t>
            </a:r>
            <a:r>
              <a:rPr lang="da-DK" sz="1800" i="1" dirty="0" err="1">
                <a:solidFill>
                  <a:srgbClr val="C76F07"/>
                </a:solidFill>
                <a:effectLst/>
                <a:latin typeface="Arial" panose="020B0604020202020204" pitchFamily="34" charset="0"/>
                <a:ea typeface="Times New Roman" panose="02020603050405020304" pitchFamily="18" charset="0"/>
                <a:cs typeface="Times New Roman" panose="02020603050405020304" pitchFamily="18" charset="0"/>
              </a:rPr>
              <a:t>recovery</a:t>
            </a:r>
            <a:r>
              <a:rPr lang="da-DK" sz="1800" i="1" dirty="0">
                <a:solidFill>
                  <a:srgbClr val="C76F07"/>
                </a:solidFill>
                <a:effectLst/>
                <a:latin typeface="Arial" panose="020B0604020202020204" pitchFamily="34" charset="0"/>
                <a:ea typeface="Times New Roman" panose="02020603050405020304" pitchFamily="18" charset="0"/>
                <a:cs typeface="Times New Roman" panose="02020603050405020304" pitchFamily="18" charset="0"/>
              </a:rPr>
              <a:t> </a:t>
            </a:r>
            <a:r>
              <a:rPr lang="da-DK" sz="1800" i="1" dirty="0">
                <a:effectLst/>
                <a:latin typeface="Arial" panose="020B0604020202020204" pitchFamily="34" charset="0"/>
                <a:ea typeface="Times New Roman" panose="02020603050405020304" pitchFamily="18" charset="0"/>
                <a:cs typeface="Times New Roman" panose="02020603050405020304" pitchFamily="18" charset="0"/>
              </a:rPr>
              <a:t>– Hvordan vi arbejder med de to tilgange og hvordan vi kan bruge erfaringer fra tilgangene i praksis.</a:t>
            </a:r>
          </a:p>
          <a:p>
            <a:pPr marL="828040" indent="0">
              <a:buNone/>
            </a:pPr>
            <a:endParaRPr lang="da-DK"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828040" indent="0">
              <a:buNone/>
            </a:pPr>
            <a:r>
              <a:rPr lang="da-DK" sz="1800" i="1" dirty="0">
                <a:solidFill>
                  <a:srgbClr val="C76F07"/>
                </a:solidFill>
                <a:effectLst/>
                <a:latin typeface="Arial" panose="020B0604020202020204" pitchFamily="34" charset="0"/>
                <a:ea typeface="Times New Roman" panose="02020603050405020304" pitchFamily="18" charset="0"/>
                <a:cs typeface="Times New Roman" panose="02020603050405020304" pitchFamily="18" charset="0"/>
              </a:rPr>
              <a:t>Selvstyrende teams </a:t>
            </a:r>
            <a:r>
              <a:rPr lang="da-DK" sz="1800" i="1" dirty="0">
                <a:effectLst/>
                <a:latin typeface="Arial" panose="020B0604020202020204" pitchFamily="34" charset="0"/>
                <a:ea typeface="Times New Roman" panose="02020603050405020304" pitchFamily="18" charset="0"/>
                <a:cs typeface="Times New Roman" panose="02020603050405020304" pitchFamily="18" charset="0"/>
              </a:rPr>
              <a:t>– Hvordan man kan arbejde i faste, selvstyrende teams og hvilke potentialer er der i forhold til prøvehandlinger.</a:t>
            </a:r>
          </a:p>
          <a:p>
            <a:pPr marL="828040" indent="0">
              <a:buNone/>
            </a:pPr>
            <a:endParaRPr lang="da-DK"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828040" indent="0">
              <a:buNone/>
            </a:pPr>
            <a:r>
              <a:rPr lang="da-DK" sz="1800" i="1" dirty="0">
                <a:solidFill>
                  <a:srgbClr val="C76F07"/>
                </a:solidFill>
                <a:effectLst/>
                <a:latin typeface="Arial" panose="020B0604020202020204" pitchFamily="34" charset="0"/>
                <a:ea typeface="Times New Roman" panose="02020603050405020304" pitchFamily="18" charset="0"/>
                <a:cs typeface="Times New Roman" panose="02020603050405020304" pitchFamily="18" charset="0"/>
              </a:rPr>
              <a:t>Sygefravær</a:t>
            </a:r>
            <a:r>
              <a:rPr lang="da-DK" sz="1800" i="1" dirty="0">
                <a:solidFill>
                  <a:srgbClr val="F7931D"/>
                </a:solidFill>
                <a:effectLst/>
                <a:latin typeface="Arial" panose="020B0604020202020204" pitchFamily="34" charset="0"/>
                <a:ea typeface="Times New Roman" panose="02020603050405020304" pitchFamily="18" charset="0"/>
                <a:cs typeface="Times New Roman" panose="02020603050405020304" pitchFamily="18" charset="0"/>
              </a:rPr>
              <a:t> </a:t>
            </a:r>
            <a:r>
              <a:rPr lang="da-DK" sz="1800" i="1" dirty="0">
                <a:effectLst/>
                <a:latin typeface="Arial" panose="020B0604020202020204" pitchFamily="34" charset="0"/>
                <a:ea typeface="Times New Roman" panose="02020603050405020304" pitchFamily="18" charset="0"/>
                <a:cs typeface="Times New Roman" panose="02020603050405020304" pitchFamily="18" charset="0"/>
              </a:rPr>
              <a:t>– Erfaringer fra arbejdet med at nedbringe sygefraværet i Hjemmeplejen.</a:t>
            </a:r>
            <a:endParaRPr lang="da-DK"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da-DK" dirty="0"/>
          </a:p>
        </p:txBody>
      </p:sp>
    </p:spTree>
    <p:extLst>
      <p:ext uri="{BB962C8B-B14F-4D97-AF65-F5344CB8AC3E}">
        <p14:creationId xmlns:p14="http://schemas.microsoft.com/office/powerpoint/2010/main" val="4274951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48E728-AF2D-45DE-BD92-44F150D9294E}"/>
              </a:ext>
            </a:extLst>
          </p:cNvPr>
          <p:cNvSpPr>
            <a:spLocks noGrp="1"/>
          </p:cNvSpPr>
          <p:nvPr>
            <p:ph type="title"/>
          </p:nvPr>
        </p:nvSpPr>
        <p:spPr/>
        <p:txBody>
          <a:bodyPr/>
          <a:lstStyle/>
          <a:p>
            <a:r>
              <a:rPr lang="da-DK" dirty="0"/>
              <a:t>Ældreliv</a:t>
            </a:r>
          </a:p>
        </p:txBody>
      </p:sp>
      <p:sp>
        <p:nvSpPr>
          <p:cNvPr id="4" name="Ellipse 3">
            <a:extLst>
              <a:ext uri="{FF2B5EF4-FFF2-40B4-BE49-F238E27FC236}">
                <a16:creationId xmlns:a16="http://schemas.microsoft.com/office/drawing/2014/main" id="{BC9255C4-A24D-4134-9BC2-BB32290EE900}"/>
              </a:ext>
            </a:extLst>
          </p:cNvPr>
          <p:cNvSpPr/>
          <p:nvPr/>
        </p:nvSpPr>
        <p:spPr>
          <a:xfrm>
            <a:off x="5942885" y="3652113"/>
            <a:ext cx="2028825" cy="1921669"/>
          </a:xfrm>
          <a:prstGeom prst="ellipse">
            <a:avLst/>
          </a:prstGeom>
          <a:solidFill>
            <a:schemeClr val="accent4">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da-DK" sz="1200" dirty="0">
                <a:solidFill>
                  <a:schemeClr val="accent3">
                    <a:lumMod val="75000"/>
                  </a:schemeClr>
                </a:solidFill>
                <a:latin typeface="Arial" panose="020B0604020202020204" pitchFamily="34" charset="0"/>
                <a:ea typeface="Times New Roman" panose="02020603050405020304" pitchFamily="18" charset="0"/>
                <a:cs typeface="Times New Roman" panose="02020603050405020304" pitchFamily="18" charset="0"/>
              </a:rPr>
              <a:t>Den mentale og fysiske sundhed i Albertslund skal fremmes, så flere oplever bedre mental sundhed, livskvalitet og trivsel</a:t>
            </a:r>
          </a:p>
          <a:p>
            <a:pPr algn="ctr"/>
            <a:r>
              <a:rPr lang="da-DK" sz="900" dirty="0">
                <a:solidFill>
                  <a:schemeClr val="accent3">
                    <a:lumMod val="75000"/>
                  </a:schemeClr>
                </a:solidFill>
                <a:latin typeface="Arial" panose="020B0604020202020204" pitchFamily="34" charset="0"/>
                <a:ea typeface="Times New Roman" panose="02020603050405020304" pitchFamily="18" charset="0"/>
                <a:cs typeface="Times New Roman" panose="02020603050405020304" pitchFamily="18" charset="0"/>
              </a:rPr>
              <a:t> </a:t>
            </a:r>
            <a:endParaRPr lang="da-DK" sz="750" dirty="0">
              <a:solidFill>
                <a:schemeClr val="accent3">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Ellipse 4">
            <a:extLst>
              <a:ext uri="{FF2B5EF4-FFF2-40B4-BE49-F238E27FC236}">
                <a16:creationId xmlns:a16="http://schemas.microsoft.com/office/drawing/2014/main" id="{DA353B6F-6051-4055-885E-807B98ED602F}"/>
              </a:ext>
            </a:extLst>
          </p:cNvPr>
          <p:cNvSpPr/>
          <p:nvPr/>
        </p:nvSpPr>
        <p:spPr>
          <a:xfrm>
            <a:off x="3377803" y="4005064"/>
            <a:ext cx="2388393" cy="2212082"/>
          </a:xfrm>
          <a:prstGeom prst="ellipse">
            <a:avLst/>
          </a:prstGeom>
          <a:solidFill>
            <a:schemeClr val="accent1">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da-DK" sz="1600" b="1" dirty="0" err="1">
                <a:solidFill>
                  <a:schemeClr val="accent3">
                    <a:lumMod val="75000"/>
                  </a:schemeClr>
                </a:solidFill>
                <a:latin typeface="Arial" panose="020B0604020202020204" pitchFamily="34" charset="0"/>
                <a:ea typeface="Times New Roman" panose="02020603050405020304" pitchFamily="18" charset="0"/>
                <a:cs typeface="Times New Roman" panose="02020603050405020304" pitchFamily="18" charset="0"/>
              </a:rPr>
              <a:t>Ældreliv</a:t>
            </a:r>
            <a:endParaRPr lang="da-DK" sz="1600" b="1" dirty="0">
              <a:solidFill>
                <a:schemeClr val="accent3">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algn="ctr"/>
            <a:r>
              <a:rPr lang="da-DK" sz="1600" b="1" dirty="0">
                <a:solidFill>
                  <a:schemeClr val="accent3">
                    <a:lumMod val="75000"/>
                  </a:schemeClr>
                </a:solidFill>
                <a:latin typeface="Arial" panose="020B0604020202020204" pitchFamily="34" charset="0"/>
                <a:ea typeface="Times New Roman" panose="02020603050405020304" pitchFamily="18" charset="0"/>
                <a:cs typeface="Times New Roman" panose="02020603050405020304" pitchFamily="18" charset="0"/>
              </a:rPr>
              <a:t>70+ år</a:t>
            </a:r>
          </a:p>
        </p:txBody>
      </p:sp>
      <p:sp>
        <p:nvSpPr>
          <p:cNvPr id="6" name="Ellipse 5">
            <a:extLst>
              <a:ext uri="{FF2B5EF4-FFF2-40B4-BE49-F238E27FC236}">
                <a16:creationId xmlns:a16="http://schemas.microsoft.com/office/drawing/2014/main" id="{13A891F1-EDAF-4C5C-A1E2-5C6BDCF66A58}"/>
              </a:ext>
            </a:extLst>
          </p:cNvPr>
          <p:cNvSpPr/>
          <p:nvPr/>
        </p:nvSpPr>
        <p:spPr>
          <a:xfrm>
            <a:off x="1115616" y="3652114"/>
            <a:ext cx="2028825" cy="1921669"/>
          </a:xfrm>
          <a:prstGeom prst="ellipse">
            <a:avLst/>
          </a:prstGeom>
          <a:solidFill>
            <a:schemeClr val="accent4">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da-DK" sz="1200" dirty="0">
                <a:solidFill>
                  <a:schemeClr val="accent3">
                    <a:lumMod val="75000"/>
                  </a:schemeClr>
                </a:solidFill>
                <a:latin typeface="Arial" panose="020B0604020202020204" pitchFamily="34" charset="0"/>
                <a:ea typeface="Times New Roman" panose="02020603050405020304" pitchFamily="18" charset="0"/>
                <a:cs typeface="Times New Roman" panose="02020603050405020304" pitchFamily="18" charset="0"/>
              </a:rPr>
              <a:t>Borgerne møder kultur i deres hverdag og i bylivet                                                                                                                                </a:t>
            </a:r>
          </a:p>
        </p:txBody>
      </p:sp>
      <p:sp>
        <p:nvSpPr>
          <p:cNvPr id="7" name="Ellipse 6">
            <a:extLst>
              <a:ext uri="{FF2B5EF4-FFF2-40B4-BE49-F238E27FC236}">
                <a16:creationId xmlns:a16="http://schemas.microsoft.com/office/drawing/2014/main" id="{4718766D-4870-4758-A590-4090E145B8A8}"/>
              </a:ext>
            </a:extLst>
          </p:cNvPr>
          <p:cNvSpPr/>
          <p:nvPr/>
        </p:nvSpPr>
        <p:spPr>
          <a:xfrm>
            <a:off x="3503736" y="1895976"/>
            <a:ext cx="2028825" cy="1921669"/>
          </a:xfrm>
          <a:prstGeom prst="ellipse">
            <a:avLst/>
          </a:prstGeom>
          <a:solidFill>
            <a:schemeClr val="accent4">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da-DK" sz="1200" dirty="0">
                <a:solidFill>
                  <a:schemeClr val="accent3">
                    <a:lumMod val="75000"/>
                  </a:schemeClr>
                </a:solidFill>
                <a:latin typeface="Arial" panose="020B0604020202020204" pitchFamily="34" charset="0"/>
                <a:ea typeface="Times New Roman" panose="02020603050405020304" pitchFamily="18" charset="0"/>
                <a:cs typeface="Times New Roman" panose="02020603050405020304" pitchFamily="18" charset="0"/>
              </a:rPr>
              <a:t>Ældre </a:t>
            </a:r>
            <a:r>
              <a:rPr lang="da-DK" sz="1200" dirty="0" err="1">
                <a:solidFill>
                  <a:schemeClr val="accent3">
                    <a:lumMod val="75000"/>
                  </a:schemeClr>
                </a:solidFill>
                <a:latin typeface="Arial" panose="020B0604020202020204" pitchFamily="34" charset="0"/>
                <a:ea typeface="Times New Roman" panose="02020603050405020304" pitchFamily="18" charset="0"/>
                <a:cs typeface="Times New Roman" panose="02020603050405020304" pitchFamily="18" charset="0"/>
              </a:rPr>
              <a:t>albertslundere</a:t>
            </a:r>
            <a:r>
              <a:rPr lang="da-DK" sz="1200" dirty="0">
                <a:solidFill>
                  <a:schemeClr val="accent3">
                    <a:lumMod val="75000"/>
                  </a:schemeClr>
                </a:solidFill>
                <a:latin typeface="Arial" panose="020B0604020202020204" pitchFamily="34" charset="0"/>
                <a:ea typeface="Times New Roman" panose="02020603050405020304" pitchFamily="18" charset="0"/>
                <a:cs typeface="Times New Roman" panose="02020603050405020304" pitchFamily="18" charset="0"/>
              </a:rPr>
              <a:t> får hjælp og støtte til at leve eller fastholde det liv, som har værdi for dem </a:t>
            </a:r>
          </a:p>
        </p:txBody>
      </p:sp>
      <p:sp>
        <p:nvSpPr>
          <p:cNvPr id="9" name="Tekstfelt 8">
            <a:extLst>
              <a:ext uri="{FF2B5EF4-FFF2-40B4-BE49-F238E27FC236}">
                <a16:creationId xmlns:a16="http://schemas.microsoft.com/office/drawing/2014/main" id="{5E8BD935-3CE4-26BB-219D-8F752751FBBE}"/>
              </a:ext>
            </a:extLst>
          </p:cNvPr>
          <p:cNvSpPr txBox="1"/>
          <p:nvPr/>
        </p:nvSpPr>
        <p:spPr>
          <a:xfrm>
            <a:off x="395536" y="1268760"/>
            <a:ext cx="8245227" cy="400110"/>
          </a:xfrm>
          <a:prstGeom prst="rect">
            <a:avLst/>
          </a:prstGeom>
          <a:noFill/>
        </p:spPr>
        <p:txBody>
          <a:bodyPr wrap="square">
            <a:spAutoFit/>
          </a:bodyPr>
          <a:lstStyle/>
          <a:p>
            <a:pPr marL="0" indent="0">
              <a:buNone/>
            </a:pPr>
            <a:r>
              <a:rPr lang="da-DK" sz="2000" i="1" dirty="0">
                <a:latin typeface="+mn-lt"/>
              </a:rPr>
              <a:t>Vi vil skabe attraktive tilbud for alle ældre</a:t>
            </a:r>
          </a:p>
        </p:txBody>
      </p:sp>
    </p:spTree>
    <p:extLst>
      <p:ext uri="{BB962C8B-B14F-4D97-AF65-F5344CB8AC3E}">
        <p14:creationId xmlns:p14="http://schemas.microsoft.com/office/powerpoint/2010/main" val="28587309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b-NO" dirty="0"/>
              <a:t>Inspiration fra hverdagen</a:t>
            </a:r>
          </a:p>
        </p:txBody>
      </p:sp>
      <p:sp>
        <p:nvSpPr>
          <p:cNvPr id="3" name="Undertitel 2"/>
          <p:cNvSpPr>
            <a:spLocks noGrp="1"/>
          </p:cNvSpPr>
          <p:nvPr>
            <p:ph type="subTitle" idx="1"/>
          </p:nvPr>
        </p:nvSpPr>
        <p:spPr/>
        <p:txBody>
          <a:bodyPr/>
          <a:lstStyle/>
          <a:p>
            <a:r>
              <a:rPr lang="da-DK" dirty="0"/>
              <a:t>Berit Berrig, Leder af Bostøtte og Aktivitet</a:t>
            </a:r>
          </a:p>
          <a:p>
            <a:r>
              <a:rPr lang="da-DK" dirty="0"/>
              <a:t>Inger Marie Søndergaard Kolind, Leder af Visitationen</a:t>
            </a:r>
          </a:p>
          <a:p>
            <a:r>
              <a:rPr lang="da-DK" dirty="0"/>
              <a:t>Tenna Dahl Lund, Leder af Syge- og Hjemmeplejen</a:t>
            </a:r>
          </a:p>
          <a:p>
            <a:endParaRPr lang="nb-NO"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Recovery-orienteret rehabilitering</a:t>
            </a:r>
            <a:br>
              <a:rPr lang="da-DK" dirty="0"/>
            </a:br>
            <a:endParaRPr lang="da-DK" dirty="0"/>
          </a:p>
        </p:txBody>
      </p:sp>
      <p:sp>
        <p:nvSpPr>
          <p:cNvPr id="3" name="Pladsholder til indhold 2"/>
          <p:cNvSpPr>
            <a:spLocks noGrp="1"/>
          </p:cNvSpPr>
          <p:nvPr>
            <p:ph idx="1"/>
          </p:nvPr>
        </p:nvSpPr>
        <p:spPr>
          <a:xfrm>
            <a:off x="503238" y="1340768"/>
            <a:ext cx="8137525" cy="4537075"/>
          </a:xfrm>
        </p:spPr>
        <p:txBody>
          <a:bodyPr/>
          <a:lstStyle/>
          <a:p>
            <a:pPr marL="0" indent="0">
              <a:buNone/>
            </a:pPr>
            <a:endParaRPr lang="da-DK" dirty="0">
              <a:solidFill>
                <a:srgbClr val="7F7F7F"/>
              </a:solidFill>
            </a:endParaRPr>
          </a:p>
          <a:p>
            <a:pPr marL="0" indent="0">
              <a:buNone/>
            </a:pPr>
            <a:r>
              <a:rPr lang="da-DK" b="0" i="1" dirty="0">
                <a:solidFill>
                  <a:srgbClr val="7F7F7F"/>
                </a:solidFill>
                <a:effectLst/>
              </a:rPr>
              <a:t>V. Berit Berrig</a:t>
            </a:r>
          </a:p>
          <a:p>
            <a:r>
              <a:rPr lang="da-DK" b="0" i="1" dirty="0">
                <a:solidFill>
                  <a:srgbClr val="7F7F7F"/>
                </a:solidFill>
                <a:effectLst/>
              </a:rPr>
              <a:t>Recovery betyder at komme sig og ”handler om at skabe sig et meningsfuldt og tilfredsstillende liv, sådan som personerne selv definerer det, med eller uden symptomer og problemer, som kan komme og gå” (Mike </a:t>
            </a:r>
            <a:r>
              <a:rPr lang="da-DK" b="0" i="1" dirty="0" err="1">
                <a:solidFill>
                  <a:srgbClr val="7F7F7F"/>
                </a:solidFill>
                <a:effectLst/>
              </a:rPr>
              <a:t>Slade</a:t>
            </a:r>
            <a:r>
              <a:rPr lang="da-DK" b="0" i="1" dirty="0">
                <a:solidFill>
                  <a:srgbClr val="7F7F7F"/>
                </a:solidFill>
                <a:effectLst/>
              </a:rPr>
              <a:t> m.fl., </a:t>
            </a:r>
            <a:r>
              <a:rPr lang="da-DK" b="0" i="1" dirty="0" err="1">
                <a:solidFill>
                  <a:srgbClr val="7F7F7F"/>
                </a:solidFill>
                <a:effectLst/>
              </a:rPr>
              <a:t>ImRoc</a:t>
            </a:r>
            <a:r>
              <a:rPr lang="da-DK" b="0" i="1" dirty="0">
                <a:solidFill>
                  <a:srgbClr val="7F7F7F"/>
                </a:solidFill>
                <a:effectLst/>
              </a:rPr>
              <a:t>, 2008). </a:t>
            </a:r>
            <a:endParaRPr lang="da-DK" dirty="0">
              <a:solidFill>
                <a:srgbClr val="7F7F7F"/>
              </a:solidFill>
            </a:endParaRPr>
          </a:p>
          <a:p>
            <a:endParaRPr lang="da-DK" dirty="0"/>
          </a:p>
          <a:p>
            <a:r>
              <a:rPr lang="da-DK" dirty="0"/>
              <a:t>Fokus er på den enkelte borgers proces henimod et personligt defineret godt liv</a:t>
            </a:r>
          </a:p>
          <a:p>
            <a:r>
              <a:rPr lang="da-DK" dirty="0"/>
              <a:t>Borgeren definerer selv sin </a:t>
            </a:r>
            <a:r>
              <a:rPr lang="da-DK" dirty="0" err="1"/>
              <a:t>recovery</a:t>
            </a:r>
            <a:r>
              <a:rPr lang="da-DK" dirty="0"/>
              <a:t> proces</a:t>
            </a:r>
          </a:p>
          <a:p>
            <a:r>
              <a:rPr lang="da-DK" dirty="0"/>
              <a:t>Genskabe håb,  positivt selvbillede, handlemuligheder</a:t>
            </a:r>
          </a:p>
          <a:p>
            <a:endParaRPr lang="da-DK" dirty="0"/>
          </a:p>
          <a:p>
            <a:endParaRPr lang="da-DK" dirty="0"/>
          </a:p>
          <a:p>
            <a:endParaRPr lang="da-DK" dirty="0"/>
          </a:p>
          <a:p>
            <a:pPr marL="0" indent="0">
              <a:buNone/>
            </a:pPr>
            <a:endParaRPr lang="da-DK" dirty="0"/>
          </a:p>
        </p:txBody>
      </p:sp>
    </p:spTree>
    <p:extLst>
      <p:ext uri="{BB962C8B-B14F-4D97-AF65-F5344CB8AC3E}">
        <p14:creationId xmlns:p14="http://schemas.microsoft.com/office/powerpoint/2010/main" val="42886607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Recovery-orienteret rehabilitering</a:t>
            </a:r>
            <a:br>
              <a:rPr lang="da-DK" dirty="0"/>
            </a:br>
            <a:endParaRPr lang="da-DK" dirty="0"/>
          </a:p>
        </p:txBody>
      </p:sp>
      <p:sp>
        <p:nvSpPr>
          <p:cNvPr id="3" name="Pladsholder til indhold 2"/>
          <p:cNvSpPr>
            <a:spLocks noGrp="1"/>
          </p:cNvSpPr>
          <p:nvPr>
            <p:ph idx="1"/>
          </p:nvPr>
        </p:nvSpPr>
        <p:spPr>
          <a:xfrm>
            <a:off x="503238" y="1340768"/>
            <a:ext cx="8137525" cy="4537075"/>
          </a:xfrm>
        </p:spPr>
        <p:txBody>
          <a:bodyPr/>
          <a:lstStyle/>
          <a:p>
            <a:pPr marL="0" indent="0">
              <a:buNone/>
            </a:pPr>
            <a:endParaRPr lang="da-DK" dirty="0"/>
          </a:p>
          <a:p>
            <a:pPr marL="0" indent="0">
              <a:buNone/>
            </a:pPr>
            <a:r>
              <a:rPr lang="da-DK" dirty="0"/>
              <a:t>De otte principper for recovery-orienteret rehabilitering er: </a:t>
            </a:r>
          </a:p>
          <a:p>
            <a:pPr marL="0" indent="0">
              <a:buNone/>
            </a:pPr>
            <a:endParaRPr lang="da-DK" dirty="0"/>
          </a:p>
          <a:p>
            <a:pPr marL="457200" indent="-457200">
              <a:buAutoNum type="arabicPeriod"/>
            </a:pPr>
            <a:r>
              <a:rPr lang="da-DK" dirty="0"/>
              <a:t>Tag udgangspunkt i borgernes ønsker, håb og drømme </a:t>
            </a:r>
          </a:p>
          <a:p>
            <a:pPr marL="457200" indent="-457200">
              <a:buAutoNum type="arabicPeriod"/>
            </a:pPr>
            <a:r>
              <a:rPr lang="da-DK" dirty="0"/>
              <a:t>Fokusér på borgernes ressourcer </a:t>
            </a:r>
          </a:p>
          <a:p>
            <a:pPr marL="457200" indent="-457200">
              <a:buAutoNum type="arabicPeriod"/>
            </a:pPr>
            <a:r>
              <a:rPr lang="da-DK" dirty="0"/>
              <a:t>Inddrag borgernes lokalsamfund og netværk </a:t>
            </a:r>
          </a:p>
          <a:p>
            <a:pPr marL="457200" indent="-457200">
              <a:buAutoNum type="arabicPeriod"/>
            </a:pPr>
            <a:r>
              <a:rPr lang="da-DK" dirty="0"/>
              <a:t>Arbejd koordineret med borgernes samlede livssituation</a:t>
            </a:r>
          </a:p>
          <a:p>
            <a:pPr marL="457200" indent="-457200">
              <a:buAutoNum type="arabicPeriod"/>
            </a:pPr>
            <a:r>
              <a:rPr lang="da-DK" dirty="0"/>
              <a:t>Sørg for at følge op, så indsatsen altid er den rette</a:t>
            </a:r>
          </a:p>
          <a:p>
            <a:pPr marL="457200" indent="-457200">
              <a:buAutoNum type="arabicPeriod"/>
            </a:pPr>
            <a:r>
              <a:rPr lang="da-DK" dirty="0"/>
              <a:t>Mød borgerne med åbenhed, tillid og respekt </a:t>
            </a:r>
          </a:p>
          <a:p>
            <a:pPr marL="457200" indent="-457200">
              <a:buAutoNum type="arabicPeriod"/>
            </a:pPr>
            <a:r>
              <a:rPr lang="da-DK" dirty="0"/>
              <a:t>Hjælp borgerne så tidligt som muligt </a:t>
            </a:r>
          </a:p>
          <a:p>
            <a:pPr marL="457200" indent="-457200">
              <a:buAutoNum type="arabicPeriod"/>
            </a:pPr>
            <a:r>
              <a:rPr lang="da-DK" dirty="0"/>
              <a:t>Brug metoder og viden der virker</a:t>
            </a:r>
          </a:p>
          <a:p>
            <a:endParaRPr lang="da-DK" dirty="0"/>
          </a:p>
          <a:p>
            <a:endParaRPr lang="da-DK" dirty="0"/>
          </a:p>
          <a:p>
            <a:endParaRPr lang="da-DK" dirty="0"/>
          </a:p>
          <a:p>
            <a:endParaRPr lang="da-DK" dirty="0"/>
          </a:p>
          <a:p>
            <a:pPr marL="0" indent="0">
              <a:buNone/>
            </a:pPr>
            <a:endParaRPr lang="da-DK" dirty="0"/>
          </a:p>
        </p:txBody>
      </p:sp>
    </p:spTree>
    <p:extLst>
      <p:ext uri="{BB962C8B-B14F-4D97-AF65-F5344CB8AC3E}">
        <p14:creationId xmlns:p14="http://schemas.microsoft.com/office/powerpoint/2010/main" val="2084152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Recovery-orienteret rehabilitering</a:t>
            </a:r>
            <a:br>
              <a:rPr lang="da-DK" dirty="0"/>
            </a:br>
            <a:endParaRPr lang="da-DK" dirty="0"/>
          </a:p>
        </p:txBody>
      </p:sp>
      <p:sp>
        <p:nvSpPr>
          <p:cNvPr id="3" name="Pladsholder til indhold 2"/>
          <p:cNvSpPr>
            <a:spLocks noGrp="1"/>
          </p:cNvSpPr>
          <p:nvPr>
            <p:ph idx="1"/>
          </p:nvPr>
        </p:nvSpPr>
        <p:spPr>
          <a:xfrm>
            <a:off x="503238" y="1340768"/>
            <a:ext cx="8137525" cy="4537075"/>
          </a:xfrm>
        </p:spPr>
        <p:txBody>
          <a:bodyPr/>
          <a:lstStyle/>
          <a:p>
            <a:pPr marL="0" indent="0">
              <a:buNone/>
            </a:pPr>
            <a:endParaRPr lang="da-DK" dirty="0"/>
          </a:p>
          <a:p>
            <a:pPr marL="0" indent="0">
              <a:buNone/>
            </a:pPr>
            <a:r>
              <a:rPr lang="da-DK" dirty="0"/>
              <a:t>Hvordan kan organiseringen understøtte recovery-orienteret rehabilitering</a:t>
            </a:r>
          </a:p>
          <a:p>
            <a:pPr marL="0" indent="0">
              <a:buNone/>
            </a:pPr>
            <a:endParaRPr lang="da-DK" dirty="0"/>
          </a:p>
          <a:p>
            <a:r>
              <a:rPr lang="da-DK" dirty="0"/>
              <a:t>Mulighed for </a:t>
            </a:r>
            <a:r>
              <a:rPr lang="da-DK" dirty="0" err="1"/>
              <a:t>relationsdannelse</a:t>
            </a:r>
            <a:endParaRPr lang="da-DK" dirty="0"/>
          </a:p>
          <a:p>
            <a:r>
              <a:rPr lang="da-DK" dirty="0"/>
              <a:t>Fleksibel arbejdstid</a:t>
            </a:r>
          </a:p>
          <a:p>
            <a:r>
              <a:rPr lang="da-DK" dirty="0"/>
              <a:t>Selvtilrettelæggende teams</a:t>
            </a:r>
          </a:p>
          <a:p>
            <a:r>
              <a:rPr lang="da-DK" dirty="0"/>
              <a:t>Mål frem for tid</a:t>
            </a:r>
          </a:p>
          <a:p>
            <a:r>
              <a:rPr lang="da-DK" dirty="0"/>
              <a:t>Erfarne medarbejdere</a:t>
            </a:r>
          </a:p>
          <a:p>
            <a:r>
              <a:rPr lang="da-DK" dirty="0"/>
              <a:t>Faglige beslutninger tæt på og i samarbejde med borgeren</a:t>
            </a:r>
          </a:p>
          <a:p>
            <a:r>
              <a:rPr lang="da-DK" dirty="0"/>
              <a:t>Tilgængelig ledelse på afstand</a:t>
            </a:r>
          </a:p>
          <a:p>
            <a:r>
              <a:rPr lang="da-DK" dirty="0"/>
              <a:t>Ekstern </a:t>
            </a:r>
            <a:r>
              <a:rPr lang="da-DK" dirty="0" err="1"/>
              <a:t>supervison</a:t>
            </a:r>
            <a:endParaRPr lang="da-DK" dirty="0"/>
          </a:p>
          <a:p>
            <a:endParaRPr lang="da-DK" dirty="0"/>
          </a:p>
          <a:p>
            <a:endParaRPr lang="da-DK" dirty="0"/>
          </a:p>
          <a:p>
            <a:pPr marL="0" indent="0">
              <a:buNone/>
            </a:pPr>
            <a:endParaRPr lang="da-DK" dirty="0"/>
          </a:p>
        </p:txBody>
      </p:sp>
    </p:spTree>
    <p:extLst>
      <p:ext uri="{BB962C8B-B14F-4D97-AF65-F5344CB8AC3E}">
        <p14:creationId xmlns:p14="http://schemas.microsoft.com/office/powerpoint/2010/main" val="886069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Recovery-orienteret rehabilitering</a:t>
            </a:r>
            <a:br>
              <a:rPr lang="da-DK" dirty="0"/>
            </a:br>
            <a:endParaRPr lang="da-DK" dirty="0"/>
          </a:p>
        </p:txBody>
      </p:sp>
      <p:sp>
        <p:nvSpPr>
          <p:cNvPr id="3" name="Pladsholder til indhold 2"/>
          <p:cNvSpPr>
            <a:spLocks noGrp="1"/>
          </p:cNvSpPr>
          <p:nvPr>
            <p:ph idx="1"/>
          </p:nvPr>
        </p:nvSpPr>
        <p:spPr>
          <a:xfrm>
            <a:off x="503238" y="1340768"/>
            <a:ext cx="8137525" cy="4537075"/>
          </a:xfrm>
        </p:spPr>
        <p:txBody>
          <a:bodyPr/>
          <a:lstStyle/>
          <a:p>
            <a:pPr marL="0" indent="0">
              <a:buNone/>
            </a:pPr>
            <a:endParaRPr lang="da-DK" dirty="0"/>
          </a:p>
          <a:p>
            <a:pPr marL="0" indent="0">
              <a:buNone/>
            </a:pPr>
            <a:r>
              <a:rPr lang="da-DK" dirty="0"/>
              <a:t>Cases hvor håb og drømme har været styrende…</a:t>
            </a:r>
          </a:p>
          <a:p>
            <a:pPr marL="0" indent="0">
              <a:buNone/>
            </a:pPr>
            <a:endParaRPr lang="da-DK" dirty="0"/>
          </a:p>
          <a:p>
            <a:r>
              <a:rPr lang="da-DK" dirty="0"/>
              <a:t>Bo i egen lejlighed selvom man har været indlagt i 3 år</a:t>
            </a:r>
          </a:p>
          <a:p>
            <a:r>
              <a:rPr lang="da-DK" dirty="0"/>
              <a:t>Tage en uddannelse og frasige sig førtidspension </a:t>
            </a:r>
          </a:p>
          <a:p>
            <a:endParaRPr lang="da-DK" dirty="0"/>
          </a:p>
          <a:p>
            <a:r>
              <a:rPr lang="da-DK" dirty="0"/>
              <a:t>Få en hund</a:t>
            </a:r>
          </a:p>
          <a:p>
            <a:r>
              <a:rPr lang="da-DK" dirty="0"/>
              <a:t>Få en kæreste/ven</a:t>
            </a:r>
          </a:p>
          <a:p>
            <a:r>
              <a:rPr lang="da-DK" dirty="0"/>
              <a:t>Kunne have børnene på besøg/overnatning</a:t>
            </a:r>
          </a:p>
          <a:p>
            <a:pPr marL="0" indent="0">
              <a:buNone/>
            </a:pPr>
            <a:endParaRPr lang="da-DK" dirty="0"/>
          </a:p>
          <a:p>
            <a:endParaRPr lang="da-DK" dirty="0"/>
          </a:p>
          <a:p>
            <a:endParaRPr lang="da-DK" dirty="0"/>
          </a:p>
          <a:p>
            <a:pPr marL="0" indent="0">
              <a:buNone/>
            </a:pPr>
            <a:endParaRPr lang="da-DK" dirty="0"/>
          </a:p>
        </p:txBody>
      </p:sp>
    </p:spTree>
    <p:extLst>
      <p:ext uri="{BB962C8B-B14F-4D97-AF65-F5344CB8AC3E}">
        <p14:creationId xmlns:p14="http://schemas.microsoft.com/office/powerpoint/2010/main" val="36518673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E24659-4ECC-F3AE-0C66-0E5E94FC06F6}"/>
              </a:ext>
            </a:extLst>
          </p:cNvPr>
          <p:cNvSpPr>
            <a:spLocks noGrp="1"/>
          </p:cNvSpPr>
          <p:nvPr>
            <p:ph type="title"/>
          </p:nvPr>
        </p:nvSpPr>
        <p:spPr/>
        <p:txBody>
          <a:bodyPr/>
          <a:lstStyle/>
          <a:p>
            <a:r>
              <a:rPr lang="da-DK" dirty="0">
                <a:ea typeface="Open Sans"/>
                <a:cs typeface="Open Sans"/>
              </a:rPr>
              <a:t>Hverdagsrehabilitering </a:t>
            </a:r>
            <a:endParaRPr lang="da-DK" sz="1200" dirty="0">
              <a:ea typeface="Open Sans"/>
              <a:cs typeface="Open Sans"/>
            </a:endParaRPr>
          </a:p>
        </p:txBody>
      </p:sp>
      <p:sp>
        <p:nvSpPr>
          <p:cNvPr id="3" name="Pladsholder til indhold 2">
            <a:extLst>
              <a:ext uri="{FF2B5EF4-FFF2-40B4-BE49-F238E27FC236}">
                <a16:creationId xmlns:a16="http://schemas.microsoft.com/office/drawing/2014/main" id="{9E283365-2F6B-533A-1675-B81CA371ED7E}"/>
              </a:ext>
            </a:extLst>
          </p:cNvPr>
          <p:cNvSpPr>
            <a:spLocks noGrp="1"/>
          </p:cNvSpPr>
          <p:nvPr>
            <p:ph idx="1"/>
          </p:nvPr>
        </p:nvSpPr>
        <p:spPr/>
        <p:txBody>
          <a:bodyPr/>
          <a:lstStyle/>
          <a:p>
            <a:pPr marL="0" indent="0">
              <a:buNone/>
            </a:pPr>
            <a:r>
              <a:rPr lang="da-DK" dirty="0"/>
              <a:t>v. Inger Marie </a:t>
            </a:r>
          </a:p>
          <a:p>
            <a:pPr marL="323850" indent="-323850"/>
            <a:endParaRPr lang="da-DK" dirty="0"/>
          </a:p>
          <a:p>
            <a:pPr marL="323850" indent="-323850"/>
            <a:r>
              <a:rPr lang="da-DK" dirty="0"/>
              <a:t>Erfaringer fra Rehabiliteringscenter i Høje Taastrup Kommune</a:t>
            </a:r>
          </a:p>
          <a:p>
            <a:pPr marL="0" indent="0">
              <a:buNone/>
            </a:pPr>
            <a:endParaRPr lang="da-DK" dirty="0"/>
          </a:p>
          <a:p>
            <a:pPr marL="323850" indent="-323850"/>
            <a:r>
              <a:rPr lang="da-DK" dirty="0"/>
              <a:t>Deltagelse i projekt fra Sundhedsstyrelsen i 2020 : styrkelse af rehabiliteringsindsatsen af de svageste ældre.</a:t>
            </a:r>
          </a:p>
          <a:p>
            <a:pPr marL="323850" indent="-323850"/>
            <a:endParaRPr lang="da-DK" dirty="0"/>
          </a:p>
          <a:p>
            <a:pPr marL="323850" indent="-323850"/>
            <a:r>
              <a:rPr lang="da-DK" dirty="0"/>
              <a:t>Med i Analysen 2020 fra VIVE: Økonomisk styring af hjemmepleje og §83a</a:t>
            </a:r>
          </a:p>
          <a:p>
            <a:pPr marL="323850" indent="-323850"/>
            <a:endParaRPr lang="da-DK" dirty="0"/>
          </a:p>
          <a:p>
            <a:pPr marL="323850" indent="-323850"/>
            <a:r>
              <a:rPr lang="da-DK" dirty="0"/>
              <a:t>Var leder af udekørende rehabiliteringsteam – et selvstyrende team</a:t>
            </a:r>
          </a:p>
        </p:txBody>
      </p:sp>
    </p:spTree>
    <p:extLst>
      <p:ext uri="{BB962C8B-B14F-4D97-AF65-F5344CB8AC3E}">
        <p14:creationId xmlns:p14="http://schemas.microsoft.com/office/powerpoint/2010/main" val="15144038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3FD2A9-4089-DC9C-C682-F79F0B8BC225}"/>
              </a:ext>
            </a:extLst>
          </p:cNvPr>
          <p:cNvSpPr>
            <a:spLocks noGrp="1"/>
          </p:cNvSpPr>
          <p:nvPr>
            <p:ph type="title"/>
          </p:nvPr>
        </p:nvSpPr>
        <p:spPr/>
        <p:txBody>
          <a:bodyPr/>
          <a:lstStyle/>
          <a:p>
            <a:r>
              <a:rPr lang="da-DK" dirty="0">
                <a:ea typeface="Open Sans"/>
                <a:cs typeface="Open Sans"/>
              </a:rPr>
              <a:t>Hverdagsrehabilitering </a:t>
            </a:r>
            <a:endParaRPr lang="da-DK" dirty="0"/>
          </a:p>
        </p:txBody>
      </p:sp>
      <p:sp>
        <p:nvSpPr>
          <p:cNvPr id="3" name="Pladsholder til indhold 2">
            <a:extLst>
              <a:ext uri="{FF2B5EF4-FFF2-40B4-BE49-F238E27FC236}">
                <a16:creationId xmlns:a16="http://schemas.microsoft.com/office/drawing/2014/main" id="{7D94A955-7C3E-F286-FD94-F982B80802B4}"/>
              </a:ext>
            </a:extLst>
          </p:cNvPr>
          <p:cNvSpPr>
            <a:spLocks noGrp="1"/>
          </p:cNvSpPr>
          <p:nvPr>
            <p:ph idx="1"/>
          </p:nvPr>
        </p:nvSpPr>
        <p:spPr>
          <a:xfrm>
            <a:off x="383373" y="1357742"/>
            <a:ext cx="8257390" cy="4879546"/>
          </a:xfrm>
        </p:spPr>
        <p:txBody>
          <a:bodyPr/>
          <a:lstStyle/>
          <a:p>
            <a:pPr marL="323850" indent="-323850"/>
            <a:endParaRPr lang="da-DK" sz="1800" i="0" dirty="0">
              <a:ea typeface="+mn-lt"/>
              <a:cs typeface="+mn-lt"/>
            </a:endParaRPr>
          </a:p>
          <a:p>
            <a:pPr marL="323850" indent="-323850"/>
            <a:r>
              <a:rPr lang="da-DK" sz="2400" i="0" dirty="0">
                <a:ea typeface="+mn-lt"/>
                <a:cs typeface="+mn-lt"/>
              </a:rPr>
              <a:t>I 2015 kom §83a.</a:t>
            </a:r>
          </a:p>
          <a:p>
            <a:pPr marL="323850" indent="-323850"/>
            <a:endParaRPr lang="da-DK" sz="2400" i="0" dirty="0">
              <a:ea typeface="+mn-lt"/>
              <a:cs typeface="+mn-lt"/>
            </a:endParaRPr>
          </a:p>
          <a:p>
            <a:pPr marL="323850" indent="-323850"/>
            <a:r>
              <a:rPr lang="da-DK" sz="2400" i="0" dirty="0">
                <a:ea typeface="+mn-lt"/>
                <a:cs typeface="+mn-lt"/>
              </a:rPr>
              <a:t>Rehabilitering er et tværfagligt tiltag, der foregår i borgerens hjem og nærmiljø og har til formål at forbedre borgerens funktionsniveau, herunder at fremme evnen til at udfører almindelige daglige aktiviteter.</a:t>
            </a:r>
            <a:endParaRPr lang="da-DK" sz="2400" i="0" dirty="0"/>
          </a:p>
          <a:p>
            <a:pPr marL="323850" indent="-323850"/>
            <a:endParaRPr lang="da-DK" sz="2400" i="0" dirty="0">
              <a:ea typeface="+mn-lt"/>
              <a:cs typeface="+mn-lt"/>
            </a:endParaRPr>
          </a:p>
          <a:p>
            <a:pPr marL="323850" indent="-323850"/>
            <a:r>
              <a:rPr lang="da-DK" sz="2400" i="0" dirty="0">
                <a:ea typeface="+mn-lt"/>
                <a:cs typeface="+mn-lt"/>
              </a:rPr>
              <a:t>Incitament til at tænke rehabilitering. Sparer nogle dyre varme hænder i hjemmeplejen. </a:t>
            </a:r>
          </a:p>
          <a:p>
            <a:pPr marL="323850" indent="-323850"/>
            <a:endParaRPr lang="da-DK" sz="2400" i="0" dirty="0">
              <a:ea typeface="+mn-lt"/>
              <a:cs typeface="+mn-lt"/>
            </a:endParaRPr>
          </a:p>
          <a:p>
            <a:pPr marL="323850" indent="-323850"/>
            <a:endParaRPr lang="da-DK" sz="2400" dirty="0"/>
          </a:p>
        </p:txBody>
      </p:sp>
    </p:spTree>
    <p:extLst>
      <p:ext uri="{BB962C8B-B14F-4D97-AF65-F5344CB8AC3E}">
        <p14:creationId xmlns:p14="http://schemas.microsoft.com/office/powerpoint/2010/main" val="36113465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068614-49F2-2F51-EB8D-CA5ABEF32ECB}"/>
              </a:ext>
            </a:extLst>
          </p:cNvPr>
          <p:cNvSpPr>
            <a:spLocks noGrp="1"/>
          </p:cNvSpPr>
          <p:nvPr>
            <p:ph type="title"/>
          </p:nvPr>
        </p:nvSpPr>
        <p:spPr>
          <a:xfrm>
            <a:off x="532820" y="584201"/>
            <a:ext cx="8107943" cy="687923"/>
          </a:xfrm>
        </p:spPr>
        <p:txBody>
          <a:bodyPr/>
          <a:lstStyle/>
          <a:p>
            <a:r>
              <a:rPr lang="da-DK" sz="2800" dirty="0">
                <a:ea typeface="Open Sans"/>
                <a:cs typeface="Open Sans"/>
              </a:rPr>
              <a:t>Evaluering af styrket indsats for §83 a</a:t>
            </a:r>
          </a:p>
        </p:txBody>
      </p:sp>
      <p:sp>
        <p:nvSpPr>
          <p:cNvPr id="3" name="Pladsholder til indhold 2">
            <a:extLst>
              <a:ext uri="{FF2B5EF4-FFF2-40B4-BE49-F238E27FC236}">
                <a16:creationId xmlns:a16="http://schemas.microsoft.com/office/drawing/2014/main" id="{35C1A6DA-2B1A-2A74-BF10-BA70803FAF80}"/>
              </a:ext>
            </a:extLst>
          </p:cNvPr>
          <p:cNvSpPr>
            <a:spLocks noGrp="1"/>
          </p:cNvSpPr>
          <p:nvPr>
            <p:ph idx="1"/>
          </p:nvPr>
        </p:nvSpPr>
        <p:spPr>
          <a:xfrm>
            <a:off x="391935" y="1340618"/>
            <a:ext cx="8248828" cy="4896670"/>
          </a:xfrm>
        </p:spPr>
        <p:txBody>
          <a:bodyPr/>
          <a:lstStyle/>
          <a:p>
            <a:pPr marL="323850" indent="-323850"/>
            <a:r>
              <a:rPr lang="da-DK" sz="2400" dirty="0"/>
              <a:t>Hverdagsrehabilitering VIRKER!!</a:t>
            </a:r>
          </a:p>
          <a:p>
            <a:pPr marL="323850" indent="-323850"/>
            <a:endParaRPr lang="da-DK" sz="2400" dirty="0"/>
          </a:p>
          <a:p>
            <a:pPr marL="323850" indent="-323850"/>
            <a:r>
              <a:rPr lang="da-DK" sz="2400" dirty="0"/>
              <a:t>Fra projektet: hjemmeboende borgere fik inden §83a gennemsnit 3,7 timer og efter et §83a forløb fik de 2,6 timer </a:t>
            </a:r>
          </a:p>
          <a:p>
            <a:pPr marL="323850" indent="-323850"/>
            <a:endParaRPr lang="da-DK" sz="2400" dirty="0"/>
          </a:p>
          <a:p>
            <a:pPr marL="323850" indent="-323850"/>
            <a:r>
              <a:rPr lang="da-DK" sz="2400" dirty="0"/>
              <a:t>Hvordan organiserer vi os for at kunne skabe gode rammer for hverdagsrehabilitering ift. Ældreområdet</a:t>
            </a:r>
          </a:p>
          <a:p>
            <a:pPr marL="323850" indent="-323850"/>
            <a:endParaRPr lang="da-DK" sz="2400" dirty="0"/>
          </a:p>
          <a:p>
            <a:pPr marL="323850" indent="-323850"/>
            <a:r>
              <a:rPr lang="da-DK" sz="2400" dirty="0"/>
              <a:t>Vigtigt at kompetencerne skal være der, hvor borgerne er!</a:t>
            </a:r>
          </a:p>
          <a:p>
            <a:pPr marL="323850" indent="-323850"/>
            <a:endParaRPr lang="da-DK" dirty="0"/>
          </a:p>
          <a:p>
            <a:pPr marL="323850" indent="-323850"/>
            <a:endParaRPr lang="da-DK" dirty="0"/>
          </a:p>
        </p:txBody>
      </p:sp>
    </p:spTree>
    <p:extLst>
      <p:ext uri="{BB962C8B-B14F-4D97-AF65-F5344CB8AC3E}">
        <p14:creationId xmlns:p14="http://schemas.microsoft.com/office/powerpoint/2010/main" val="40233435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D71AB7-D29D-865E-8DC7-66C6B0101367}"/>
              </a:ext>
            </a:extLst>
          </p:cNvPr>
          <p:cNvSpPr>
            <a:spLocks noGrp="1"/>
          </p:cNvSpPr>
          <p:nvPr>
            <p:ph type="title"/>
          </p:nvPr>
        </p:nvSpPr>
        <p:spPr>
          <a:xfrm>
            <a:off x="532820" y="584201"/>
            <a:ext cx="8107943" cy="961900"/>
          </a:xfrm>
        </p:spPr>
        <p:txBody>
          <a:bodyPr/>
          <a:lstStyle/>
          <a:p>
            <a:r>
              <a:rPr lang="da-DK" dirty="0">
                <a:ea typeface="Open Sans"/>
                <a:cs typeface="Open Sans"/>
              </a:rPr>
              <a:t>Erfaringer fra Selvstyrende team</a:t>
            </a:r>
          </a:p>
        </p:txBody>
      </p:sp>
      <p:sp>
        <p:nvSpPr>
          <p:cNvPr id="3" name="Pladsholder til indhold 2">
            <a:extLst>
              <a:ext uri="{FF2B5EF4-FFF2-40B4-BE49-F238E27FC236}">
                <a16:creationId xmlns:a16="http://schemas.microsoft.com/office/drawing/2014/main" id="{1656EC74-29D3-E22E-4584-0E1794116258}"/>
              </a:ext>
            </a:extLst>
          </p:cNvPr>
          <p:cNvSpPr>
            <a:spLocks noGrp="1"/>
          </p:cNvSpPr>
          <p:nvPr>
            <p:ph idx="1"/>
          </p:nvPr>
        </p:nvSpPr>
        <p:spPr>
          <a:xfrm>
            <a:off x="503238" y="1357742"/>
            <a:ext cx="8137525" cy="4879546"/>
          </a:xfrm>
        </p:spPr>
        <p:txBody>
          <a:bodyPr/>
          <a:lstStyle/>
          <a:p>
            <a:pPr marL="323850" indent="-323850"/>
            <a:r>
              <a:rPr lang="da-DK" i="0" dirty="0">
                <a:ea typeface="+mn-lt"/>
                <a:cs typeface="+mn-lt"/>
              </a:rPr>
              <a:t>Det tværfaglige team gør, at koordinationen er mere smidig, da alle kompetencer er samlet i ét team, og medarbejderne i teamet har let adgang til at spare med hinanden på daglig basis.</a:t>
            </a:r>
          </a:p>
          <a:p>
            <a:pPr marL="323850" indent="-323850"/>
            <a:endParaRPr lang="da-DK" i="0" dirty="0"/>
          </a:p>
          <a:p>
            <a:pPr marL="323850" indent="-323850"/>
            <a:r>
              <a:rPr lang="da-DK" i="0" dirty="0"/>
              <a:t>Teamet kan selv "skrue" op og ned på indsatserne hos borgerne afhængige af hvad borgerne har brug for. </a:t>
            </a:r>
          </a:p>
          <a:p>
            <a:pPr marL="323850" indent="-323850"/>
            <a:endParaRPr lang="da-DK" i="0" dirty="0"/>
          </a:p>
          <a:p>
            <a:pPr marL="323850" indent="-323850"/>
            <a:r>
              <a:rPr lang="da-DK" i="0" dirty="0"/>
              <a:t>Vigtigt at have data om faglige resultater</a:t>
            </a:r>
          </a:p>
          <a:p>
            <a:pPr marL="323850" indent="-323850"/>
            <a:endParaRPr lang="da-DK" i="0" dirty="0"/>
          </a:p>
          <a:p>
            <a:pPr marL="323850" indent="-323850"/>
            <a:r>
              <a:rPr lang="da-DK" i="0" dirty="0"/>
              <a:t>At være selvstyrende kræver mod – faglighed og at udfordre den traditionelle tankegang ift. Planlægning, arbejdstidsregler, ledelse mv. </a:t>
            </a:r>
          </a:p>
          <a:p>
            <a:pPr marL="323850" indent="-323850"/>
            <a:r>
              <a:rPr lang="da-DK" i="0" dirty="0"/>
              <a:t>Vigtig at have fokus på at have valide data om faglige og personalemæssige resultater. </a:t>
            </a:r>
          </a:p>
        </p:txBody>
      </p:sp>
    </p:spTree>
    <p:extLst>
      <p:ext uri="{BB962C8B-B14F-4D97-AF65-F5344CB8AC3E}">
        <p14:creationId xmlns:p14="http://schemas.microsoft.com/office/powerpoint/2010/main" val="15338434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247A84-D167-3971-A3B3-58B3661F9BDB}"/>
              </a:ext>
            </a:extLst>
          </p:cNvPr>
          <p:cNvSpPr>
            <a:spLocks noGrp="1"/>
          </p:cNvSpPr>
          <p:nvPr>
            <p:ph type="title"/>
          </p:nvPr>
        </p:nvSpPr>
        <p:spPr/>
        <p:txBody>
          <a:bodyPr/>
          <a:lstStyle/>
          <a:p>
            <a:pPr algn="r"/>
            <a:r>
              <a:rPr lang="da-DK" dirty="0">
                <a:ea typeface="Open Sans"/>
                <a:cs typeface="Open Sans"/>
              </a:rPr>
              <a:t>Erfaringer fra hjemme- og sygeplejen</a:t>
            </a:r>
            <a:br>
              <a:rPr lang="da-DK" dirty="0">
                <a:ea typeface="Open Sans"/>
                <a:cs typeface="Open Sans"/>
              </a:rPr>
            </a:br>
            <a:endParaRPr lang="da-DK" sz="1800" dirty="0">
              <a:ea typeface="Open Sans"/>
              <a:cs typeface="Open Sans"/>
            </a:endParaRPr>
          </a:p>
        </p:txBody>
      </p:sp>
      <p:sp>
        <p:nvSpPr>
          <p:cNvPr id="3" name="Pladsholder til indhold 2">
            <a:extLst>
              <a:ext uri="{FF2B5EF4-FFF2-40B4-BE49-F238E27FC236}">
                <a16:creationId xmlns:a16="http://schemas.microsoft.com/office/drawing/2014/main" id="{540BBCFE-0A4F-D8FF-70C7-82FF56BDE650}"/>
              </a:ext>
            </a:extLst>
          </p:cNvPr>
          <p:cNvSpPr>
            <a:spLocks noGrp="1"/>
          </p:cNvSpPr>
          <p:nvPr>
            <p:ph idx="1"/>
          </p:nvPr>
        </p:nvSpPr>
        <p:spPr/>
        <p:txBody>
          <a:bodyPr/>
          <a:lstStyle/>
          <a:p>
            <a:pPr marL="0" indent="0">
              <a:buNone/>
            </a:pPr>
            <a:r>
              <a:rPr lang="da-DK" sz="2000" dirty="0">
                <a:ea typeface="Open Sans"/>
                <a:cs typeface="Open Sans"/>
              </a:rPr>
              <a:t>V. Tenna Lund, Leder hjemme- og sygeplejen</a:t>
            </a:r>
          </a:p>
          <a:p>
            <a:pPr marL="0" indent="0">
              <a:buNone/>
            </a:pPr>
            <a:endParaRPr lang="da-DK" dirty="0"/>
          </a:p>
          <a:p>
            <a:pPr marL="323850" indent="-323850"/>
            <a:r>
              <a:rPr lang="da-DK" dirty="0"/>
              <a:t>Borgerne er tilfredse med hjælpen - Når det er den faste medarbejder der kommer</a:t>
            </a:r>
          </a:p>
          <a:p>
            <a:pPr marL="323850" indent="-323850"/>
            <a:endParaRPr lang="da-DK" dirty="0"/>
          </a:p>
          <a:p>
            <a:pPr marL="323850" indent="-323850"/>
            <a:r>
              <a:rPr lang="da-DK" dirty="0"/>
              <a:t>Kontinuitet og kendskab til hinanden har stor betydning</a:t>
            </a:r>
          </a:p>
          <a:p>
            <a:pPr marL="323850" indent="-323850"/>
            <a:endParaRPr lang="da-DK" dirty="0"/>
          </a:p>
          <a:p>
            <a:pPr marL="323850" indent="-323850"/>
            <a:r>
              <a:rPr lang="da-DK" dirty="0"/>
              <a:t>Selvstyrende teams kræver mod, tillid og i højere grad ansvar hos medarbejderne</a:t>
            </a:r>
          </a:p>
          <a:p>
            <a:pPr marL="323850" indent="-323850"/>
            <a:endParaRPr lang="da-DK" dirty="0"/>
          </a:p>
          <a:p>
            <a:pPr marL="323850" indent="-323850"/>
            <a:r>
              <a:rPr lang="da-DK" dirty="0"/>
              <a:t>"Det gør vi da bare lige" - Hvad skal der til?</a:t>
            </a:r>
          </a:p>
          <a:p>
            <a:pPr marL="323850" indent="-323850"/>
            <a:endParaRPr lang="da-DK" dirty="0"/>
          </a:p>
          <a:p>
            <a:pPr marL="323850" indent="-323850"/>
            <a:endParaRPr lang="da-DK" dirty="0"/>
          </a:p>
          <a:p>
            <a:pPr marL="323850" indent="-323850"/>
            <a:endParaRPr lang="da-DK" dirty="0"/>
          </a:p>
          <a:p>
            <a:pPr marL="323850" indent="-323850"/>
            <a:endParaRPr lang="da-DK" dirty="0"/>
          </a:p>
          <a:p>
            <a:pPr marL="323850" indent="-323850"/>
            <a:endParaRPr lang="da-DK" dirty="0"/>
          </a:p>
        </p:txBody>
      </p:sp>
    </p:spTree>
    <p:extLst>
      <p:ext uri="{BB962C8B-B14F-4D97-AF65-F5344CB8AC3E}">
        <p14:creationId xmlns:p14="http://schemas.microsoft.com/office/powerpoint/2010/main" val="3565258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aphicFrame>
        <p:nvGraphicFramePr>
          <p:cNvPr id="4" name="Tabel 6">
            <a:extLst>
              <a:ext uri="{FF2B5EF4-FFF2-40B4-BE49-F238E27FC236}">
                <a16:creationId xmlns:a16="http://schemas.microsoft.com/office/drawing/2014/main" id="{ACE60023-D2B2-4748-AA5B-D625741F92A9}"/>
              </a:ext>
            </a:extLst>
          </p:cNvPr>
          <p:cNvGraphicFramePr>
            <a:graphicFrameLocks noGrp="1"/>
          </p:cNvGraphicFramePr>
          <p:nvPr>
            <p:extLst>
              <p:ext uri="{D42A27DB-BD31-4B8C-83A1-F6EECF244321}">
                <p14:modId xmlns:p14="http://schemas.microsoft.com/office/powerpoint/2010/main" val="2337581719"/>
              </p:ext>
            </p:extLst>
          </p:nvPr>
        </p:nvGraphicFramePr>
        <p:xfrm>
          <a:off x="467544" y="620688"/>
          <a:ext cx="8352928" cy="6088380"/>
        </p:xfrm>
        <a:graphic>
          <a:graphicData uri="http://schemas.openxmlformats.org/drawingml/2006/table">
            <a:tbl>
              <a:tblPr firstRow="1" bandRow="1">
                <a:tableStyleId>{5C22544A-7EE6-4342-B048-85BDC9FD1C3A}</a:tableStyleId>
              </a:tblPr>
              <a:tblGrid>
                <a:gridCol w="8352928">
                  <a:extLst>
                    <a:ext uri="{9D8B030D-6E8A-4147-A177-3AD203B41FA5}">
                      <a16:colId xmlns:a16="http://schemas.microsoft.com/office/drawing/2014/main" val="3303216352"/>
                    </a:ext>
                  </a:extLst>
                </a:gridCol>
              </a:tblGrid>
              <a:tr h="3239164">
                <a:tc>
                  <a:txBody>
                    <a:bodyPr/>
                    <a:lstStyle/>
                    <a:p>
                      <a:r>
                        <a:rPr lang="da-DK" sz="2400" b="0" dirty="0">
                          <a:solidFill>
                            <a:schemeClr val="accent4">
                              <a:lumMod val="50000"/>
                            </a:schemeClr>
                          </a:solidFill>
                          <a:latin typeface="+mn-lt"/>
                        </a:rPr>
                        <a:t>Formiddag</a:t>
                      </a:r>
                    </a:p>
                    <a:p>
                      <a:endParaRPr lang="da-DK" sz="1400" b="0" i="1" dirty="0">
                        <a:solidFill>
                          <a:schemeClr val="tx1">
                            <a:lumMod val="65000"/>
                            <a:lumOff val="35000"/>
                          </a:schemeClr>
                        </a:solidFill>
                        <a:latin typeface="+mn-lt"/>
                      </a:endParaRPr>
                    </a:p>
                    <a:p>
                      <a:r>
                        <a:rPr lang="da-DK" sz="1600" b="0" i="1" dirty="0">
                          <a:solidFill>
                            <a:schemeClr val="tx1">
                              <a:lumMod val="65000"/>
                              <a:lumOff val="35000"/>
                            </a:schemeClr>
                          </a:solidFill>
                          <a:latin typeface="+mn-lt"/>
                        </a:rPr>
                        <a:t>Målsætning: Borgerne møder kultur i deres hverdag og i bylivet</a:t>
                      </a:r>
                    </a:p>
                    <a:p>
                      <a:endParaRPr lang="da-DK" sz="1600" b="0" dirty="0">
                        <a:solidFill>
                          <a:schemeClr val="tx1">
                            <a:lumMod val="65000"/>
                            <a:lumOff val="35000"/>
                          </a:schemeClr>
                        </a:solidFill>
                        <a:latin typeface="+mn-lt"/>
                      </a:endParaRPr>
                    </a:p>
                    <a:p>
                      <a:pPr marL="342900" marR="0" lvl="1"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600" b="0" dirty="0">
                          <a:solidFill>
                            <a:schemeClr val="tx1">
                              <a:lumMod val="65000"/>
                              <a:lumOff val="35000"/>
                            </a:schemeClr>
                          </a:solidFill>
                          <a:latin typeface="+mn-lt"/>
                        </a:rPr>
                        <a:t>Mål 1: Borgernes møde med kunsten og kulturen skal medvirke til at skabe fællesskaber, dannelse og forståelse for ens medborgere</a:t>
                      </a:r>
                    </a:p>
                    <a:p>
                      <a:pPr marL="0" marR="0" lvl="0" indent="0" algn="l" defTabSz="685800" rtl="0" eaLnBrk="1" fontAlgn="auto" latinLnBrk="0" hangingPunct="1">
                        <a:lnSpc>
                          <a:spcPct val="100000"/>
                        </a:lnSpc>
                        <a:spcBef>
                          <a:spcPts val="0"/>
                        </a:spcBef>
                        <a:spcAft>
                          <a:spcPts val="0"/>
                        </a:spcAft>
                        <a:buClrTx/>
                        <a:buSzTx/>
                        <a:buFontTx/>
                        <a:buNone/>
                        <a:tabLst/>
                        <a:defRPr/>
                      </a:pPr>
                      <a:endParaRPr lang="da-DK" sz="1600" b="0" dirty="0">
                        <a:solidFill>
                          <a:schemeClr val="tx1">
                            <a:lumMod val="65000"/>
                            <a:lumOff val="35000"/>
                          </a:schemeClr>
                        </a:solidFill>
                        <a:latin typeface="+mn-lt"/>
                      </a:endParaRPr>
                    </a:p>
                    <a:p>
                      <a:r>
                        <a:rPr lang="da-DK" sz="1600" b="0" i="1" dirty="0">
                          <a:solidFill>
                            <a:schemeClr val="tx1">
                              <a:lumMod val="65000"/>
                              <a:lumOff val="35000"/>
                            </a:schemeClr>
                          </a:solidFill>
                          <a:latin typeface="+mn-lt"/>
                        </a:rPr>
                        <a:t>Målsætning: Den mentale og fysiske sundhed i Albertslund skal fremmes, så flere oplever bedre mental sundhed, livskvalitet og trivsel</a:t>
                      </a:r>
                    </a:p>
                    <a:p>
                      <a:endParaRPr lang="da-DK" sz="1600" b="0" i="1" dirty="0">
                        <a:latin typeface="+mn-lt"/>
                      </a:endParaRPr>
                    </a:p>
                    <a:p>
                      <a:pPr marL="342900" lvl="1" indent="0">
                        <a:buFont typeface="Arial" panose="020B0604020202020204" pitchFamily="34" charset="0"/>
                        <a:buNone/>
                      </a:pPr>
                      <a:r>
                        <a:rPr lang="da-DK" sz="1600" b="0" dirty="0">
                          <a:solidFill>
                            <a:schemeClr val="tx1">
                              <a:lumMod val="65000"/>
                              <a:lumOff val="35000"/>
                            </a:schemeClr>
                          </a:solidFill>
                          <a:latin typeface="+mn-lt"/>
                        </a:rPr>
                        <a:t>Mål 2: Borgerne oplever kulturinstitutioner på nye måder, og kulturinstitutionerne understøtter en bredere brug</a:t>
                      </a:r>
                    </a:p>
                    <a:p>
                      <a:pPr marL="342900" lvl="1" indent="0">
                        <a:buFont typeface="Arial" panose="020B0604020202020204" pitchFamily="34" charset="0"/>
                        <a:buNone/>
                      </a:pPr>
                      <a:r>
                        <a:rPr lang="da-DK" sz="1600" b="0" dirty="0">
                          <a:solidFill>
                            <a:schemeClr val="tx1">
                              <a:lumMod val="65000"/>
                              <a:lumOff val="35000"/>
                            </a:schemeClr>
                          </a:solidFill>
                          <a:latin typeface="+mn-lt"/>
                        </a:rPr>
                        <a:t>Mål 3: Flere ældre </a:t>
                      </a:r>
                      <a:r>
                        <a:rPr lang="da-DK" sz="1600" b="0" dirty="0" err="1">
                          <a:solidFill>
                            <a:schemeClr val="tx1">
                              <a:lumMod val="65000"/>
                              <a:lumOff val="35000"/>
                            </a:schemeClr>
                          </a:solidFill>
                          <a:latin typeface="+mn-lt"/>
                        </a:rPr>
                        <a:t>albertslundere</a:t>
                      </a:r>
                      <a:r>
                        <a:rPr lang="da-DK" sz="1600" b="0" dirty="0">
                          <a:solidFill>
                            <a:schemeClr val="tx1">
                              <a:lumMod val="65000"/>
                              <a:lumOff val="35000"/>
                            </a:schemeClr>
                          </a:solidFill>
                          <a:latin typeface="+mn-lt"/>
                        </a:rPr>
                        <a:t> skal indgå i fællesskaber, som har værdi for dem </a:t>
                      </a:r>
                    </a:p>
                    <a:p>
                      <a:pPr marL="342900" lvl="1" indent="0">
                        <a:buFont typeface="Arial" panose="020B0604020202020204" pitchFamily="34" charset="0"/>
                        <a:buNone/>
                      </a:pPr>
                      <a:r>
                        <a:rPr lang="da-DK" sz="1600" b="0" dirty="0">
                          <a:solidFill>
                            <a:schemeClr val="tx1">
                              <a:lumMod val="65000"/>
                              <a:lumOff val="35000"/>
                            </a:schemeClr>
                          </a:solidFill>
                          <a:latin typeface="+mn-lt"/>
                        </a:rPr>
                        <a:t>Mål 4: Flere borgere er fysisk aktive både i foreninger og udenfor idrætsfællesskaber</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538237631"/>
                  </a:ext>
                </a:extLst>
              </a:tr>
              <a:tr h="184674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2400" b="0" kern="1200" dirty="0">
                          <a:solidFill>
                            <a:schemeClr val="accent4">
                              <a:lumMod val="50000"/>
                            </a:schemeClr>
                          </a:solidFill>
                          <a:latin typeface="+mn-lt"/>
                          <a:ea typeface="+mn-ea"/>
                          <a:cs typeface="+mn-cs"/>
                        </a:rPr>
                        <a:t>Eftermiddag</a:t>
                      </a:r>
                    </a:p>
                    <a:p>
                      <a:endParaRPr lang="da-DK" sz="1400" b="0" i="1" dirty="0">
                        <a:solidFill>
                          <a:schemeClr val="tx1">
                            <a:lumMod val="65000"/>
                            <a:lumOff val="35000"/>
                          </a:schemeClr>
                        </a:solidFill>
                        <a:latin typeface="+mn-lt"/>
                      </a:endParaRPr>
                    </a:p>
                    <a:p>
                      <a:r>
                        <a:rPr lang="da-DK" sz="1600" b="0" i="1" dirty="0">
                          <a:solidFill>
                            <a:schemeClr val="tx1">
                              <a:lumMod val="65000"/>
                              <a:lumOff val="35000"/>
                            </a:schemeClr>
                          </a:solidFill>
                          <a:latin typeface="+mn-lt"/>
                        </a:rPr>
                        <a:t>Målsætning: Ældre </a:t>
                      </a:r>
                      <a:r>
                        <a:rPr lang="da-DK" sz="1600" b="0" i="1" dirty="0" err="1">
                          <a:solidFill>
                            <a:schemeClr val="tx1">
                              <a:lumMod val="65000"/>
                              <a:lumOff val="35000"/>
                            </a:schemeClr>
                          </a:solidFill>
                          <a:latin typeface="+mn-lt"/>
                        </a:rPr>
                        <a:t>albertslundere</a:t>
                      </a:r>
                      <a:r>
                        <a:rPr lang="da-DK" sz="1600" b="0" i="1" dirty="0">
                          <a:solidFill>
                            <a:schemeClr val="tx1">
                              <a:lumMod val="65000"/>
                              <a:lumOff val="35000"/>
                            </a:schemeClr>
                          </a:solidFill>
                          <a:latin typeface="+mn-lt"/>
                        </a:rPr>
                        <a:t> får hjælp og støtte til at leve eller fastholde det liv, som har værdi for dem</a:t>
                      </a:r>
                      <a:r>
                        <a:rPr lang="da-DK" sz="1600" b="0" i="1" dirty="0">
                          <a:latin typeface="+mn-lt"/>
                        </a:rPr>
                        <a:t>	</a:t>
                      </a:r>
                    </a:p>
                    <a:p>
                      <a:r>
                        <a:rPr lang="da-DK" sz="1600" b="0" i="1" dirty="0">
                          <a:latin typeface="+mn-lt"/>
                        </a:rPr>
                        <a:t>	</a:t>
                      </a:r>
                    </a:p>
                    <a:p>
                      <a:pPr marL="342900" lvl="1" indent="0">
                        <a:buFont typeface="Arial" panose="020B0604020202020204" pitchFamily="34" charset="0"/>
                        <a:buNone/>
                      </a:pPr>
                      <a:r>
                        <a:rPr lang="da-DK" sz="1600" b="0" dirty="0">
                          <a:solidFill>
                            <a:schemeClr val="tx1">
                              <a:lumMod val="65000"/>
                              <a:lumOff val="35000"/>
                            </a:schemeClr>
                          </a:solidFill>
                          <a:latin typeface="+mn-lt"/>
                        </a:rPr>
                        <a:t>Mål 1: Ældre </a:t>
                      </a:r>
                      <a:r>
                        <a:rPr lang="da-DK" sz="1600" b="0" dirty="0" err="1">
                          <a:solidFill>
                            <a:schemeClr val="tx1">
                              <a:lumMod val="65000"/>
                              <a:lumOff val="35000"/>
                            </a:schemeClr>
                          </a:solidFill>
                          <a:latin typeface="+mn-lt"/>
                        </a:rPr>
                        <a:t>albertslundere</a:t>
                      </a:r>
                      <a:r>
                        <a:rPr lang="da-DK" sz="1600" b="0" dirty="0">
                          <a:solidFill>
                            <a:schemeClr val="tx1">
                              <a:lumMod val="65000"/>
                              <a:lumOff val="35000"/>
                            </a:schemeClr>
                          </a:solidFill>
                          <a:latin typeface="+mn-lt"/>
                        </a:rPr>
                        <a:t> får i større grad hjælp til igen at kunne have et aktivt liv som har værdi for dem</a:t>
                      </a:r>
                    </a:p>
                    <a:p>
                      <a:pPr marL="342900" lvl="1" indent="0">
                        <a:buFont typeface="Arial" panose="020B0604020202020204" pitchFamily="34" charset="0"/>
                        <a:buNone/>
                      </a:pPr>
                      <a:r>
                        <a:rPr lang="da-DK" sz="1600" b="0" dirty="0">
                          <a:solidFill>
                            <a:schemeClr val="tx1">
                              <a:lumMod val="65000"/>
                              <a:lumOff val="35000"/>
                            </a:schemeClr>
                          </a:solidFill>
                          <a:latin typeface="+mn-lt"/>
                        </a:rPr>
                        <a:t>Mål 2: Ældre </a:t>
                      </a:r>
                      <a:r>
                        <a:rPr lang="da-DK" sz="1600" b="0" dirty="0" err="1">
                          <a:solidFill>
                            <a:schemeClr val="tx1">
                              <a:lumMod val="65000"/>
                              <a:lumOff val="35000"/>
                            </a:schemeClr>
                          </a:solidFill>
                          <a:latin typeface="+mn-lt"/>
                        </a:rPr>
                        <a:t>albertslundere</a:t>
                      </a:r>
                      <a:r>
                        <a:rPr lang="da-DK" sz="1600" b="0" dirty="0">
                          <a:solidFill>
                            <a:schemeClr val="tx1">
                              <a:lumMod val="65000"/>
                              <a:lumOff val="35000"/>
                            </a:schemeClr>
                          </a:solidFill>
                          <a:latin typeface="+mn-lt"/>
                        </a:rPr>
                        <a:t> oplever i større grad en mere forudsigelig hjælp med større fleksibilitet</a:t>
                      </a:r>
                    </a:p>
                    <a:p>
                      <a:endParaRPr lang="da-DK" sz="1050" b="0" dirty="0">
                        <a:latin typeface="+mn-lt"/>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922852950"/>
                  </a:ext>
                </a:extLst>
              </a:tr>
            </a:tbl>
          </a:graphicData>
        </a:graphic>
      </p:graphicFrame>
      <p:sp>
        <p:nvSpPr>
          <p:cNvPr id="3" name="Titel 1">
            <a:extLst>
              <a:ext uri="{FF2B5EF4-FFF2-40B4-BE49-F238E27FC236}">
                <a16:creationId xmlns:a16="http://schemas.microsoft.com/office/drawing/2014/main" id="{C3389DD5-D2CA-D131-78A8-82091ECEF4D4}"/>
              </a:ext>
            </a:extLst>
          </p:cNvPr>
          <p:cNvSpPr txBox="1">
            <a:spLocks/>
          </p:cNvSpPr>
          <p:nvPr/>
        </p:nvSpPr>
        <p:spPr>
          <a:xfrm>
            <a:off x="628649" y="1844824"/>
            <a:ext cx="1899721" cy="6680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1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3136800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B9E546-78F9-73BA-9AF8-6E831B0C1802}"/>
              </a:ext>
            </a:extLst>
          </p:cNvPr>
          <p:cNvSpPr>
            <a:spLocks noGrp="1"/>
          </p:cNvSpPr>
          <p:nvPr>
            <p:ph type="title"/>
          </p:nvPr>
        </p:nvSpPr>
        <p:spPr/>
        <p:txBody>
          <a:bodyPr/>
          <a:lstStyle/>
          <a:p>
            <a:r>
              <a:rPr lang="da-DK" dirty="0">
                <a:ea typeface="Open Sans"/>
                <a:cs typeface="Open Sans"/>
              </a:rPr>
              <a:t>Udfordringer i sygefravær i hjemme- og sygeplejen</a:t>
            </a:r>
          </a:p>
        </p:txBody>
      </p:sp>
      <p:sp>
        <p:nvSpPr>
          <p:cNvPr id="3" name="Pladsholder til indhold 2">
            <a:extLst>
              <a:ext uri="{FF2B5EF4-FFF2-40B4-BE49-F238E27FC236}">
                <a16:creationId xmlns:a16="http://schemas.microsoft.com/office/drawing/2014/main" id="{7027145E-F811-C740-F59C-D75294B57D87}"/>
              </a:ext>
            </a:extLst>
          </p:cNvPr>
          <p:cNvSpPr>
            <a:spLocks noGrp="1"/>
          </p:cNvSpPr>
          <p:nvPr>
            <p:ph idx="1"/>
          </p:nvPr>
        </p:nvSpPr>
        <p:spPr/>
        <p:txBody>
          <a:bodyPr/>
          <a:lstStyle/>
          <a:p>
            <a:pPr marL="0" indent="0">
              <a:buNone/>
            </a:pPr>
            <a:endParaRPr lang="da-DK" dirty="0"/>
          </a:p>
          <a:p>
            <a:pPr marL="323850" indent="-323850">
              <a:buFont typeface="Arial"/>
              <a:buChar char="•"/>
            </a:pPr>
            <a:r>
              <a:rPr lang="da-DK" dirty="0"/>
              <a:t>Højt langtids- og korttidsfravær </a:t>
            </a:r>
          </a:p>
          <a:p>
            <a:pPr marL="323850" indent="-323850">
              <a:buFont typeface="Arial"/>
              <a:buChar char="•"/>
            </a:pPr>
            <a:endParaRPr lang="da-DK" dirty="0"/>
          </a:p>
          <a:p>
            <a:pPr marL="323850" indent="-323850">
              <a:buFont typeface="Arial"/>
              <a:buChar char="•"/>
            </a:pPr>
            <a:r>
              <a:rPr lang="da-DK" dirty="0"/>
              <a:t>Nyansatte medarbejdere – Hver 5. nyansat har problematisk fravær</a:t>
            </a:r>
          </a:p>
          <a:p>
            <a:pPr marL="323850" indent="-323850">
              <a:buFont typeface="Arial"/>
              <a:buChar char="•"/>
            </a:pPr>
            <a:endParaRPr lang="da-DK" dirty="0"/>
          </a:p>
          <a:p>
            <a:pPr marL="323850" indent="-323850">
              <a:buFont typeface="Arial"/>
              <a:buChar char="•"/>
            </a:pPr>
            <a:r>
              <a:rPr lang="da-DK" dirty="0"/>
              <a:t>Årsager til sygefravær</a:t>
            </a:r>
          </a:p>
        </p:txBody>
      </p:sp>
    </p:spTree>
    <p:extLst>
      <p:ext uri="{BB962C8B-B14F-4D97-AF65-F5344CB8AC3E}">
        <p14:creationId xmlns:p14="http://schemas.microsoft.com/office/powerpoint/2010/main" val="29253066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A32FBC-70B8-D503-9CE4-45565BFAAAE1}"/>
              </a:ext>
            </a:extLst>
          </p:cNvPr>
          <p:cNvSpPr>
            <a:spLocks noGrp="1"/>
          </p:cNvSpPr>
          <p:nvPr>
            <p:ph type="title"/>
          </p:nvPr>
        </p:nvSpPr>
        <p:spPr/>
        <p:txBody>
          <a:bodyPr/>
          <a:lstStyle/>
          <a:p>
            <a:r>
              <a:rPr lang="da-DK" dirty="0">
                <a:ea typeface="Open Sans"/>
                <a:cs typeface="Open Sans"/>
              </a:rPr>
              <a:t>Indsatser i arbejdet med sygefravær</a:t>
            </a:r>
            <a:endParaRPr lang="da-DK" dirty="0"/>
          </a:p>
        </p:txBody>
      </p:sp>
      <p:sp>
        <p:nvSpPr>
          <p:cNvPr id="3" name="Pladsholder til indhold 2">
            <a:extLst>
              <a:ext uri="{FF2B5EF4-FFF2-40B4-BE49-F238E27FC236}">
                <a16:creationId xmlns:a16="http://schemas.microsoft.com/office/drawing/2014/main" id="{F7A86F63-2777-67CE-D458-1F0EDDC8B62B}"/>
              </a:ext>
            </a:extLst>
          </p:cNvPr>
          <p:cNvSpPr>
            <a:spLocks noGrp="1"/>
          </p:cNvSpPr>
          <p:nvPr>
            <p:ph idx="1"/>
          </p:nvPr>
        </p:nvSpPr>
        <p:spPr/>
        <p:txBody>
          <a:bodyPr/>
          <a:lstStyle/>
          <a:p>
            <a:pPr marL="323850" indent="-323850">
              <a:buFont typeface="Arial"/>
              <a:buChar char="•"/>
            </a:pPr>
            <a:endParaRPr lang="da-DK" dirty="0"/>
          </a:p>
          <a:p>
            <a:pPr marL="323850" indent="-323850">
              <a:buFont typeface="Arial"/>
              <a:buChar char="•"/>
            </a:pPr>
            <a:r>
              <a:rPr lang="da-DK" dirty="0"/>
              <a:t>Ledelse, ledelse, ledelse!</a:t>
            </a:r>
          </a:p>
          <a:p>
            <a:pPr marL="323850" indent="-323850">
              <a:buFont typeface="Arial"/>
              <a:buChar char="•"/>
            </a:pPr>
            <a:endParaRPr lang="da-DK" dirty="0"/>
          </a:p>
          <a:p>
            <a:pPr marL="323850" indent="-323850">
              <a:buFont typeface="Arial"/>
              <a:buChar char="•"/>
            </a:pPr>
            <a:r>
              <a:rPr lang="da-DK" dirty="0"/>
              <a:t>Fokus på nyansættelser - </a:t>
            </a:r>
            <a:r>
              <a:rPr lang="da-DK" dirty="0" err="1"/>
              <a:t>onboarding</a:t>
            </a:r>
            <a:r>
              <a:rPr lang="da-DK" dirty="0"/>
              <a:t> og prøvetidssamtaler</a:t>
            </a:r>
            <a:endParaRPr lang="da-DK"/>
          </a:p>
          <a:p>
            <a:pPr marL="323850" indent="-323850">
              <a:buFont typeface="Arial"/>
              <a:buChar char="•"/>
            </a:pPr>
            <a:endParaRPr lang="da-DK" dirty="0"/>
          </a:p>
          <a:p>
            <a:pPr marL="323850" indent="-323850">
              <a:buFont typeface="Arial"/>
              <a:buChar char="•"/>
            </a:pPr>
            <a:r>
              <a:rPr lang="da-DK" dirty="0"/>
              <a:t>Opgør med sygefravær som klassens ballademager - Mod til at tale om elefanten i rummet</a:t>
            </a:r>
            <a:endParaRPr lang="da-DK"/>
          </a:p>
          <a:p>
            <a:pPr marL="323850" indent="-323850">
              <a:buFont typeface="Arial"/>
              <a:buChar char="•"/>
            </a:pPr>
            <a:endParaRPr lang="da-DK" dirty="0"/>
          </a:p>
          <a:p>
            <a:pPr marL="323850" indent="-323850">
              <a:buFont typeface="Arial"/>
              <a:buChar char="•"/>
            </a:pPr>
            <a:r>
              <a:rPr lang="da-DK" dirty="0"/>
              <a:t>Fælles ansvar - fælles løsninger</a:t>
            </a:r>
          </a:p>
          <a:p>
            <a:pPr marL="323850" indent="-323850">
              <a:buFont typeface="Arial"/>
              <a:buChar char="•"/>
            </a:pPr>
            <a:endParaRPr lang="da-DK" dirty="0"/>
          </a:p>
          <a:p>
            <a:pPr marL="0" indent="0">
              <a:buNone/>
            </a:pPr>
            <a:endParaRPr lang="da-DK" dirty="0"/>
          </a:p>
          <a:p>
            <a:pPr marL="323850" indent="-323850">
              <a:buFont typeface="Arial"/>
              <a:buChar char="•"/>
            </a:pPr>
            <a:endParaRPr lang="da-DK" dirty="0"/>
          </a:p>
          <a:p>
            <a:pPr marL="0" indent="0">
              <a:buNone/>
            </a:pPr>
            <a:endParaRPr lang="da-DK" dirty="0"/>
          </a:p>
          <a:p>
            <a:pPr marL="323850" indent="-323850">
              <a:buFont typeface="Arial"/>
              <a:buChar char="•"/>
            </a:pPr>
            <a:endParaRPr lang="da-DK" dirty="0"/>
          </a:p>
          <a:p>
            <a:pPr marL="323850" indent="-323850">
              <a:buFont typeface="Arial"/>
              <a:buChar char="•"/>
            </a:pPr>
            <a:endParaRPr lang="da-DK" dirty="0"/>
          </a:p>
        </p:txBody>
      </p:sp>
    </p:spTree>
    <p:extLst>
      <p:ext uri="{BB962C8B-B14F-4D97-AF65-F5344CB8AC3E}">
        <p14:creationId xmlns:p14="http://schemas.microsoft.com/office/powerpoint/2010/main" val="4004596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06A95A-77AD-2A3D-B9FC-8AFB6D2EE78C}"/>
              </a:ext>
            </a:extLst>
          </p:cNvPr>
          <p:cNvSpPr>
            <a:spLocks noGrp="1"/>
          </p:cNvSpPr>
          <p:nvPr>
            <p:ph type="title"/>
          </p:nvPr>
        </p:nvSpPr>
        <p:spPr/>
        <p:txBody>
          <a:bodyPr/>
          <a:lstStyle/>
          <a:p>
            <a:r>
              <a:rPr lang="da-DK" dirty="0">
                <a:ea typeface="Open Sans"/>
                <a:cs typeface="Open Sans"/>
              </a:rPr>
              <a:t>Potentialer og muligheder med nedbringelse af sygefravær</a:t>
            </a:r>
            <a:endParaRPr lang="da-DK" dirty="0"/>
          </a:p>
        </p:txBody>
      </p:sp>
      <p:sp>
        <p:nvSpPr>
          <p:cNvPr id="3" name="Pladsholder til indhold 2">
            <a:extLst>
              <a:ext uri="{FF2B5EF4-FFF2-40B4-BE49-F238E27FC236}">
                <a16:creationId xmlns:a16="http://schemas.microsoft.com/office/drawing/2014/main" id="{8C82EA04-6D47-F44E-F6F7-1DA354CFA8FF}"/>
              </a:ext>
            </a:extLst>
          </p:cNvPr>
          <p:cNvSpPr>
            <a:spLocks noGrp="1"/>
          </p:cNvSpPr>
          <p:nvPr>
            <p:ph idx="1"/>
          </p:nvPr>
        </p:nvSpPr>
        <p:spPr/>
        <p:txBody>
          <a:bodyPr/>
          <a:lstStyle/>
          <a:p>
            <a:pPr marL="323850" indent="-323850"/>
            <a:endParaRPr lang="da-DK" dirty="0"/>
          </a:p>
          <a:p>
            <a:pPr marL="323850" indent="-323850"/>
            <a:r>
              <a:rPr lang="da-DK" dirty="0"/>
              <a:t>Den enkelte har betydning</a:t>
            </a:r>
          </a:p>
          <a:p>
            <a:pPr marL="323850" indent="-323850"/>
            <a:endParaRPr lang="da-DK" dirty="0"/>
          </a:p>
          <a:p>
            <a:pPr marL="323850" indent="-323850"/>
            <a:r>
              <a:rPr lang="da-DK" dirty="0"/>
              <a:t>Øget trivsel og oplevelsen af fælles front</a:t>
            </a:r>
          </a:p>
          <a:p>
            <a:pPr marL="323850" indent="-323850"/>
            <a:endParaRPr lang="da-DK" dirty="0"/>
          </a:p>
          <a:p>
            <a:pPr marL="323850" indent="-323850"/>
            <a:r>
              <a:rPr lang="da-DK" dirty="0"/>
              <a:t>Større kontinuitet i fremmødet</a:t>
            </a:r>
          </a:p>
          <a:p>
            <a:pPr marL="323850" indent="-323850"/>
            <a:endParaRPr lang="da-DK" dirty="0"/>
          </a:p>
          <a:p>
            <a:pPr marL="323850" indent="-323850"/>
            <a:r>
              <a:rPr lang="da-DK" dirty="0"/>
              <a:t>Fastholdelse af medarbejdere</a:t>
            </a:r>
          </a:p>
          <a:p>
            <a:pPr marL="323850" indent="-323850"/>
            <a:endParaRPr lang="da-DK" dirty="0"/>
          </a:p>
          <a:p>
            <a:pPr marL="323850" indent="-323850"/>
            <a:r>
              <a:rPr lang="da-DK" dirty="0"/>
              <a:t>Sæt fagligheden fri</a:t>
            </a:r>
          </a:p>
        </p:txBody>
      </p:sp>
    </p:spTree>
    <p:extLst>
      <p:ext uri="{BB962C8B-B14F-4D97-AF65-F5344CB8AC3E}">
        <p14:creationId xmlns:p14="http://schemas.microsoft.com/office/powerpoint/2010/main" val="28017084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aphicFrame>
        <p:nvGraphicFramePr>
          <p:cNvPr id="4" name="Tabel 6">
            <a:extLst>
              <a:ext uri="{FF2B5EF4-FFF2-40B4-BE49-F238E27FC236}">
                <a16:creationId xmlns:a16="http://schemas.microsoft.com/office/drawing/2014/main" id="{ACE60023-D2B2-4748-AA5B-D625741F92A9}"/>
              </a:ext>
            </a:extLst>
          </p:cNvPr>
          <p:cNvGraphicFramePr>
            <a:graphicFrameLocks noGrp="1"/>
          </p:cNvGraphicFramePr>
          <p:nvPr>
            <p:extLst>
              <p:ext uri="{D42A27DB-BD31-4B8C-83A1-F6EECF244321}">
                <p14:modId xmlns:p14="http://schemas.microsoft.com/office/powerpoint/2010/main" val="3794606224"/>
              </p:ext>
            </p:extLst>
          </p:nvPr>
        </p:nvGraphicFramePr>
        <p:xfrm>
          <a:off x="467544" y="620688"/>
          <a:ext cx="8352928" cy="3147060"/>
        </p:xfrm>
        <a:graphic>
          <a:graphicData uri="http://schemas.openxmlformats.org/drawingml/2006/table">
            <a:tbl>
              <a:tblPr firstRow="1" bandRow="1">
                <a:tableStyleId>{5C22544A-7EE6-4342-B048-85BDC9FD1C3A}</a:tableStyleId>
              </a:tblPr>
              <a:tblGrid>
                <a:gridCol w="8352928">
                  <a:extLst>
                    <a:ext uri="{9D8B030D-6E8A-4147-A177-3AD203B41FA5}">
                      <a16:colId xmlns:a16="http://schemas.microsoft.com/office/drawing/2014/main" val="3303216352"/>
                    </a:ext>
                  </a:extLst>
                </a:gridCol>
              </a:tblGrid>
              <a:tr h="184674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3200" b="0" kern="1200" dirty="0">
                          <a:solidFill>
                            <a:schemeClr val="accent4">
                              <a:lumMod val="50000"/>
                            </a:schemeClr>
                          </a:solidFill>
                          <a:latin typeface="+mn-lt"/>
                          <a:ea typeface="+mn-ea"/>
                          <a:cs typeface="+mn-cs"/>
                        </a:rPr>
                        <a:t>Eftermiddag</a:t>
                      </a:r>
                    </a:p>
                    <a:p>
                      <a:endParaRPr lang="da-DK" sz="1800" b="0" i="1" dirty="0">
                        <a:solidFill>
                          <a:schemeClr val="tx1">
                            <a:lumMod val="65000"/>
                            <a:lumOff val="35000"/>
                          </a:schemeClr>
                        </a:solidFill>
                        <a:latin typeface="+mn-lt"/>
                      </a:endParaRPr>
                    </a:p>
                    <a:p>
                      <a:r>
                        <a:rPr lang="da-DK" sz="2000" b="0" i="1" dirty="0">
                          <a:solidFill>
                            <a:schemeClr val="tx1">
                              <a:lumMod val="65000"/>
                              <a:lumOff val="35000"/>
                            </a:schemeClr>
                          </a:solidFill>
                          <a:latin typeface="+mn-lt"/>
                        </a:rPr>
                        <a:t>Målsætning: Ældre </a:t>
                      </a:r>
                      <a:r>
                        <a:rPr lang="da-DK" sz="2000" b="0" i="1" dirty="0" err="1">
                          <a:solidFill>
                            <a:schemeClr val="tx1">
                              <a:lumMod val="65000"/>
                              <a:lumOff val="35000"/>
                            </a:schemeClr>
                          </a:solidFill>
                          <a:latin typeface="+mn-lt"/>
                        </a:rPr>
                        <a:t>albertslundere</a:t>
                      </a:r>
                      <a:r>
                        <a:rPr lang="da-DK" sz="2000" b="0" i="1" dirty="0">
                          <a:solidFill>
                            <a:schemeClr val="tx1">
                              <a:lumMod val="65000"/>
                              <a:lumOff val="35000"/>
                            </a:schemeClr>
                          </a:solidFill>
                          <a:latin typeface="+mn-lt"/>
                        </a:rPr>
                        <a:t> får hjælp og støtte til at leve eller fastholde det liv, som har værdi for dem</a:t>
                      </a:r>
                      <a:r>
                        <a:rPr lang="da-DK" sz="2000" b="0" i="1" dirty="0">
                          <a:latin typeface="+mn-lt"/>
                        </a:rPr>
                        <a:t>	</a:t>
                      </a:r>
                    </a:p>
                    <a:p>
                      <a:r>
                        <a:rPr lang="da-DK" sz="2000" b="0" i="1" dirty="0">
                          <a:latin typeface="+mn-lt"/>
                        </a:rPr>
                        <a:t>	</a:t>
                      </a:r>
                    </a:p>
                    <a:p>
                      <a:pPr marL="342900" lvl="1" indent="0">
                        <a:buFont typeface="Arial" panose="020B0604020202020204" pitchFamily="34" charset="0"/>
                        <a:buNone/>
                      </a:pPr>
                      <a:r>
                        <a:rPr lang="da-DK" sz="2000" b="0" dirty="0">
                          <a:solidFill>
                            <a:schemeClr val="tx1">
                              <a:lumMod val="65000"/>
                              <a:lumOff val="35000"/>
                            </a:schemeClr>
                          </a:solidFill>
                          <a:latin typeface="+mn-lt"/>
                        </a:rPr>
                        <a:t>Mål 1: Ældre </a:t>
                      </a:r>
                      <a:r>
                        <a:rPr lang="da-DK" sz="2000" b="0" dirty="0" err="1">
                          <a:solidFill>
                            <a:schemeClr val="tx1">
                              <a:lumMod val="65000"/>
                              <a:lumOff val="35000"/>
                            </a:schemeClr>
                          </a:solidFill>
                          <a:latin typeface="+mn-lt"/>
                        </a:rPr>
                        <a:t>albertslundere</a:t>
                      </a:r>
                      <a:r>
                        <a:rPr lang="da-DK" sz="2000" b="0" dirty="0">
                          <a:solidFill>
                            <a:schemeClr val="tx1">
                              <a:lumMod val="65000"/>
                              <a:lumOff val="35000"/>
                            </a:schemeClr>
                          </a:solidFill>
                          <a:latin typeface="+mn-lt"/>
                        </a:rPr>
                        <a:t> får i større grad hjælp til igen at kunne have et aktivt liv som har værdi for dem</a:t>
                      </a:r>
                    </a:p>
                    <a:p>
                      <a:pPr marL="342900" lvl="1" indent="0">
                        <a:buFont typeface="Arial" panose="020B0604020202020204" pitchFamily="34" charset="0"/>
                        <a:buNone/>
                      </a:pPr>
                      <a:r>
                        <a:rPr lang="da-DK" sz="2000" b="0" dirty="0">
                          <a:solidFill>
                            <a:schemeClr val="tx1">
                              <a:lumMod val="65000"/>
                              <a:lumOff val="35000"/>
                            </a:schemeClr>
                          </a:solidFill>
                          <a:latin typeface="+mn-lt"/>
                        </a:rPr>
                        <a:t>Mål 2: Ældre </a:t>
                      </a:r>
                      <a:r>
                        <a:rPr lang="da-DK" sz="2000" b="0" dirty="0" err="1">
                          <a:solidFill>
                            <a:schemeClr val="tx1">
                              <a:lumMod val="65000"/>
                              <a:lumOff val="35000"/>
                            </a:schemeClr>
                          </a:solidFill>
                          <a:latin typeface="+mn-lt"/>
                        </a:rPr>
                        <a:t>albertslundere</a:t>
                      </a:r>
                      <a:r>
                        <a:rPr lang="da-DK" sz="2000" b="0" dirty="0">
                          <a:solidFill>
                            <a:schemeClr val="tx1">
                              <a:lumMod val="65000"/>
                              <a:lumOff val="35000"/>
                            </a:schemeClr>
                          </a:solidFill>
                          <a:latin typeface="+mn-lt"/>
                        </a:rPr>
                        <a:t> oplever i større grad en mere forudsigelig hjælp med større fleksibilitet</a:t>
                      </a:r>
                    </a:p>
                    <a:p>
                      <a:endParaRPr lang="da-DK" sz="1200" b="0" dirty="0">
                        <a:latin typeface="+mn-lt"/>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922852950"/>
                  </a:ext>
                </a:extLst>
              </a:tr>
            </a:tbl>
          </a:graphicData>
        </a:graphic>
      </p:graphicFrame>
      <p:sp>
        <p:nvSpPr>
          <p:cNvPr id="3" name="Titel 1">
            <a:extLst>
              <a:ext uri="{FF2B5EF4-FFF2-40B4-BE49-F238E27FC236}">
                <a16:creationId xmlns:a16="http://schemas.microsoft.com/office/drawing/2014/main" id="{C3389DD5-D2CA-D131-78A8-82091ECEF4D4}"/>
              </a:ext>
            </a:extLst>
          </p:cNvPr>
          <p:cNvSpPr txBox="1">
            <a:spLocks/>
          </p:cNvSpPr>
          <p:nvPr/>
        </p:nvSpPr>
        <p:spPr>
          <a:xfrm>
            <a:off x="628649" y="1844824"/>
            <a:ext cx="1899721" cy="6680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1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6477947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Tegn og prøvehandlinger</a:t>
            </a:r>
          </a:p>
        </p:txBody>
      </p:sp>
      <p:sp>
        <p:nvSpPr>
          <p:cNvPr id="3" name="Pladsholder til indhold 2"/>
          <p:cNvSpPr>
            <a:spLocks noGrp="1"/>
          </p:cNvSpPr>
          <p:nvPr>
            <p:ph idx="1"/>
          </p:nvPr>
        </p:nvSpPr>
        <p:spPr/>
        <p:txBody>
          <a:bodyPr/>
          <a:lstStyle/>
          <a:p>
            <a:pPr marL="0" indent="0">
              <a:buNone/>
            </a:pPr>
            <a:r>
              <a:rPr lang="da-DK" dirty="0"/>
              <a:t>Tegn:</a:t>
            </a:r>
          </a:p>
          <a:p>
            <a:pPr marL="0" indent="0">
              <a:buNone/>
            </a:pPr>
            <a:r>
              <a:rPr lang="da-DK" dirty="0"/>
              <a:t>Hvordan kan vi se om handlingen virker eller ikke virker? Hvilken </a:t>
            </a:r>
            <a:r>
              <a:rPr lang="da-DK" dirty="0">
                <a:solidFill>
                  <a:schemeClr val="accent1">
                    <a:lumMod val="75000"/>
                  </a:schemeClr>
                </a:solidFill>
              </a:rPr>
              <a:t>værdi</a:t>
            </a:r>
            <a:r>
              <a:rPr lang="da-DK" dirty="0"/>
              <a:t> ønsker vi prøvehandlingen skal skabe for borgerne?</a:t>
            </a:r>
          </a:p>
          <a:p>
            <a:pPr marL="0" indent="0">
              <a:buNone/>
            </a:pPr>
            <a:endParaRPr lang="da-DK" dirty="0"/>
          </a:p>
          <a:p>
            <a:pPr marL="0" indent="0">
              <a:buNone/>
            </a:pPr>
            <a:r>
              <a:rPr lang="da-DK" dirty="0"/>
              <a:t>Prøvehandlinger:</a:t>
            </a:r>
            <a:r>
              <a:rPr lang="da-DK" dirty="0">
                <a:solidFill>
                  <a:schemeClr val="accent1">
                    <a:lumMod val="75000"/>
                  </a:schemeClr>
                </a:solidFill>
              </a:rPr>
              <a:t> </a:t>
            </a:r>
          </a:p>
          <a:p>
            <a:pPr marL="0" indent="0">
              <a:buNone/>
            </a:pPr>
            <a:r>
              <a:rPr lang="da-DK" dirty="0"/>
              <a:t>- Vi kan komme hurtigt fra start uden et langt et tilløb.</a:t>
            </a:r>
          </a:p>
          <a:p>
            <a:pPr marL="0" indent="0">
              <a:buNone/>
            </a:pPr>
            <a:r>
              <a:rPr lang="da-DK" dirty="0"/>
              <a:t>- Afprøvning af mulige løsninger og tiltag i praksis, inden de rulles ud andre steder i organisationen</a:t>
            </a:r>
          </a:p>
          <a:p>
            <a:pPr>
              <a:buFontTx/>
              <a:buChar char="-"/>
            </a:pPr>
            <a:r>
              <a:rPr lang="da-DK" dirty="0"/>
              <a:t>‘</a:t>
            </a:r>
            <a:r>
              <a:rPr lang="da-DK" dirty="0" err="1">
                <a:solidFill>
                  <a:schemeClr val="accent1">
                    <a:lumMod val="75000"/>
                  </a:schemeClr>
                </a:solidFill>
              </a:rPr>
              <a:t>PRØVE</a:t>
            </a:r>
            <a:r>
              <a:rPr lang="da-DK" dirty="0" err="1"/>
              <a:t>’-handling</a:t>
            </a:r>
            <a:r>
              <a:rPr lang="da-DK" dirty="0"/>
              <a:t> – indikerer at vi tester – Det er ok at fejle. </a:t>
            </a:r>
          </a:p>
          <a:p>
            <a:pPr>
              <a:buFontTx/>
              <a:buChar char="-"/>
            </a:pPr>
            <a:r>
              <a:rPr lang="da-DK" dirty="0"/>
              <a:t>Fejl = læring.</a:t>
            </a:r>
          </a:p>
          <a:p>
            <a:pPr>
              <a:buFontTx/>
              <a:buChar char="-"/>
            </a:pPr>
            <a:endParaRPr lang="da-DK" dirty="0"/>
          </a:p>
          <a:p>
            <a:pPr marL="0" indent="0">
              <a:buNone/>
            </a:pPr>
            <a:r>
              <a:rPr lang="da-DK" dirty="0"/>
              <a:t>I kan overveje:</a:t>
            </a:r>
          </a:p>
          <a:p>
            <a:pPr marL="0" indent="0">
              <a:buNone/>
            </a:pPr>
            <a:r>
              <a:rPr lang="da-DK" dirty="0">
                <a:solidFill>
                  <a:schemeClr val="accent1">
                    <a:lumMod val="75000"/>
                  </a:schemeClr>
                </a:solidFill>
              </a:rPr>
              <a:t>Hvad? - Hvorfor? - Hvordan? - Hvem? - Hvornår?</a:t>
            </a:r>
          </a:p>
          <a:p>
            <a:pPr marL="0" indent="0">
              <a:buNone/>
            </a:pPr>
            <a:endParaRPr lang="da-DK" dirty="0">
              <a:solidFill>
                <a:schemeClr val="accent1">
                  <a:lumMod val="75000"/>
                </a:schemeClr>
              </a:solidFill>
            </a:endParaRPr>
          </a:p>
        </p:txBody>
      </p:sp>
    </p:spTree>
    <p:extLst>
      <p:ext uri="{BB962C8B-B14F-4D97-AF65-F5344CB8AC3E}">
        <p14:creationId xmlns:p14="http://schemas.microsoft.com/office/powerpoint/2010/main" val="9962893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Introduktion til gruppedrøftelser</a:t>
            </a:r>
          </a:p>
        </p:txBody>
      </p:sp>
      <p:sp>
        <p:nvSpPr>
          <p:cNvPr id="3" name="Pladsholder til indhold 2"/>
          <p:cNvSpPr>
            <a:spLocks noGrp="1"/>
          </p:cNvSpPr>
          <p:nvPr>
            <p:ph idx="1"/>
          </p:nvPr>
        </p:nvSpPr>
        <p:spPr/>
        <p:txBody>
          <a:bodyPr/>
          <a:lstStyle/>
          <a:p>
            <a:pPr marL="0" indent="0">
              <a:buNone/>
            </a:pPr>
            <a:r>
              <a:rPr lang="da-DK" b="1" dirty="0">
                <a:solidFill>
                  <a:schemeClr val="accent3">
                    <a:lumMod val="75000"/>
                  </a:schemeClr>
                </a:solidFill>
              </a:rPr>
              <a:t>Brug to minutter hver især </a:t>
            </a:r>
            <a:r>
              <a:rPr lang="da-DK" dirty="0"/>
              <a:t>på at tænke over prøvehandlinger der relaterer sig til det mål, I arbejder med.</a:t>
            </a:r>
          </a:p>
          <a:p>
            <a:pPr marL="0" indent="0">
              <a:buNone/>
            </a:pPr>
            <a:endParaRPr lang="da-DK" dirty="0"/>
          </a:p>
          <a:p>
            <a:pPr marL="0" indent="0">
              <a:buNone/>
            </a:pPr>
            <a:r>
              <a:rPr lang="da-DK" b="1" dirty="0">
                <a:solidFill>
                  <a:schemeClr val="accent3">
                    <a:lumMod val="75000"/>
                  </a:schemeClr>
                </a:solidFill>
              </a:rPr>
              <a:t>Tal sammen </a:t>
            </a:r>
            <a:r>
              <a:rPr lang="da-DK" dirty="0"/>
              <a:t>ved bordet om prøvehandlinger og tegn, der relaterer sig til det mål I arbejder med.</a:t>
            </a:r>
          </a:p>
          <a:p>
            <a:pPr marL="0" indent="0">
              <a:buNone/>
            </a:pPr>
            <a:endParaRPr lang="da-DK" dirty="0"/>
          </a:p>
          <a:p>
            <a:pPr marL="0" indent="0">
              <a:buNone/>
            </a:pPr>
            <a:r>
              <a:rPr lang="da-DK" b="1" dirty="0">
                <a:solidFill>
                  <a:schemeClr val="accent3">
                    <a:lumMod val="75000"/>
                  </a:schemeClr>
                </a:solidFill>
              </a:rPr>
              <a:t>Find sammen 1-2 prøvehandlinger </a:t>
            </a:r>
            <a:r>
              <a:rPr lang="da-DK" dirty="0"/>
              <a:t>og hæng Post-it op på plancherne, under det relevante mål – en vild/skæv ide, som ikke er afprøvet tidligere.</a:t>
            </a:r>
          </a:p>
          <a:p>
            <a:pPr marL="0" indent="0">
              <a:buNone/>
            </a:pPr>
            <a:endParaRPr lang="da-DK" dirty="0"/>
          </a:p>
          <a:p>
            <a:pPr marL="0" indent="0">
              <a:buNone/>
            </a:pPr>
            <a:r>
              <a:rPr lang="da-DK" dirty="0"/>
              <a:t>Hvert bord </a:t>
            </a:r>
            <a:r>
              <a:rPr lang="da-DK" b="1" dirty="0">
                <a:solidFill>
                  <a:schemeClr val="accent3">
                    <a:lumMod val="75000"/>
                  </a:schemeClr>
                </a:solidFill>
              </a:rPr>
              <a:t>udfylder målplaner og aftalekort</a:t>
            </a:r>
            <a:r>
              <a:rPr lang="da-DK" dirty="0"/>
              <a:t>, der samles inden dagen slutter.</a:t>
            </a:r>
          </a:p>
          <a:p>
            <a:pPr marL="0" indent="0">
              <a:buNone/>
            </a:pPr>
            <a:endParaRPr lang="da-DK" dirty="0"/>
          </a:p>
        </p:txBody>
      </p:sp>
    </p:spTree>
    <p:extLst>
      <p:ext uri="{BB962C8B-B14F-4D97-AF65-F5344CB8AC3E}">
        <p14:creationId xmlns:p14="http://schemas.microsoft.com/office/powerpoint/2010/main" val="28427178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sp>
        <p:nvSpPr>
          <p:cNvPr id="6" name="Pladsholder til indhold 5">
            <a:extLst>
              <a:ext uri="{FF2B5EF4-FFF2-40B4-BE49-F238E27FC236}">
                <a16:creationId xmlns:a16="http://schemas.microsoft.com/office/drawing/2014/main" id="{D1F06E66-1B05-939A-B2BB-2E4745B2126F}"/>
              </a:ext>
            </a:extLst>
          </p:cNvPr>
          <p:cNvSpPr>
            <a:spLocks noGrp="1"/>
          </p:cNvSpPr>
          <p:nvPr>
            <p:ph idx="1"/>
          </p:nvPr>
        </p:nvSpPr>
        <p:spPr/>
        <p:txBody>
          <a:bodyPr/>
          <a:lstStyle/>
          <a:p>
            <a:endParaRPr lang="da-DK"/>
          </a:p>
        </p:txBody>
      </p:sp>
      <p:pic>
        <p:nvPicPr>
          <p:cNvPr id="7" name="Pladsholder til indhold 4" descr="Lyspære og tandhjul  med massiv udfyldning">
            <a:extLst>
              <a:ext uri="{FF2B5EF4-FFF2-40B4-BE49-F238E27FC236}">
                <a16:creationId xmlns:a16="http://schemas.microsoft.com/office/drawing/2014/main" id="{F15DDC2F-C6AA-13AF-0BEC-EC76CDC98F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auto">
          <a:xfrm>
            <a:off x="2555776" y="1436493"/>
            <a:ext cx="3756992" cy="375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62462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Midtvejsopsamling</a:t>
            </a:r>
          </a:p>
        </p:txBody>
      </p:sp>
      <p:sp>
        <p:nvSpPr>
          <p:cNvPr id="3" name="Pladsholder til indhold 2"/>
          <p:cNvSpPr>
            <a:spLocks noGrp="1"/>
          </p:cNvSpPr>
          <p:nvPr>
            <p:ph idx="1"/>
          </p:nvPr>
        </p:nvSpPr>
        <p:spPr/>
        <p:txBody>
          <a:bodyPr/>
          <a:lstStyle/>
          <a:p>
            <a:pPr marL="0" indent="0">
              <a:buNone/>
            </a:pPr>
            <a:r>
              <a:rPr lang="da-DK" sz="2400" dirty="0">
                <a:effectLst/>
                <a:latin typeface="Calibri" panose="020F0502020204030204" pitchFamily="34" charset="0"/>
                <a:ea typeface="Calibri" panose="020F0502020204030204" pitchFamily="34" charset="0"/>
                <a:cs typeface="Times New Roman" panose="02020603050405020304" pitchFamily="18" charset="0"/>
              </a:rPr>
              <a:t>Hvilke mulige </a:t>
            </a:r>
            <a:r>
              <a:rPr lang="da-DK" sz="24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prøvehandlinger</a:t>
            </a:r>
            <a:r>
              <a:rPr lang="da-DK" sz="2400" dirty="0">
                <a:effectLst/>
                <a:latin typeface="Calibri" panose="020F0502020204030204" pitchFamily="34" charset="0"/>
                <a:ea typeface="Calibri" panose="020F0502020204030204" pitchFamily="34" charset="0"/>
                <a:cs typeface="Times New Roman" panose="02020603050405020304" pitchFamily="18" charset="0"/>
              </a:rPr>
              <a:t> har I identificeret?</a:t>
            </a:r>
          </a:p>
          <a:p>
            <a:pPr marL="0" indent="0">
              <a:buNone/>
            </a:pPr>
            <a:endParaRPr lang="da-DK" sz="24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da-DK" sz="2400" dirty="0">
                <a:effectLst/>
                <a:latin typeface="Calibri" panose="020F0502020204030204" pitchFamily="34" charset="0"/>
                <a:ea typeface="Calibri" panose="020F0502020204030204" pitchFamily="34" charset="0"/>
                <a:cs typeface="Times New Roman" panose="02020603050405020304" pitchFamily="18" charset="0"/>
              </a:rPr>
              <a:t>Hvilke </a:t>
            </a:r>
            <a:r>
              <a:rPr lang="da-DK" sz="24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tegn</a:t>
            </a:r>
            <a:r>
              <a:rPr lang="da-DK" sz="2400" dirty="0">
                <a:effectLst/>
                <a:latin typeface="Calibri" panose="020F0502020204030204" pitchFamily="34" charset="0"/>
                <a:ea typeface="Calibri" panose="020F0502020204030204" pitchFamily="34" charset="0"/>
                <a:cs typeface="Times New Roman" panose="02020603050405020304" pitchFamily="18" charset="0"/>
              </a:rPr>
              <a:t> vil I kigge efter – hvilken </a:t>
            </a:r>
            <a:r>
              <a:rPr lang="da-DK" sz="24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værdi</a:t>
            </a:r>
            <a:r>
              <a:rPr lang="da-DK" sz="2400" dirty="0">
                <a:effectLst/>
                <a:latin typeface="Calibri" panose="020F0502020204030204" pitchFamily="34" charset="0"/>
                <a:ea typeface="Calibri" panose="020F0502020204030204" pitchFamily="34" charset="0"/>
                <a:cs typeface="Times New Roman" panose="02020603050405020304" pitchFamily="18" charset="0"/>
              </a:rPr>
              <a:t> skal prøvehandlingen skabe for borgeren?</a:t>
            </a:r>
          </a:p>
          <a:p>
            <a:pPr marL="0" indent="0">
              <a:buNone/>
            </a:pPr>
            <a:endParaRPr lang="da-DK" sz="24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a-DK" sz="2400" dirty="0"/>
          </a:p>
        </p:txBody>
      </p:sp>
    </p:spTree>
    <p:extLst>
      <p:ext uri="{BB962C8B-B14F-4D97-AF65-F5344CB8AC3E}">
        <p14:creationId xmlns:p14="http://schemas.microsoft.com/office/powerpoint/2010/main" val="10318532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sp>
        <p:nvSpPr>
          <p:cNvPr id="3" name="Pladsholder til indhold 2"/>
          <p:cNvSpPr>
            <a:spLocks noGrp="1"/>
          </p:cNvSpPr>
          <p:nvPr>
            <p:ph idx="1"/>
          </p:nvPr>
        </p:nvSpPr>
        <p:spPr/>
        <p:txBody>
          <a:bodyPr/>
          <a:lstStyle/>
          <a:p>
            <a:pPr marL="0" indent="0">
              <a:buNone/>
            </a:pPr>
            <a:endParaRPr lang="da-DK" dirty="0"/>
          </a:p>
        </p:txBody>
      </p:sp>
      <p:pic>
        <p:nvPicPr>
          <p:cNvPr id="4" name="Pladsholder til indhold 4" descr="Lyspære og tandhjul  med massiv udfyldning">
            <a:extLst>
              <a:ext uri="{FF2B5EF4-FFF2-40B4-BE49-F238E27FC236}">
                <a16:creationId xmlns:a16="http://schemas.microsoft.com/office/drawing/2014/main" id="{640465BE-8B9A-2857-412C-0C64812EA9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auto">
          <a:xfrm>
            <a:off x="2555776" y="1436493"/>
            <a:ext cx="3756992" cy="375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32596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Tak for i dag og næste skridt</a:t>
            </a:r>
          </a:p>
        </p:txBody>
      </p:sp>
      <p:sp>
        <p:nvSpPr>
          <p:cNvPr id="3" name="Pladsholder til indhold 2"/>
          <p:cNvSpPr>
            <a:spLocks noGrp="1"/>
          </p:cNvSpPr>
          <p:nvPr>
            <p:ph idx="1"/>
          </p:nvPr>
        </p:nvSpPr>
        <p:spPr/>
        <p:txBody>
          <a:bodyPr/>
          <a:lstStyle/>
          <a:p>
            <a:pPr marL="0" indent="0">
              <a:buNone/>
            </a:pPr>
            <a:r>
              <a:rPr lang="da-DK" dirty="0"/>
              <a:t>Tak for i dag!</a:t>
            </a:r>
          </a:p>
          <a:p>
            <a:pPr marL="0" indent="0">
              <a:buNone/>
            </a:pPr>
            <a:endParaRPr lang="da-DK" dirty="0"/>
          </a:p>
          <a:p>
            <a:pPr marL="0" indent="0">
              <a:buNone/>
            </a:pPr>
            <a:r>
              <a:rPr lang="da-DK" dirty="0"/>
              <a:t>Kåring af dagens bedste tværfaglige proces</a:t>
            </a:r>
          </a:p>
          <a:p>
            <a:pPr marL="0" indent="0">
              <a:buNone/>
            </a:pPr>
            <a:endParaRPr lang="da-DK" dirty="0"/>
          </a:p>
          <a:p>
            <a:pPr marL="0" indent="0">
              <a:buNone/>
            </a:pPr>
            <a:r>
              <a:rPr lang="da-DK" dirty="0"/>
              <a:t>Næste skridt</a:t>
            </a:r>
          </a:p>
          <a:p>
            <a:r>
              <a:rPr lang="da-DK" dirty="0"/>
              <a:t>Chefforum</a:t>
            </a:r>
          </a:p>
          <a:p>
            <a:r>
              <a:rPr lang="da-DK" dirty="0"/>
              <a:t>Afvent videre information fra den chef der ejer jeres målplan</a:t>
            </a:r>
          </a:p>
          <a:p>
            <a:pPr marL="0" indent="0">
              <a:buNone/>
            </a:pPr>
            <a:endParaRPr lang="da-DK" dirty="0"/>
          </a:p>
        </p:txBody>
      </p:sp>
      <p:pic>
        <p:nvPicPr>
          <p:cNvPr id="5" name="Grafik 4" descr="Præsenter kontur">
            <a:extLst>
              <a:ext uri="{FF2B5EF4-FFF2-40B4-BE49-F238E27FC236}">
                <a16:creationId xmlns:a16="http://schemas.microsoft.com/office/drawing/2014/main" id="{DEE1121C-82A3-FAF8-AE96-AAA4FA3EA1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84168" y="1484784"/>
            <a:ext cx="1296144" cy="1296144"/>
          </a:xfrm>
          <a:prstGeom prst="rect">
            <a:avLst/>
          </a:prstGeom>
        </p:spPr>
      </p:pic>
    </p:spTree>
    <p:extLst>
      <p:ext uri="{BB962C8B-B14F-4D97-AF65-F5344CB8AC3E}">
        <p14:creationId xmlns:p14="http://schemas.microsoft.com/office/powerpoint/2010/main" val="3913442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Inspirationsoplæg</a:t>
            </a:r>
          </a:p>
        </p:txBody>
      </p:sp>
      <p:sp>
        <p:nvSpPr>
          <p:cNvPr id="3" name="Pladsholder til indhold 2"/>
          <p:cNvSpPr>
            <a:spLocks noGrp="1"/>
          </p:cNvSpPr>
          <p:nvPr>
            <p:ph idx="1"/>
          </p:nvPr>
        </p:nvSpPr>
        <p:spPr>
          <a:xfrm>
            <a:off x="-37133" y="1700213"/>
            <a:ext cx="8137525" cy="4537075"/>
          </a:xfrm>
        </p:spPr>
        <p:txBody>
          <a:bodyPr/>
          <a:lstStyle/>
          <a:p>
            <a:pPr marL="504040" indent="0">
              <a:buNone/>
            </a:pPr>
            <a:r>
              <a:rPr lang="da-DK" sz="1800" i="1" dirty="0">
                <a:solidFill>
                  <a:srgbClr val="C76F07"/>
                </a:solidFill>
                <a:effectLst/>
                <a:latin typeface="Arial" panose="020B0604020202020204" pitchFamily="34" charset="0"/>
                <a:ea typeface="Times New Roman" panose="02020603050405020304" pitchFamily="18" charset="0"/>
                <a:cs typeface="Times New Roman" panose="02020603050405020304" pitchFamily="18" charset="0"/>
              </a:rPr>
              <a:t>Mental sundhed </a:t>
            </a:r>
            <a:r>
              <a:rPr lang="da-DK" sz="1800" i="1" dirty="0">
                <a:effectLst/>
                <a:latin typeface="Arial" panose="020B0604020202020204" pitchFamily="34" charset="0"/>
                <a:ea typeface="Times New Roman" panose="02020603050405020304" pitchFamily="18" charset="0"/>
                <a:cs typeface="Times New Roman" panose="02020603050405020304" pitchFamily="18" charset="0"/>
              </a:rPr>
              <a:t>– Hvad mental sundhed betyder og hvilke faktorer, der spiller ind i forhold til vores mentale (og fysiske) sundhed. Hvad siger data om mental sundhed i Albertslund og hvad peger forskningen på, der skal til for at styrke den mentale sundhed blandt ældre. </a:t>
            </a:r>
          </a:p>
          <a:p>
            <a:pPr marL="504040" indent="0">
              <a:buNone/>
            </a:pPr>
            <a:r>
              <a:rPr lang="da-DK" sz="1800" i="1" dirty="0">
                <a:effectLst/>
                <a:latin typeface="Arial" panose="020B0604020202020204" pitchFamily="34" charset="0"/>
                <a:ea typeface="Times New Roman" panose="02020603050405020304" pitchFamily="18" charset="0"/>
                <a:cs typeface="Times New Roman" panose="02020603050405020304" pitchFamily="18" charset="0"/>
              </a:rPr>
              <a:t>   </a:t>
            </a:r>
            <a:endParaRPr lang="da-DK"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504040" indent="0">
              <a:buNone/>
            </a:pPr>
            <a:r>
              <a:rPr lang="da-DK" sz="1800" i="1" dirty="0">
                <a:solidFill>
                  <a:srgbClr val="C76F07"/>
                </a:solidFill>
                <a:effectLst/>
                <a:latin typeface="Arial" panose="020B0604020202020204" pitchFamily="34" charset="0"/>
                <a:ea typeface="Times New Roman" panose="02020603050405020304" pitchFamily="18" charset="0"/>
                <a:cs typeface="Times New Roman" panose="02020603050405020304" pitchFamily="18" charset="0"/>
              </a:rPr>
              <a:t>Foreningsliv i Albertslund Kommune </a:t>
            </a:r>
            <a:r>
              <a:rPr lang="da-DK" sz="1800" i="1" dirty="0">
                <a:effectLst/>
                <a:latin typeface="Arial" panose="020B0604020202020204" pitchFamily="34" charset="0"/>
                <a:ea typeface="Times New Roman" panose="02020603050405020304" pitchFamily="18" charset="0"/>
                <a:cs typeface="Times New Roman" panose="02020603050405020304" pitchFamily="18" charset="0"/>
              </a:rPr>
              <a:t>– Hvilke aktiviteter findes der under Frivillighedscenteret og findes der potentielle nye samarbejder i forhold til prøvehandlinger.</a:t>
            </a:r>
          </a:p>
          <a:p>
            <a:pPr marL="504040" indent="0">
              <a:buNone/>
            </a:pPr>
            <a:endParaRPr lang="da-DK"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504040" indent="0">
              <a:buNone/>
            </a:pPr>
            <a:r>
              <a:rPr lang="da-DK" sz="1800" i="1" dirty="0">
                <a:solidFill>
                  <a:srgbClr val="C76F07"/>
                </a:solidFill>
                <a:effectLst/>
                <a:latin typeface="Arial" panose="020B0604020202020204" pitchFamily="34" charset="0"/>
                <a:ea typeface="Times New Roman" panose="02020603050405020304" pitchFamily="18" charset="0"/>
                <a:cs typeface="Times New Roman" panose="02020603050405020304" pitchFamily="18" charset="0"/>
              </a:rPr>
              <a:t>Kulturinstitutioner i Albertslund Kommune </a:t>
            </a:r>
            <a:r>
              <a:rPr lang="da-DK" sz="1800" i="1" dirty="0">
                <a:effectLst/>
                <a:latin typeface="Arial" panose="020B0604020202020204" pitchFamily="34" charset="0"/>
                <a:ea typeface="Times New Roman" panose="02020603050405020304" pitchFamily="18" charset="0"/>
                <a:cs typeface="Times New Roman" panose="02020603050405020304" pitchFamily="18" charset="0"/>
              </a:rPr>
              <a:t>– Hvilke kulturinstitutioner i kommunen kan understøtte arbejdet med at skabe fællesskaber på ældreområdet.</a:t>
            </a:r>
          </a:p>
          <a:p>
            <a:pPr marL="504040" indent="0">
              <a:buNone/>
            </a:pPr>
            <a:endParaRPr lang="da-DK"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504040" indent="0">
              <a:buNone/>
            </a:pPr>
            <a:r>
              <a:rPr lang="da-DK" sz="1800" i="1" dirty="0">
                <a:solidFill>
                  <a:srgbClr val="C76F07"/>
                </a:solidFill>
                <a:effectLst/>
                <a:latin typeface="Arial" panose="020B0604020202020204" pitchFamily="34" charset="0"/>
                <a:ea typeface="Times New Roman" panose="02020603050405020304" pitchFamily="18" charset="0"/>
                <a:cs typeface="Times New Roman" panose="02020603050405020304" pitchFamily="18" charset="0"/>
              </a:rPr>
              <a:t>Senioridrætsliv i Albertslund Kommune</a:t>
            </a:r>
            <a:r>
              <a:rPr lang="da-DK" sz="1800" i="1" dirty="0">
                <a:solidFill>
                  <a:srgbClr val="7030A0"/>
                </a:solidFill>
                <a:effectLst/>
                <a:latin typeface="Arial" panose="020B0604020202020204" pitchFamily="34" charset="0"/>
                <a:ea typeface="Times New Roman" panose="02020603050405020304" pitchFamily="18" charset="0"/>
                <a:cs typeface="Times New Roman" panose="02020603050405020304" pitchFamily="18" charset="0"/>
              </a:rPr>
              <a:t> </a:t>
            </a:r>
            <a:r>
              <a:rPr lang="da-DK" sz="1800" i="1" dirty="0">
                <a:effectLst/>
                <a:latin typeface="Arial" panose="020B0604020202020204" pitchFamily="34" charset="0"/>
                <a:ea typeface="Times New Roman" panose="02020603050405020304" pitchFamily="18" charset="0"/>
                <a:cs typeface="Times New Roman" panose="02020603050405020304" pitchFamily="18" charset="0"/>
              </a:rPr>
              <a:t>– Hvilke tilbud for et aktivt seniorliv findes der i kommunen.</a:t>
            </a:r>
            <a:endParaRPr lang="da-DK"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da-DK" dirty="0"/>
          </a:p>
        </p:txBody>
      </p:sp>
    </p:spTree>
    <p:extLst>
      <p:ext uri="{BB962C8B-B14F-4D97-AF65-F5344CB8AC3E}">
        <p14:creationId xmlns:p14="http://schemas.microsoft.com/office/powerpoint/2010/main" val="1486463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b-NO" dirty="0">
                <a:latin typeface="Calibri" panose="020F0502020204030204" pitchFamily="34" charset="0"/>
                <a:cs typeface="Calibri" panose="020F0502020204030204" pitchFamily="34" charset="0"/>
              </a:rPr>
              <a:t>ÆLDRELIV</a:t>
            </a:r>
          </a:p>
        </p:txBody>
      </p:sp>
      <p:sp>
        <p:nvSpPr>
          <p:cNvPr id="3" name="Undertitel 2"/>
          <p:cNvSpPr>
            <a:spLocks noGrp="1"/>
          </p:cNvSpPr>
          <p:nvPr>
            <p:ph type="subTitle" idx="1"/>
          </p:nvPr>
        </p:nvSpPr>
        <p:spPr>
          <a:xfrm>
            <a:off x="788304" y="5229200"/>
            <a:ext cx="7826272" cy="360040"/>
          </a:xfrm>
        </p:spPr>
        <p:txBody>
          <a:bodyPr/>
          <a:lstStyle/>
          <a:p>
            <a:r>
              <a:rPr lang="nb-NO" sz="1800" i="0" dirty="0">
                <a:latin typeface="Calibri" panose="020F0502020204030204" pitchFamily="34" charset="0"/>
                <a:cs typeface="Calibri" panose="020F0502020204030204" pitchFamily="34" charset="0"/>
              </a:rPr>
              <a:t>Ved konsulent Kathrine Bjerring Ho &amp; sundhedskonsulent Christina Skriver Klenø</a:t>
            </a:r>
          </a:p>
        </p:txBody>
      </p:sp>
      <p:sp>
        <p:nvSpPr>
          <p:cNvPr id="8" name="Tekstfelt 7">
            <a:extLst>
              <a:ext uri="{FF2B5EF4-FFF2-40B4-BE49-F238E27FC236}">
                <a16:creationId xmlns:a16="http://schemas.microsoft.com/office/drawing/2014/main" id="{B525AB61-5E5E-44DE-A12B-6543FD73CC85}"/>
              </a:ext>
            </a:extLst>
          </p:cNvPr>
          <p:cNvSpPr txBox="1"/>
          <p:nvPr/>
        </p:nvSpPr>
        <p:spPr>
          <a:xfrm>
            <a:off x="788304" y="3645024"/>
            <a:ext cx="7168072" cy="369332"/>
          </a:xfrm>
          <a:prstGeom prst="rect">
            <a:avLst/>
          </a:prstGeom>
          <a:noFill/>
        </p:spPr>
        <p:txBody>
          <a:bodyPr wrap="square" lIns="0" tIns="0" rIns="0" bIns="0" rtlCol="0">
            <a:spAutoFit/>
          </a:bodyPr>
          <a:lstStyle/>
          <a:p>
            <a:r>
              <a:rPr lang="da-DK" sz="2400" dirty="0">
                <a:latin typeface="Calibri" panose="020F0502020204030204" pitchFamily="34" charset="0"/>
                <a:cs typeface="Calibri" panose="020F0502020204030204" pitchFamily="34" charset="0"/>
              </a:rPr>
              <a:t>Ældre og mental sundhed</a:t>
            </a:r>
          </a:p>
        </p:txBody>
      </p:sp>
      <p:sp>
        <p:nvSpPr>
          <p:cNvPr id="10" name="Tekstfelt 9">
            <a:extLst>
              <a:ext uri="{FF2B5EF4-FFF2-40B4-BE49-F238E27FC236}">
                <a16:creationId xmlns:a16="http://schemas.microsoft.com/office/drawing/2014/main" id="{F13132DB-F0F9-4727-8A26-15FD06A18832}"/>
              </a:ext>
            </a:extLst>
          </p:cNvPr>
          <p:cNvSpPr txBox="1"/>
          <p:nvPr/>
        </p:nvSpPr>
        <p:spPr>
          <a:xfrm>
            <a:off x="788304" y="4049951"/>
            <a:ext cx="7744136" cy="830997"/>
          </a:xfrm>
          <a:prstGeom prst="rect">
            <a:avLst/>
          </a:prstGeom>
          <a:noFill/>
        </p:spPr>
        <p:txBody>
          <a:bodyPr wrap="square">
            <a:spAutoFit/>
          </a:bodyPr>
          <a:lstStyle/>
          <a:p>
            <a:r>
              <a:rPr lang="da-DK" sz="1600" dirty="0">
                <a:latin typeface="Calibri" panose="020F0502020204030204" pitchFamily="34" charset="0"/>
                <a:cs typeface="Calibri" panose="020F0502020204030204" pitchFamily="34" charset="0"/>
              </a:rPr>
              <a:t>Målsætning </a:t>
            </a:r>
            <a:br>
              <a:rPr lang="da-DK" sz="1600" dirty="0">
                <a:latin typeface="Calibri" panose="020F0502020204030204" pitchFamily="34" charset="0"/>
                <a:cs typeface="Calibri" panose="020F0502020204030204" pitchFamily="34" charset="0"/>
              </a:rPr>
            </a:br>
            <a:r>
              <a:rPr lang="da-DK" sz="1600" dirty="0">
                <a:latin typeface="Calibri" panose="020F0502020204030204" pitchFamily="34" charset="0"/>
                <a:cs typeface="Calibri" panose="020F0502020204030204" pitchFamily="34" charset="0"/>
              </a:rPr>
              <a:t>Den mentale og fysiske sundhed i Albertslund skal fremmes, så flere oplever bedre mental sundhed, livskvalitet og trivsel.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Lige forbindelse 31">
            <a:extLst>
              <a:ext uri="{FF2B5EF4-FFF2-40B4-BE49-F238E27FC236}">
                <a16:creationId xmlns:a16="http://schemas.microsoft.com/office/drawing/2014/main" id="{AAECBAA0-825F-43D5-BA03-F94847259F7C}"/>
              </a:ext>
            </a:extLst>
          </p:cNvPr>
          <p:cNvCxnSpPr>
            <a:cxnSpLocks/>
          </p:cNvCxnSpPr>
          <p:nvPr/>
        </p:nvCxnSpPr>
        <p:spPr>
          <a:xfrm>
            <a:off x="4437868" y="1052736"/>
            <a:ext cx="0" cy="37444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kstfelt 7">
            <a:extLst>
              <a:ext uri="{FF2B5EF4-FFF2-40B4-BE49-F238E27FC236}">
                <a16:creationId xmlns:a16="http://schemas.microsoft.com/office/drawing/2014/main" id="{A66A0BEC-FC23-4F12-9BAF-70F6BE467F82}"/>
              </a:ext>
            </a:extLst>
          </p:cNvPr>
          <p:cNvSpPr txBox="1"/>
          <p:nvPr/>
        </p:nvSpPr>
        <p:spPr>
          <a:xfrm>
            <a:off x="481743" y="407817"/>
            <a:ext cx="6698554" cy="415498"/>
          </a:xfrm>
          <a:prstGeom prst="rect">
            <a:avLst/>
          </a:prstGeom>
          <a:noFill/>
        </p:spPr>
        <p:txBody>
          <a:bodyPr wrap="square" rtlCol="0">
            <a:spAutoFit/>
          </a:bodyPr>
          <a:lstStyle/>
          <a:p>
            <a:r>
              <a:rPr lang="da-DK" sz="2100" dirty="0"/>
              <a:t>Mental sundhed</a:t>
            </a:r>
            <a:r>
              <a:rPr lang="da-DK" sz="1050" dirty="0"/>
              <a:t> </a:t>
            </a:r>
          </a:p>
        </p:txBody>
      </p:sp>
      <p:sp>
        <p:nvSpPr>
          <p:cNvPr id="11" name="Control 1">
            <a:extLst>
              <a:ext uri="{FF2B5EF4-FFF2-40B4-BE49-F238E27FC236}">
                <a16:creationId xmlns:a16="http://schemas.microsoft.com/office/drawing/2014/main" id="{75A98527-882F-4FAF-B2B1-6C9C62C119DC}"/>
              </a:ext>
            </a:extLst>
          </p:cNvPr>
          <p:cNvSpPr>
            <a:spLocks noChangeArrowheads="1" noChangeShapeType="1"/>
          </p:cNvSpPr>
          <p:nvPr/>
        </p:nvSpPr>
        <p:spPr bwMode="auto">
          <a:xfrm>
            <a:off x="1515190" y="10779482"/>
            <a:ext cx="2272904" cy="1670447"/>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da-DK"/>
          </a:p>
        </p:txBody>
      </p:sp>
      <p:sp>
        <p:nvSpPr>
          <p:cNvPr id="13" name="Control 2">
            <a:extLst>
              <a:ext uri="{FF2B5EF4-FFF2-40B4-BE49-F238E27FC236}">
                <a16:creationId xmlns:a16="http://schemas.microsoft.com/office/drawing/2014/main" id="{8BE547A6-C7BE-480A-8A47-86B778434078}"/>
              </a:ext>
            </a:extLst>
          </p:cNvPr>
          <p:cNvSpPr>
            <a:spLocks noChangeArrowheads="1" noChangeShapeType="1"/>
          </p:cNvSpPr>
          <p:nvPr/>
        </p:nvSpPr>
        <p:spPr bwMode="auto">
          <a:xfrm>
            <a:off x="1670485" y="7330511"/>
            <a:ext cx="2277665" cy="2377679"/>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da-DK"/>
          </a:p>
        </p:txBody>
      </p:sp>
      <p:sp>
        <p:nvSpPr>
          <p:cNvPr id="16" name="Control 3">
            <a:extLst>
              <a:ext uri="{FF2B5EF4-FFF2-40B4-BE49-F238E27FC236}">
                <a16:creationId xmlns:a16="http://schemas.microsoft.com/office/drawing/2014/main" id="{88B23B95-6BCC-499C-B0BF-A637DED1BD1F}"/>
              </a:ext>
            </a:extLst>
          </p:cNvPr>
          <p:cNvSpPr>
            <a:spLocks noChangeArrowheads="1" noChangeShapeType="1"/>
          </p:cNvSpPr>
          <p:nvPr/>
        </p:nvSpPr>
        <p:spPr bwMode="auto">
          <a:xfrm>
            <a:off x="1891877" y="4589129"/>
            <a:ext cx="2281238" cy="2138363"/>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da-DK"/>
          </a:p>
        </p:txBody>
      </p:sp>
      <p:pic>
        <p:nvPicPr>
          <p:cNvPr id="3" name="Billede 2">
            <a:extLst>
              <a:ext uri="{FF2B5EF4-FFF2-40B4-BE49-F238E27FC236}">
                <a16:creationId xmlns:a16="http://schemas.microsoft.com/office/drawing/2014/main" id="{2D6AF16B-118B-4CDB-ACCA-EC9A736E88F1}"/>
              </a:ext>
            </a:extLst>
          </p:cNvPr>
          <p:cNvPicPr>
            <a:picLocks noChangeAspect="1"/>
          </p:cNvPicPr>
          <p:nvPr/>
        </p:nvPicPr>
        <p:blipFill>
          <a:blip r:embed="rId3"/>
          <a:stretch>
            <a:fillRect/>
          </a:stretch>
        </p:blipFill>
        <p:spPr>
          <a:xfrm>
            <a:off x="9468544" y="1339890"/>
            <a:ext cx="4450829" cy="5304932"/>
          </a:xfrm>
          <a:prstGeom prst="rect">
            <a:avLst/>
          </a:prstGeom>
        </p:spPr>
      </p:pic>
      <p:pic>
        <p:nvPicPr>
          <p:cNvPr id="5" name="Billede 4">
            <a:extLst>
              <a:ext uri="{FF2B5EF4-FFF2-40B4-BE49-F238E27FC236}">
                <a16:creationId xmlns:a16="http://schemas.microsoft.com/office/drawing/2014/main" id="{BC31FCC3-3CE0-4AAC-A5B7-C450053A9494}"/>
              </a:ext>
            </a:extLst>
          </p:cNvPr>
          <p:cNvPicPr>
            <a:picLocks noChangeAspect="1"/>
          </p:cNvPicPr>
          <p:nvPr/>
        </p:nvPicPr>
        <p:blipFill>
          <a:blip r:embed="rId4"/>
          <a:stretch>
            <a:fillRect/>
          </a:stretch>
        </p:blipFill>
        <p:spPr>
          <a:xfrm>
            <a:off x="4595545" y="1154304"/>
            <a:ext cx="4257342" cy="3138792"/>
          </a:xfrm>
          <a:prstGeom prst="rect">
            <a:avLst/>
          </a:prstGeom>
          <a:ln>
            <a:solidFill>
              <a:schemeClr val="bg1"/>
            </a:solidFill>
          </a:ln>
        </p:spPr>
      </p:pic>
      <p:sp>
        <p:nvSpPr>
          <p:cNvPr id="22" name="Tekstfelt 21">
            <a:extLst>
              <a:ext uri="{FF2B5EF4-FFF2-40B4-BE49-F238E27FC236}">
                <a16:creationId xmlns:a16="http://schemas.microsoft.com/office/drawing/2014/main" id="{7AACA11A-70C8-43B8-A6BD-56251F5F2542}"/>
              </a:ext>
            </a:extLst>
          </p:cNvPr>
          <p:cNvSpPr txBox="1"/>
          <p:nvPr/>
        </p:nvSpPr>
        <p:spPr>
          <a:xfrm>
            <a:off x="531453" y="1916152"/>
            <a:ext cx="3748739" cy="1477328"/>
          </a:xfrm>
          <a:prstGeom prst="rect">
            <a:avLst/>
          </a:prstGeom>
          <a:noFill/>
        </p:spPr>
        <p:txBody>
          <a:bodyPr wrap="square" rtlCol="0">
            <a:spAutoFit/>
          </a:bodyPr>
          <a:lstStyle/>
          <a:p>
            <a:pPr defTabSz="514350">
              <a:defRPr/>
            </a:pPr>
            <a:r>
              <a:rPr lang="da-DK" i="1" dirty="0">
                <a:solidFill>
                  <a:prstClr val="black">
                    <a:lumMod val="90000"/>
                    <a:lumOff val="10000"/>
                  </a:prstClr>
                </a:solidFill>
                <a:latin typeface="Calibri" panose="020F0502020204030204"/>
                <a:cs typeface="Arial" panose="020B0604020202020204" pitchFamily="34" charset="0"/>
              </a:rPr>
              <a:t>…en tilstand af velbefindende, hvor individet kan udvikle sig og udfolde sine evner, kan håndtere belastninger, indgå i positive sociale relationer og bidrage til fællesskabet.</a:t>
            </a:r>
            <a:endParaRPr lang="da-DK" sz="1600" i="1" dirty="0">
              <a:solidFill>
                <a:prstClr val="black">
                  <a:lumMod val="90000"/>
                  <a:lumOff val="10000"/>
                </a:prstClr>
              </a:solidFill>
              <a:latin typeface="Calibri" panose="020F0502020204030204"/>
              <a:cs typeface="Arial" panose="020B0604020202020204" pitchFamily="34" charset="0"/>
            </a:endParaRPr>
          </a:p>
        </p:txBody>
      </p:sp>
      <p:sp>
        <p:nvSpPr>
          <p:cNvPr id="23" name="TextBox 5">
            <a:extLst>
              <a:ext uri="{FF2B5EF4-FFF2-40B4-BE49-F238E27FC236}">
                <a16:creationId xmlns:a16="http://schemas.microsoft.com/office/drawing/2014/main" id="{81457061-764C-4C73-A0B6-7A8696FC9D80}"/>
              </a:ext>
            </a:extLst>
          </p:cNvPr>
          <p:cNvSpPr txBox="1"/>
          <p:nvPr/>
        </p:nvSpPr>
        <p:spPr>
          <a:xfrm>
            <a:off x="3028251" y="3400225"/>
            <a:ext cx="938345" cy="265457"/>
          </a:xfrm>
          <a:prstGeom prst="rect">
            <a:avLst/>
          </a:prstGeom>
          <a:noFill/>
        </p:spPr>
        <p:txBody>
          <a:bodyPr wrap="square" rtlCol="0">
            <a:spAutoFit/>
          </a:bodyPr>
          <a:lstStyle/>
          <a:p>
            <a:pPr defTabSz="514350">
              <a:defRPr/>
            </a:pPr>
            <a:r>
              <a:rPr lang="da-DK" sz="1125" dirty="0">
                <a:solidFill>
                  <a:prstClr val="black"/>
                </a:solidFill>
                <a:latin typeface="Calibri" panose="020F0502020204030204"/>
              </a:rPr>
              <a:t>WHO, 2001</a:t>
            </a:r>
          </a:p>
        </p:txBody>
      </p:sp>
      <p:sp>
        <p:nvSpPr>
          <p:cNvPr id="9" name="Tekstfelt 8">
            <a:extLst>
              <a:ext uri="{FF2B5EF4-FFF2-40B4-BE49-F238E27FC236}">
                <a16:creationId xmlns:a16="http://schemas.microsoft.com/office/drawing/2014/main" id="{7677D93B-C917-4584-96BB-B7B0890D9DBB}"/>
              </a:ext>
            </a:extLst>
          </p:cNvPr>
          <p:cNvSpPr txBox="1"/>
          <p:nvPr/>
        </p:nvSpPr>
        <p:spPr>
          <a:xfrm>
            <a:off x="481743" y="1339890"/>
            <a:ext cx="3168271" cy="307777"/>
          </a:xfrm>
          <a:prstGeom prst="rect">
            <a:avLst/>
          </a:prstGeom>
          <a:noFill/>
        </p:spPr>
        <p:txBody>
          <a:bodyPr wrap="square" lIns="0" tIns="0" rIns="0" bIns="0" rtlCol="0">
            <a:spAutoFit/>
          </a:bodyPr>
          <a:lstStyle/>
          <a:p>
            <a:r>
              <a:rPr lang="da-DK" sz="2000" dirty="0">
                <a:latin typeface="Calibri" panose="020F0502020204030204" pitchFamily="34" charset="0"/>
                <a:cs typeface="Calibri" panose="020F0502020204030204" pitchFamily="34" charset="0"/>
              </a:rPr>
              <a:t>Definition mental sundhed</a:t>
            </a:r>
          </a:p>
        </p:txBody>
      </p:sp>
      <p:sp>
        <p:nvSpPr>
          <p:cNvPr id="15" name="Rektangel 14">
            <a:extLst>
              <a:ext uri="{FF2B5EF4-FFF2-40B4-BE49-F238E27FC236}">
                <a16:creationId xmlns:a16="http://schemas.microsoft.com/office/drawing/2014/main" id="{F62405A8-5458-485B-ABFE-0FD6298D6E26}"/>
              </a:ext>
            </a:extLst>
          </p:cNvPr>
          <p:cNvSpPr/>
          <p:nvPr/>
        </p:nvSpPr>
        <p:spPr>
          <a:xfrm>
            <a:off x="5652120" y="1673405"/>
            <a:ext cx="2078248" cy="459451"/>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i="1" dirty="0" err="1">
              <a:solidFill>
                <a:schemeClr val="bg1"/>
              </a:solidFill>
            </a:endParaRPr>
          </a:p>
        </p:txBody>
      </p:sp>
      <p:sp>
        <p:nvSpPr>
          <p:cNvPr id="31" name="Rektangel 30">
            <a:extLst>
              <a:ext uri="{FF2B5EF4-FFF2-40B4-BE49-F238E27FC236}">
                <a16:creationId xmlns:a16="http://schemas.microsoft.com/office/drawing/2014/main" id="{6B36EB24-4F13-4F4F-A6AA-3FEF4838B29E}"/>
              </a:ext>
            </a:extLst>
          </p:cNvPr>
          <p:cNvSpPr/>
          <p:nvPr/>
        </p:nvSpPr>
        <p:spPr>
          <a:xfrm>
            <a:off x="5570106" y="4436760"/>
            <a:ext cx="2078248" cy="459451"/>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i="1" dirty="0" err="1">
              <a:solidFill>
                <a:schemeClr val="bg1"/>
              </a:solidFill>
            </a:endParaRPr>
          </a:p>
        </p:txBody>
      </p:sp>
      <p:sp>
        <p:nvSpPr>
          <p:cNvPr id="33" name="Rektangel 32">
            <a:extLst>
              <a:ext uri="{FF2B5EF4-FFF2-40B4-BE49-F238E27FC236}">
                <a16:creationId xmlns:a16="http://schemas.microsoft.com/office/drawing/2014/main" id="{878EF8BD-1D0D-4011-A82A-546E8E60B6BC}"/>
              </a:ext>
            </a:extLst>
          </p:cNvPr>
          <p:cNvSpPr/>
          <p:nvPr/>
        </p:nvSpPr>
        <p:spPr>
          <a:xfrm>
            <a:off x="4868060" y="3026348"/>
            <a:ext cx="625213" cy="459451"/>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i="1" dirty="0" err="1">
              <a:solidFill>
                <a:schemeClr val="bg1"/>
              </a:solidFill>
            </a:endParaRPr>
          </a:p>
        </p:txBody>
      </p:sp>
      <p:sp>
        <p:nvSpPr>
          <p:cNvPr id="34" name="Rektangel 33">
            <a:extLst>
              <a:ext uri="{FF2B5EF4-FFF2-40B4-BE49-F238E27FC236}">
                <a16:creationId xmlns:a16="http://schemas.microsoft.com/office/drawing/2014/main" id="{3CA441F8-2600-4A28-80FB-D936B8131EDF}"/>
              </a:ext>
            </a:extLst>
          </p:cNvPr>
          <p:cNvSpPr/>
          <p:nvPr/>
        </p:nvSpPr>
        <p:spPr>
          <a:xfrm>
            <a:off x="7812360" y="3109508"/>
            <a:ext cx="900691" cy="459451"/>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i="1" dirty="0" err="1">
              <a:solidFill>
                <a:schemeClr val="bg1"/>
              </a:solidFill>
            </a:endParaRPr>
          </a:p>
        </p:txBody>
      </p:sp>
      <p:sp>
        <p:nvSpPr>
          <p:cNvPr id="19" name="Tekstfelt 18">
            <a:extLst>
              <a:ext uri="{FF2B5EF4-FFF2-40B4-BE49-F238E27FC236}">
                <a16:creationId xmlns:a16="http://schemas.microsoft.com/office/drawing/2014/main" id="{497F9A35-1045-4435-9F6C-C49AF25360BF}"/>
              </a:ext>
            </a:extLst>
          </p:cNvPr>
          <p:cNvSpPr txBox="1"/>
          <p:nvPr/>
        </p:nvSpPr>
        <p:spPr>
          <a:xfrm>
            <a:off x="5720452" y="1766482"/>
            <a:ext cx="1875884" cy="276999"/>
          </a:xfrm>
          <a:prstGeom prst="rect">
            <a:avLst/>
          </a:prstGeom>
          <a:noFill/>
        </p:spPr>
        <p:txBody>
          <a:bodyPr wrap="square" lIns="0" tIns="0" rIns="0" bIns="0" rtlCol="0">
            <a:spAutoFit/>
          </a:bodyPr>
          <a:lstStyle/>
          <a:p>
            <a:r>
              <a:rPr lang="da-DK" sz="900" dirty="0">
                <a:latin typeface="Calibri" panose="020F0502020204030204" pitchFamily="34" charset="0"/>
                <a:cs typeface="Calibri" panose="020F0502020204030204" pitchFamily="34" charset="0"/>
              </a:rPr>
              <a:t>Et optimalt niveau af mental sundhed</a:t>
            </a:r>
          </a:p>
          <a:p>
            <a:r>
              <a:rPr lang="da-DK" sz="900" dirty="0">
                <a:latin typeface="Calibri" panose="020F0502020204030204" pitchFamily="34" charset="0"/>
                <a:cs typeface="Calibri" panose="020F0502020204030204" pitchFamily="34" charset="0"/>
              </a:rPr>
              <a:t>                        ”FLOURISHING”</a:t>
            </a:r>
          </a:p>
        </p:txBody>
      </p:sp>
      <p:sp>
        <p:nvSpPr>
          <p:cNvPr id="35" name="Tekstfelt 34">
            <a:extLst>
              <a:ext uri="{FF2B5EF4-FFF2-40B4-BE49-F238E27FC236}">
                <a16:creationId xmlns:a16="http://schemas.microsoft.com/office/drawing/2014/main" id="{CCD88275-56D7-4D9C-8091-18092BE1D400}"/>
              </a:ext>
            </a:extLst>
          </p:cNvPr>
          <p:cNvSpPr txBox="1"/>
          <p:nvPr/>
        </p:nvSpPr>
        <p:spPr>
          <a:xfrm>
            <a:off x="5720452" y="4489831"/>
            <a:ext cx="1875884" cy="276999"/>
          </a:xfrm>
          <a:prstGeom prst="rect">
            <a:avLst/>
          </a:prstGeom>
          <a:noFill/>
        </p:spPr>
        <p:txBody>
          <a:bodyPr wrap="square" lIns="0" tIns="0" rIns="0" bIns="0" rtlCol="0">
            <a:spAutoFit/>
          </a:bodyPr>
          <a:lstStyle/>
          <a:p>
            <a:r>
              <a:rPr lang="da-DK" sz="900" dirty="0">
                <a:latin typeface="Calibri" panose="020F0502020204030204" pitchFamily="34" charset="0"/>
                <a:cs typeface="Calibri" panose="020F0502020204030204" pitchFamily="34" charset="0"/>
              </a:rPr>
              <a:t>Et minimalt niveau af mental sundhed</a:t>
            </a:r>
          </a:p>
          <a:p>
            <a:r>
              <a:rPr lang="da-DK" sz="900" dirty="0">
                <a:latin typeface="Calibri" panose="020F0502020204030204" pitchFamily="34" charset="0"/>
                <a:cs typeface="Calibri" panose="020F0502020204030204" pitchFamily="34" charset="0"/>
              </a:rPr>
              <a:t>                        ”LANGUISHING”</a:t>
            </a:r>
          </a:p>
        </p:txBody>
      </p:sp>
      <p:sp>
        <p:nvSpPr>
          <p:cNvPr id="36" name="Tekstfelt 35">
            <a:extLst>
              <a:ext uri="{FF2B5EF4-FFF2-40B4-BE49-F238E27FC236}">
                <a16:creationId xmlns:a16="http://schemas.microsoft.com/office/drawing/2014/main" id="{E8C45134-E20E-4AB1-A083-286B3E2E49D0}"/>
              </a:ext>
            </a:extLst>
          </p:cNvPr>
          <p:cNvSpPr txBox="1"/>
          <p:nvPr/>
        </p:nvSpPr>
        <p:spPr>
          <a:xfrm>
            <a:off x="7839106" y="3131484"/>
            <a:ext cx="837350" cy="415498"/>
          </a:xfrm>
          <a:prstGeom prst="rect">
            <a:avLst/>
          </a:prstGeom>
          <a:noFill/>
        </p:spPr>
        <p:txBody>
          <a:bodyPr wrap="square" lIns="0" tIns="0" rIns="0" bIns="0" rtlCol="0">
            <a:spAutoFit/>
          </a:bodyPr>
          <a:lstStyle/>
          <a:p>
            <a:r>
              <a:rPr lang="da-DK" sz="900" dirty="0">
                <a:latin typeface="Calibri" panose="020F0502020204030204" pitchFamily="34" charset="0"/>
                <a:cs typeface="Calibri" panose="020F0502020204030204" pitchFamily="34" charset="0"/>
              </a:rPr>
              <a:t>Fravær </a:t>
            </a:r>
            <a:br>
              <a:rPr lang="da-DK" sz="900" dirty="0">
                <a:latin typeface="Calibri" panose="020F0502020204030204" pitchFamily="34" charset="0"/>
                <a:cs typeface="Calibri" panose="020F0502020204030204" pitchFamily="34" charset="0"/>
              </a:rPr>
            </a:br>
            <a:r>
              <a:rPr lang="da-DK" sz="900" dirty="0">
                <a:latin typeface="Calibri" panose="020F0502020204030204" pitchFamily="34" charset="0"/>
                <a:cs typeface="Calibri" panose="020F0502020204030204" pitchFamily="34" charset="0"/>
              </a:rPr>
              <a:t>psykisk sygdom</a:t>
            </a:r>
          </a:p>
          <a:p>
            <a:r>
              <a:rPr lang="da-DK" sz="900" dirty="0">
                <a:latin typeface="Calibri" panose="020F0502020204030204" pitchFamily="34" charset="0"/>
                <a:cs typeface="Calibri" panose="020F0502020204030204" pitchFamily="34" charset="0"/>
              </a:rPr>
              <a:t>                        </a:t>
            </a:r>
          </a:p>
        </p:txBody>
      </p:sp>
      <p:sp>
        <p:nvSpPr>
          <p:cNvPr id="38" name="Tekstfelt 37">
            <a:extLst>
              <a:ext uri="{FF2B5EF4-FFF2-40B4-BE49-F238E27FC236}">
                <a16:creationId xmlns:a16="http://schemas.microsoft.com/office/drawing/2014/main" id="{9C138D42-A158-47A3-B851-318D1FE01DFF}"/>
              </a:ext>
            </a:extLst>
          </p:cNvPr>
          <p:cNvSpPr txBox="1"/>
          <p:nvPr/>
        </p:nvSpPr>
        <p:spPr>
          <a:xfrm>
            <a:off x="4742762" y="3150819"/>
            <a:ext cx="837350" cy="415498"/>
          </a:xfrm>
          <a:prstGeom prst="rect">
            <a:avLst/>
          </a:prstGeom>
          <a:noFill/>
        </p:spPr>
        <p:txBody>
          <a:bodyPr wrap="square" lIns="0" tIns="0" rIns="0" bIns="0" rtlCol="0">
            <a:spAutoFit/>
          </a:bodyPr>
          <a:lstStyle/>
          <a:p>
            <a:r>
              <a:rPr lang="da-DK" sz="900" dirty="0">
                <a:latin typeface="Calibri" panose="020F0502020204030204" pitchFamily="34" charset="0"/>
                <a:cs typeface="Calibri" panose="020F0502020204030204" pitchFamily="34" charset="0"/>
              </a:rPr>
              <a:t>Svær </a:t>
            </a:r>
            <a:br>
              <a:rPr lang="da-DK" sz="900" dirty="0">
                <a:latin typeface="Calibri" panose="020F0502020204030204" pitchFamily="34" charset="0"/>
                <a:cs typeface="Calibri" panose="020F0502020204030204" pitchFamily="34" charset="0"/>
              </a:rPr>
            </a:br>
            <a:r>
              <a:rPr lang="da-DK" sz="900" dirty="0">
                <a:latin typeface="Calibri" panose="020F0502020204030204" pitchFamily="34" charset="0"/>
                <a:cs typeface="Calibri" panose="020F0502020204030204" pitchFamily="34" charset="0"/>
              </a:rPr>
              <a:t>psykisk sygdom</a:t>
            </a:r>
          </a:p>
          <a:p>
            <a:r>
              <a:rPr lang="da-DK" sz="900" dirty="0">
                <a:latin typeface="Calibri" panose="020F0502020204030204" pitchFamily="34" charset="0"/>
                <a:cs typeface="Calibri" panose="020F0502020204030204" pitchFamily="34" charset="0"/>
              </a:rPr>
              <a:t>                        </a:t>
            </a:r>
          </a:p>
        </p:txBody>
      </p:sp>
      <p:sp>
        <p:nvSpPr>
          <p:cNvPr id="40" name="Tekstfelt 39">
            <a:extLst>
              <a:ext uri="{FF2B5EF4-FFF2-40B4-BE49-F238E27FC236}">
                <a16:creationId xmlns:a16="http://schemas.microsoft.com/office/drawing/2014/main" id="{66C7C723-C6C7-4EF0-8708-5E37F38E167A}"/>
              </a:ext>
            </a:extLst>
          </p:cNvPr>
          <p:cNvSpPr txBox="1"/>
          <p:nvPr/>
        </p:nvSpPr>
        <p:spPr>
          <a:xfrm>
            <a:off x="827668" y="4398684"/>
            <a:ext cx="2808312" cy="276999"/>
          </a:xfrm>
          <a:prstGeom prst="rect">
            <a:avLst/>
          </a:prstGeom>
          <a:noFill/>
        </p:spPr>
        <p:txBody>
          <a:bodyPr wrap="square" lIns="0" tIns="0" rIns="0" bIns="0" rtlCol="0">
            <a:spAutoFit/>
          </a:bodyPr>
          <a:lstStyle/>
          <a:p>
            <a:r>
              <a:rPr lang="da-DK" dirty="0">
                <a:solidFill>
                  <a:schemeClr val="tx2"/>
                </a:solidFill>
                <a:latin typeface="Calibri" panose="020F0502020204030204" pitchFamily="34" charset="0"/>
                <a:cs typeface="Calibri" panose="020F0502020204030204" pitchFamily="34" charset="0"/>
              </a:rPr>
              <a:t>Mental sundhed = Trivsel</a:t>
            </a:r>
          </a:p>
        </p:txBody>
      </p:sp>
      <p:sp>
        <p:nvSpPr>
          <p:cNvPr id="2" name="Tekstfelt 1">
            <a:extLst>
              <a:ext uri="{FF2B5EF4-FFF2-40B4-BE49-F238E27FC236}">
                <a16:creationId xmlns:a16="http://schemas.microsoft.com/office/drawing/2014/main" id="{56907F53-624C-4B8B-B94E-08CC5BD3B1CF}"/>
              </a:ext>
            </a:extLst>
          </p:cNvPr>
          <p:cNvSpPr txBox="1"/>
          <p:nvPr/>
        </p:nvSpPr>
        <p:spPr>
          <a:xfrm>
            <a:off x="7596336" y="4918206"/>
            <a:ext cx="899508" cy="169277"/>
          </a:xfrm>
          <a:prstGeom prst="rect">
            <a:avLst/>
          </a:prstGeom>
          <a:noFill/>
        </p:spPr>
        <p:txBody>
          <a:bodyPr wrap="square" lIns="0" tIns="0" rIns="0" bIns="0" rtlCol="0">
            <a:spAutoFit/>
          </a:bodyPr>
          <a:lstStyle/>
          <a:p>
            <a:r>
              <a:rPr lang="da-DK" sz="1100" dirty="0" err="1">
                <a:latin typeface="Calibri" panose="020F0502020204030204" pitchFamily="34" charset="0"/>
                <a:cs typeface="Calibri" panose="020F0502020204030204" pitchFamily="34" charset="0"/>
              </a:rPr>
              <a:t>Keyes</a:t>
            </a:r>
            <a:r>
              <a:rPr lang="da-DK" sz="1100" dirty="0">
                <a:latin typeface="Calibri" panose="020F0502020204030204" pitchFamily="34" charset="0"/>
                <a:cs typeface="Calibri" panose="020F0502020204030204" pitchFamily="34" charset="0"/>
              </a:rPr>
              <a:t>, 2002</a:t>
            </a:r>
            <a:endParaRPr lang="da-DK" sz="1600" dirty="0">
              <a:latin typeface="Calibri" panose="020F0502020204030204" pitchFamily="34" charset="0"/>
              <a:cs typeface="Calibri" panose="020F0502020204030204" pitchFamily="34" charset="0"/>
            </a:endParaRPr>
          </a:p>
        </p:txBody>
      </p:sp>
      <p:sp>
        <p:nvSpPr>
          <p:cNvPr id="4" name="Ellipse 3">
            <a:extLst>
              <a:ext uri="{FF2B5EF4-FFF2-40B4-BE49-F238E27FC236}">
                <a16:creationId xmlns:a16="http://schemas.microsoft.com/office/drawing/2014/main" id="{5360F268-487E-4C01-B72F-A7415436A515}"/>
              </a:ext>
            </a:extLst>
          </p:cNvPr>
          <p:cNvSpPr/>
          <p:nvPr/>
        </p:nvSpPr>
        <p:spPr>
          <a:xfrm>
            <a:off x="603652" y="4061484"/>
            <a:ext cx="2808307" cy="938403"/>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i="1" dirty="0" err="1">
              <a:solidFill>
                <a:schemeClr val="bg1"/>
              </a:solidFill>
            </a:endParaRPr>
          </a:p>
        </p:txBody>
      </p:sp>
    </p:spTree>
    <p:extLst>
      <p:ext uri="{BB962C8B-B14F-4D97-AF65-F5344CB8AC3E}">
        <p14:creationId xmlns:p14="http://schemas.microsoft.com/office/powerpoint/2010/main" val="1875114751"/>
      </p:ext>
    </p:extLst>
  </p:cSld>
  <p:clrMapOvr>
    <a:masterClrMapping/>
  </p:clrMapOvr>
</p:sld>
</file>

<file path=ppt/theme/theme1.xml><?xml version="1.0" encoding="utf-8"?>
<a:theme xmlns:a="http://schemas.openxmlformats.org/drawingml/2006/main" name="Albertslund Kommune">
  <a:themeElements>
    <a:clrScheme name="2 Albertslund Ældre område">
      <a:dk1>
        <a:srgbClr val="7F7F7F"/>
      </a:dk1>
      <a:lt1>
        <a:srgbClr val="FFFFFF"/>
      </a:lt1>
      <a:dk2>
        <a:srgbClr val="000000"/>
      </a:dk2>
      <a:lt2>
        <a:srgbClr val="034EA2"/>
      </a:lt2>
      <a:accent1>
        <a:srgbClr val="F7941E"/>
      </a:accent1>
      <a:accent2>
        <a:srgbClr val="FABF78"/>
      </a:accent2>
      <a:accent3>
        <a:srgbClr val="B96F17"/>
      </a:accent3>
      <a:accent4>
        <a:srgbClr val="F9A94B"/>
      </a:accent4>
      <a:accent5>
        <a:srgbClr val="FCD4A5"/>
      </a:accent5>
      <a:accent6>
        <a:srgbClr val="FDEAD2"/>
      </a:accent6>
      <a:hlink>
        <a:srgbClr val="F7941E"/>
      </a:hlink>
      <a:folHlink>
        <a:srgbClr val="FABF78"/>
      </a:folHlink>
    </a:clrScheme>
    <a:fontScheme name="Albertslund">
      <a:majorFont>
        <a:latin typeface="Open San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spPr>
      <a:bodyPr rtlCol="0" anchor="ctr"/>
      <a:lstStyle>
        <a:defPPr algn="ctr">
          <a:defRPr i="1"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i="1" dirty="0" err="1" smtClean="0">
            <a:latin typeface="+mn-lt"/>
          </a:defRPr>
        </a:defPPr>
      </a:lstStyle>
    </a:txDef>
  </a:objectDefaults>
  <a:extraClrSchemeLst/>
  <a:extLst>
    <a:ext uri="{05A4C25C-085E-4340-85A3-A5531E510DB2}">
      <thm15:themeFamily xmlns:thm15="http://schemas.microsoft.com/office/thememl/2012/main" name="2 Albertslund Ældre område.potx" id="{F8604F9C-A351-4274-9DD6-C394E55A1EB1}" vid="{3A0FD798-A211-43D0-A85C-1478E9322F3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tema">
  <a:themeElements>
    <a:clrScheme name="Blå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rugerdefineret 24">
    <a:dk1>
      <a:srgbClr val="333333"/>
    </a:dk1>
    <a:lt1>
      <a:srgbClr val="FFFFFF"/>
    </a:lt1>
    <a:dk2>
      <a:srgbClr val="00364E"/>
    </a:dk2>
    <a:lt2>
      <a:srgbClr val="05888E"/>
    </a:lt2>
    <a:accent1>
      <a:srgbClr val="99A8BB"/>
    </a:accent1>
    <a:accent2>
      <a:srgbClr val="06718C"/>
    </a:accent2>
    <a:accent3>
      <a:srgbClr val="4D6787"/>
    </a:accent3>
    <a:accent4>
      <a:srgbClr val="ED6D3A"/>
    </a:accent4>
    <a:accent5>
      <a:srgbClr val="193C65"/>
    </a:accent5>
    <a:accent6>
      <a:srgbClr val="999999"/>
    </a:accent6>
    <a:hlink>
      <a:srgbClr val="68A499"/>
    </a:hlink>
    <a:folHlink>
      <a:srgbClr val="808080"/>
    </a:folHlink>
  </a:clrScheme>
  <a:fontScheme name="Region Hovedstade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2 Albertslund Ældre område</Template>
  <TotalTime>450</TotalTime>
  <Words>3945</Words>
  <Application>Microsoft Office PowerPoint</Application>
  <PresentationFormat>Skærmshow (4:3)</PresentationFormat>
  <Paragraphs>538</Paragraphs>
  <Slides>69</Slides>
  <Notes>9</Notes>
  <HiddenSlides>0</HiddenSlides>
  <MMClips>0</MMClips>
  <ScaleCrop>false</ScaleCrop>
  <HeadingPairs>
    <vt:vector size="6" baseType="variant">
      <vt:variant>
        <vt:lpstr>Benyttede skrifttyper</vt:lpstr>
      </vt:variant>
      <vt:variant>
        <vt:i4>6</vt:i4>
      </vt:variant>
      <vt:variant>
        <vt:lpstr>Tema</vt:lpstr>
      </vt:variant>
      <vt:variant>
        <vt:i4>3</vt:i4>
      </vt:variant>
      <vt:variant>
        <vt:lpstr>Slidetitler</vt:lpstr>
      </vt:variant>
      <vt:variant>
        <vt:i4>69</vt:i4>
      </vt:variant>
    </vt:vector>
  </HeadingPairs>
  <TitlesOfParts>
    <vt:vector size="78" baseType="lpstr">
      <vt:lpstr>Open Sans</vt:lpstr>
      <vt:lpstr>Calibri</vt:lpstr>
      <vt:lpstr>Arial</vt:lpstr>
      <vt:lpstr>Calibri Light</vt:lpstr>
      <vt:lpstr>Arial Unicode MS</vt:lpstr>
      <vt:lpstr>Georgia</vt:lpstr>
      <vt:lpstr>Albertslund Kommune</vt:lpstr>
      <vt:lpstr>Office-tema</vt:lpstr>
      <vt:lpstr>1_Office-tema</vt:lpstr>
      <vt:lpstr>PowerPoint-præsentation</vt:lpstr>
      <vt:lpstr>PowerPoint-præsentation</vt:lpstr>
      <vt:lpstr>PowerPoint-præsentation</vt:lpstr>
      <vt:lpstr>Praktiske oplysninger</vt:lpstr>
      <vt:lpstr>Ældreliv</vt:lpstr>
      <vt:lpstr>PowerPoint-præsentation</vt:lpstr>
      <vt:lpstr>Inspirationsoplæg</vt:lpstr>
      <vt:lpstr>ÆLDRELIV</vt:lpstr>
      <vt:lpstr>PowerPoint-præsentation</vt:lpstr>
      <vt:lpstr>PowerPoint-præsentation</vt:lpstr>
      <vt:lpstr>PowerPoint-præsentation</vt:lpstr>
      <vt:lpstr>PowerPoint-præsentation</vt:lpstr>
      <vt:lpstr>PowerPoint-præsentation</vt:lpstr>
      <vt:lpstr>Hvad kan vi gøre for at styrke mental sundhed blandt ældre?</vt:lpstr>
      <vt:lpstr>Hvad kan vi gøre for at styrke mental sundhed blandt ældre?</vt:lpstr>
      <vt:lpstr>Anbefalinger til det videre arbejde…  </vt:lpstr>
      <vt:lpstr>Frivilligcenter Albertslund</vt:lpstr>
      <vt:lpstr>Hvad er et frivilligcenter?</vt:lpstr>
      <vt:lpstr>Mental sundhed</vt:lpstr>
      <vt:lpstr>Hvor kan I finde vores aktiviteter?</vt:lpstr>
      <vt:lpstr>Kultur I Albertslund </vt:lpstr>
      <vt:lpstr>Hvem er vi… </vt:lpstr>
      <vt:lpstr>Formål</vt:lpstr>
      <vt:lpstr>Staben</vt:lpstr>
      <vt:lpstr>Kerneopgaver og opgaver</vt:lpstr>
      <vt:lpstr>Kerneopgaver og opgaver</vt:lpstr>
      <vt:lpstr>Kerneopgaver og opgaver</vt:lpstr>
      <vt:lpstr>Muligheder og Økonomi</vt:lpstr>
      <vt:lpstr>Albertslund Idrætsanlæg</vt:lpstr>
      <vt:lpstr>Albertslund Idrætsanlæg – K, F &amp; E</vt:lpstr>
      <vt:lpstr>AIF Senior Idræt</vt:lpstr>
      <vt:lpstr>AIF Senior Idræt</vt:lpstr>
      <vt:lpstr>AIF Senior Idræt – samarbejde</vt:lpstr>
      <vt:lpstr>PowerPoint-præsentation</vt:lpstr>
      <vt:lpstr>Masser af andre tilbud</vt:lpstr>
      <vt:lpstr>PowerPoint-præsentation</vt:lpstr>
      <vt:lpstr>Tegn og prøvehandlinger</vt:lpstr>
      <vt:lpstr>Introduktion til gruppedrøftelser</vt:lpstr>
      <vt:lpstr>PowerPoint-præsentation</vt:lpstr>
      <vt:lpstr>Midtvejsopsamling</vt:lpstr>
      <vt:lpstr>PowerPoint-præsentation</vt:lpstr>
      <vt:lpstr>Tak for i dag og næste skridt</vt:lpstr>
      <vt:lpstr>PowerPoint-præsentation</vt:lpstr>
      <vt:lpstr>Velkommen til Ældreliv</vt:lpstr>
      <vt:lpstr>PowerPoint-præsentation</vt:lpstr>
      <vt:lpstr>Praktiske oplysninger</vt:lpstr>
      <vt:lpstr>Ældreliv</vt:lpstr>
      <vt:lpstr>PowerPoint-præsentation</vt:lpstr>
      <vt:lpstr>Inspirationsoplæg</vt:lpstr>
      <vt:lpstr>Inspiration fra hverdagen</vt:lpstr>
      <vt:lpstr>Recovery-orienteret rehabilitering </vt:lpstr>
      <vt:lpstr>Recovery-orienteret rehabilitering </vt:lpstr>
      <vt:lpstr>Recovery-orienteret rehabilitering </vt:lpstr>
      <vt:lpstr>Recovery-orienteret rehabilitering </vt:lpstr>
      <vt:lpstr>Hverdagsrehabilitering </vt:lpstr>
      <vt:lpstr>Hverdagsrehabilitering </vt:lpstr>
      <vt:lpstr>Evaluering af styrket indsats for §83 a</vt:lpstr>
      <vt:lpstr>Erfaringer fra Selvstyrende team</vt:lpstr>
      <vt:lpstr>Erfaringer fra hjemme- og sygeplejen </vt:lpstr>
      <vt:lpstr>Udfordringer i sygefravær i hjemme- og sygeplejen</vt:lpstr>
      <vt:lpstr>Indsatser i arbejdet med sygefravær</vt:lpstr>
      <vt:lpstr>Potentialer og muligheder med nedbringelse af sygefravær</vt:lpstr>
      <vt:lpstr>PowerPoint-præsentation</vt:lpstr>
      <vt:lpstr>Tegn og prøvehandlinger</vt:lpstr>
      <vt:lpstr>Introduktion til gruppedrøftelser</vt:lpstr>
      <vt:lpstr>PowerPoint-præsentation</vt:lpstr>
      <vt:lpstr>Midtvejsopsamling</vt:lpstr>
      <vt:lpstr>PowerPoint-præsentation</vt:lpstr>
      <vt:lpstr>Tak for i dag og næste skridt</vt:lpstr>
    </vt:vector>
  </TitlesOfParts>
  <Company>Albertslund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Birthe Rostgaard Poulsen</dc:creator>
  <cp:lastModifiedBy>Birthe Rostgaard Poulsen</cp:lastModifiedBy>
  <cp:revision>21</cp:revision>
  <dcterms:created xsi:type="dcterms:W3CDTF">2023-01-10T12:48:45Z</dcterms:created>
  <dcterms:modified xsi:type="dcterms:W3CDTF">2023-01-13T09:35:34Z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ies>
</file>