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3.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4.xml" ContentType="application/vnd.openxmlformats-officedocument.themeOverrid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6.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8" r:id="rId2"/>
    <p:sldMasterId id="2147483800" r:id="rId3"/>
    <p:sldMasterId id="2147483814" r:id="rId4"/>
    <p:sldMasterId id="2147483829" r:id="rId5"/>
  </p:sldMasterIdLst>
  <p:notesMasterIdLst>
    <p:notesMasterId r:id="rId119"/>
  </p:notesMasterIdLst>
  <p:sldIdLst>
    <p:sldId id="256" r:id="rId6"/>
    <p:sldId id="317" r:id="rId7"/>
    <p:sldId id="318" r:id="rId8"/>
    <p:sldId id="316" r:id="rId9"/>
    <p:sldId id="319" r:id="rId10"/>
    <p:sldId id="306" r:id="rId11"/>
    <p:sldId id="298" r:id="rId12"/>
    <p:sldId id="312" r:id="rId13"/>
    <p:sldId id="305" r:id="rId14"/>
    <p:sldId id="315" r:id="rId15"/>
    <p:sldId id="302" r:id="rId16"/>
    <p:sldId id="387" r:id="rId17"/>
    <p:sldId id="388" r:id="rId18"/>
    <p:sldId id="389" r:id="rId19"/>
    <p:sldId id="297" r:id="rId20"/>
    <p:sldId id="293" r:id="rId21"/>
    <p:sldId id="294" r:id="rId22"/>
    <p:sldId id="268" r:id="rId23"/>
    <p:sldId id="390" r:id="rId24"/>
    <p:sldId id="391" r:id="rId25"/>
    <p:sldId id="295" r:id="rId26"/>
    <p:sldId id="296" r:id="rId27"/>
    <p:sldId id="281" r:id="rId28"/>
    <p:sldId id="344" r:id="rId29"/>
    <p:sldId id="373" r:id="rId30"/>
    <p:sldId id="378" r:id="rId31"/>
    <p:sldId id="379" r:id="rId32"/>
    <p:sldId id="381" r:id="rId33"/>
    <p:sldId id="380" r:id="rId34"/>
    <p:sldId id="375" r:id="rId35"/>
    <p:sldId id="368" r:id="rId36"/>
    <p:sldId id="377" r:id="rId37"/>
    <p:sldId id="382" r:id="rId38"/>
    <p:sldId id="385" r:id="rId39"/>
    <p:sldId id="386" r:id="rId40"/>
    <p:sldId id="400" r:id="rId41"/>
    <p:sldId id="401" r:id="rId42"/>
    <p:sldId id="271" r:id="rId43"/>
    <p:sldId id="273" r:id="rId44"/>
    <p:sldId id="272" r:id="rId45"/>
    <p:sldId id="404" r:id="rId46"/>
    <p:sldId id="405" r:id="rId47"/>
    <p:sldId id="406" r:id="rId48"/>
    <p:sldId id="402" r:id="rId49"/>
    <p:sldId id="403" r:id="rId50"/>
    <p:sldId id="278" r:id="rId51"/>
    <p:sldId id="276" r:id="rId52"/>
    <p:sldId id="407" r:id="rId53"/>
    <p:sldId id="277" r:id="rId54"/>
    <p:sldId id="279" r:id="rId55"/>
    <p:sldId id="280" r:id="rId56"/>
    <p:sldId id="408" r:id="rId57"/>
    <p:sldId id="309" r:id="rId58"/>
    <p:sldId id="421" r:id="rId59"/>
    <p:sldId id="299" r:id="rId60"/>
    <p:sldId id="303" r:id="rId61"/>
    <p:sldId id="322" r:id="rId62"/>
    <p:sldId id="321" r:id="rId63"/>
    <p:sldId id="258" r:id="rId64"/>
    <p:sldId id="259" r:id="rId65"/>
    <p:sldId id="260" r:id="rId66"/>
    <p:sldId id="261" r:id="rId67"/>
    <p:sldId id="262" r:id="rId68"/>
    <p:sldId id="263" r:id="rId69"/>
    <p:sldId id="264" r:id="rId70"/>
    <p:sldId id="265" r:id="rId71"/>
    <p:sldId id="338" r:id="rId72"/>
    <p:sldId id="339" r:id="rId73"/>
    <p:sldId id="340" r:id="rId74"/>
    <p:sldId id="341" r:id="rId75"/>
    <p:sldId id="342" r:id="rId76"/>
    <p:sldId id="343" r:id="rId77"/>
    <p:sldId id="300" r:id="rId78"/>
    <p:sldId id="436" r:id="rId79"/>
    <p:sldId id="304" r:id="rId80"/>
    <p:sldId id="429" r:id="rId81"/>
    <p:sldId id="430" r:id="rId82"/>
    <p:sldId id="266" r:id="rId83"/>
    <p:sldId id="431" r:id="rId84"/>
    <p:sldId id="274" r:id="rId85"/>
    <p:sldId id="432" r:id="rId86"/>
    <p:sldId id="433" r:id="rId87"/>
    <p:sldId id="434" r:id="rId88"/>
    <p:sldId id="435" r:id="rId89"/>
    <p:sldId id="329" r:id="rId90"/>
    <p:sldId id="330" r:id="rId91"/>
    <p:sldId id="331" r:id="rId92"/>
    <p:sldId id="332" r:id="rId93"/>
    <p:sldId id="333" r:id="rId94"/>
    <p:sldId id="334" r:id="rId95"/>
    <p:sldId id="335" r:id="rId96"/>
    <p:sldId id="409" r:id="rId97"/>
    <p:sldId id="410" r:id="rId98"/>
    <p:sldId id="411" r:id="rId99"/>
    <p:sldId id="412" r:id="rId100"/>
    <p:sldId id="413" r:id="rId101"/>
    <p:sldId id="414" r:id="rId102"/>
    <p:sldId id="415" r:id="rId103"/>
    <p:sldId id="416" r:id="rId104"/>
    <p:sldId id="417" r:id="rId105"/>
    <p:sldId id="418" r:id="rId106"/>
    <p:sldId id="419" r:id="rId107"/>
    <p:sldId id="420" r:id="rId108"/>
    <p:sldId id="422" r:id="rId109"/>
    <p:sldId id="423" r:id="rId110"/>
    <p:sldId id="424" r:id="rId111"/>
    <p:sldId id="425" r:id="rId112"/>
    <p:sldId id="257" r:id="rId113"/>
    <p:sldId id="426" r:id="rId114"/>
    <p:sldId id="427" r:id="rId115"/>
    <p:sldId id="428" r:id="rId116"/>
    <p:sldId id="301" r:id="rId117"/>
    <p:sldId id="311" r:id="rId118"/>
  </p:sldIdLst>
  <p:sldSz cx="9144000" cy="6858000" type="screen4x3"/>
  <p:notesSz cx="6797675" cy="9926638"/>
  <p:defaultTextStyle>
    <a:defPPr>
      <a:defRPr lang="da-D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071">
          <p15:clr>
            <a:srgbClr val="A4A3A4"/>
          </p15:clr>
        </p15:guide>
        <p15:guide id="2" orient="horz" pos="3929">
          <p15:clr>
            <a:srgbClr val="A4A3A4"/>
          </p15:clr>
        </p15:guide>
        <p15:guide id="3" orient="horz" pos="368">
          <p15:clr>
            <a:srgbClr val="A4A3A4"/>
          </p15:clr>
        </p15:guide>
        <p15:guide id="4" orient="horz" pos="2560">
          <p15:clr>
            <a:srgbClr val="A4A3A4"/>
          </p15:clr>
        </p15:guide>
        <p15:guide id="5" orient="horz" pos="2441">
          <p15:clr>
            <a:srgbClr val="A4A3A4"/>
          </p15:clr>
        </p15:guide>
        <p15:guide id="6" orient="horz" pos="96">
          <p15:clr>
            <a:srgbClr val="A4A3A4"/>
          </p15:clr>
        </p15:guide>
        <p15:guide id="7" orient="horz" pos="4133">
          <p15:clr>
            <a:srgbClr val="A4A3A4"/>
          </p15:clr>
        </p15:guide>
        <p15:guide id="8" orient="horz" pos="28" userDrawn="1">
          <p15:clr>
            <a:srgbClr val="A4A3A4"/>
          </p15:clr>
        </p15:guide>
        <p15:guide id="9" pos="317">
          <p15:clr>
            <a:srgbClr val="A4A3A4"/>
          </p15:clr>
        </p15:guide>
        <p15:guide id="10" pos="5443">
          <p15:clr>
            <a:srgbClr val="A4A3A4"/>
          </p15:clr>
        </p15:guide>
        <p15:guide id="11" pos="2821">
          <p15:clr>
            <a:srgbClr val="A4A3A4"/>
          </p15:clr>
        </p15:guide>
        <p15:guide id="12" pos="2939">
          <p15:clr>
            <a:srgbClr val="A4A3A4"/>
          </p15:clr>
        </p15:guide>
        <p15:guide id="13" pos="105">
          <p15:clr>
            <a:srgbClr val="A4A3A4"/>
          </p15:clr>
        </p15:guide>
        <p15:guide id="14" pos="565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7729"/>
    <a:srgbClr val="F3E5DC"/>
    <a:srgbClr val="EFDBEE"/>
    <a:srgbClr val="F3F3F3"/>
    <a:srgbClr val="F7931C"/>
    <a:srgbClr val="7F7F7F"/>
    <a:srgbClr val="EC008C"/>
    <a:srgbClr val="BF1F24"/>
    <a:srgbClr val="FFDD00"/>
    <a:srgbClr val="7ACC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58858" autoAdjust="0"/>
  </p:normalViewPr>
  <p:slideViewPr>
    <p:cSldViewPr showGuides="1">
      <p:cViewPr varScale="1">
        <p:scale>
          <a:sx n="47" d="100"/>
          <a:sy n="47" d="100"/>
        </p:scale>
        <p:origin x="2395" y="43"/>
      </p:cViewPr>
      <p:guideLst>
        <p:guide orient="horz" pos="1071"/>
        <p:guide orient="horz" pos="3929"/>
        <p:guide orient="horz" pos="368"/>
        <p:guide orient="horz" pos="2560"/>
        <p:guide orient="horz" pos="2441"/>
        <p:guide orient="horz" pos="96"/>
        <p:guide orient="horz" pos="4133"/>
        <p:guide orient="horz" pos="28"/>
        <p:guide pos="317"/>
        <p:guide pos="5443"/>
        <p:guide pos="2821"/>
        <p:guide pos="2939"/>
        <p:guide pos="105"/>
        <p:guide pos="565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s>
</file>

<file path=ppt/charts/_rels/chart1.xml.rels><?xml version="1.0" encoding="UTF-8" standalone="yes"?>
<Relationships xmlns="http://schemas.openxmlformats.org/package/2006/relationships"><Relationship Id="rId3" Type="http://schemas.openxmlformats.org/officeDocument/2006/relationships/oleObject" Target="file:///\\File-02-vm\Private$\EDW\Data\01%20Ad-hoc\Udviklingsugemateriale\H&#248;jest%20fuldf&#248;rte%20uddannels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3.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4.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5.xlsx"/></Relationships>
</file>

<file path=ppt/charts/_rels/chart13.xml.rels><?xml version="1.0" encoding="UTF-8" standalone="yes"?>
<Relationships xmlns="http://schemas.openxmlformats.org/package/2006/relationships"><Relationship Id="rId3" Type="http://schemas.openxmlformats.org/officeDocument/2006/relationships/oleObject" Target="file:///\\file-01-vm\CtxRedir$\OSU\Documents\SbsysCheckout\OSU\Frav&#230;r%20pr.%2027.%20juni.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file-01-vm\CtxRedir$\OSU\Documents\SbsysCheckout\OSU\Frav&#230;r%20pr.%2027.%20juni.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regionh.top.local\DFS\AFD\BFH\CKFF\Sektion%20for%20Sundhedsfremme%20og%20Forebyggelse\Pr&#230;sentationer\R&#229;dgivning%20region%20og%20kommuner\Sundhedsprofil%202021\Albertslund\Grafer%20til%20kommuneopl&#230;g_Albertslund.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File-02-vm\Private$\EDW\Data\01%20Ad-hoc\Udviklingsugemateriale\H&#248;jest%20fuldf&#248;rte%20uddannels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ile-02-vm\Private$\EDW\Data\01%20Ad-hoc\Udviklingsugemateriale\Uddannelsesstatistik.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ile-02-vm\Private$\EDW\Data\01%20Ad-hoc\Udviklingsugemateriale\H&#248;jest%20fuldf&#248;rte%20uddannels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File-02-vm\Private$\EDW\Data\01%20Ad-hoc\Udviklingsugemateriale\Uddannelsesstatistik.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File-02-vm\Private$\EDW\Data\Ad-hoc\St&#230;rke%20Valg%20kickoff\Uddannelsesstatistik.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1.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pivotSource>
    <c:name>[Højest fuldførte uddannelse.xlsx]Ark1!Pivottabel5</c:name>
    <c:fmtId val="11"/>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27"/>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28"/>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2"/>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'Ark1'!$B$3</c:f>
              <c:strCache>
                <c:ptCount val="1"/>
                <c:pt idx="0">
                  <c:v>Grundskole </c:v>
                </c:pt>
              </c:strCache>
            </c:strRef>
          </c:tx>
          <c:spPr>
            <a:solidFill>
              <a:schemeClr val="bg2"/>
            </a:solidFill>
            <a:ln>
              <a:solidFill>
                <a:schemeClr val="tx2"/>
              </a:solidFill>
            </a:ln>
            <a:effectLst/>
          </c:spPr>
          <c:invertIfNegative val="0"/>
          <c:dLbls>
            <c:numFmt formatCode="0%" sourceLinked="0"/>
            <c:spPr>
              <a:solidFill>
                <a:schemeClr val="bg1"/>
              </a:solidFill>
              <a:ln>
                <a:solidFill>
                  <a:schemeClr val="tx2"/>
                </a:solid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'Ark1'!$A$4:$A$7</c:f>
              <c:strCache>
                <c:ptCount val="3"/>
                <c:pt idx="0">
                  <c:v>Albertslund</c:v>
                </c:pt>
                <c:pt idx="1">
                  <c:v>Lokalområdet</c:v>
                </c:pt>
                <c:pt idx="2">
                  <c:v>Hele landet</c:v>
                </c:pt>
              </c:strCache>
            </c:strRef>
          </c:cat>
          <c:val>
            <c:numRef>
              <c:f>'Ark1'!$B$4:$B$7</c:f>
              <c:numCache>
                <c:formatCode>General</c:formatCode>
                <c:ptCount val="3"/>
                <c:pt idx="0">
                  <c:v>0.23848238482384823</c:v>
                </c:pt>
                <c:pt idx="1">
                  <c:v>0.20857389342358484</c:v>
                </c:pt>
                <c:pt idx="2">
                  <c:v>0.15379609812823972</c:v>
                </c:pt>
              </c:numCache>
            </c:numRef>
          </c:val>
          <c:extLst>
            <c:ext xmlns:c16="http://schemas.microsoft.com/office/drawing/2014/chart" uri="{C3380CC4-5D6E-409C-BE32-E72D297353CC}">
              <c16:uniqueId val="{00000000-7270-495C-AF79-C02AE72DA804}"/>
            </c:ext>
          </c:extLst>
        </c:ser>
        <c:ser>
          <c:idx val="1"/>
          <c:order val="1"/>
          <c:tx>
            <c:strRef>
              <c:f>'Ark1'!$C$3</c:f>
              <c:strCache>
                <c:ptCount val="1"/>
                <c:pt idx="0">
                  <c:v>Gymnasiale uddannelser </c:v>
                </c:pt>
              </c:strCache>
            </c:strRef>
          </c:tx>
          <c:spPr>
            <a:solidFill>
              <a:schemeClr val="accent1">
                <a:lumMod val="60000"/>
                <a:lumOff val="40000"/>
              </a:schemeClr>
            </a:solidFill>
            <a:ln>
              <a:solidFill>
                <a:schemeClr val="tx2"/>
              </a:solidFill>
            </a:ln>
            <a:effectLst/>
          </c:spPr>
          <c:invertIfNegative val="0"/>
          <c:dLbls>
            <c:numFmt formatCode="0%" sourceLinked="0"/>
            <c:spPr>
              <a:solidFill>
                <a:schemeClr val="bg1"/>
              </a:solidFill>
              <a:ln>
                <a:solidFill>
                  <a:schemeClr val="tx2"/>
                </a:solid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'Ark1'!$A$4:$A$7</c:f>
              <c:strCache>
                <c:ptCount val="3"/>
                <c:pt idx="0">
                  <c:v>Albertslund</c:v>
                </c:pt>
                <c:pt idx="1">
                  <c:v>Lokalområdet</c:v>
                </c:pt>
                <c:pt idx="2">
                  <c:v>Hele landet</c:v>
                </c:pt>
              </c:strCache>
            </c:strRef>
          </c:cat>
          <c:val>
            <c:numRef>
              <c:f>'Ark1'!$C$4:$C$7</c:f>
              <c:numCache>
                <c:formatCode>General</c:formatCode>
                <c:ptCount val="3"/>
                <c:pt idx="0">
                  <c:v>0.18102981029810297</c:v>
                </c:pt>
                <c:pt idx="1">
                  <c:v>0.15097219457163713</c:v>
                </c:pt>
                <c:pt idx="2">
                  <c:v>0.14687318298219787</c:v>
                </c:pt>
              </c:numCache>
            </c:numRef>
          </c:val>
          <c:extLst>
            <c:ext xmlns:c16="http://schemas.microsoft.com/office/drawing/2014/chart" uri="{C3380CC4-5D6E-409C-BE32-E72D297353CC}">
              <c16:uniqueId val="{00000001-7270-495C-AF79-C02AE72DA804}"/>
            </c:ext>
          </c:extLst>
        </c:ser>
        <c:ser>
          <c:idx val="2"/>
          <c:order val="2"/>
          <c:tx>
            <c:strRef>
              <c:f>'Ark1'!$D$3</c:f>
              <c:strCache>
                <c:ptCount val="1"/>
                <c:pt idx="0">
                  <c:v>Erhvervsfaglige uddannelser </c:v>
                </c:pt>
              </c:strCache>
            </c:strRef>
          </c:tx>
          <c:spPr>
            <a:solidFill>
              <a:srgbClr val="EC008C"/>
            </a:solidFill>
            <a:ln>
              <a:solidFill>
                <a:schemeClr val="tx2"/>
              </a:solidFill>
            </a:ln>
            <a:effectLst/>
          </c:spPr>
          <c:invertIfNegative val="0"/>
          <c:dLbls>
            <c:numFmt formatCode="0%" sourceLinked="0"/>
            <c:spPr>
              <a:solidFill>
                <a:schemeClr val="bg1"/>
              </a:solidFill>
              <a:ln>
                <a:solidFill>
                  <a:schemeClr val="tx2"/>
                </a:solid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'Ark1'!$A$4:$A$7</c:f>
              <c:strCache>
                <c:ptCount val="3"/>
                <c:pt idx="0">
                  <c:v>Albertslund</c:v>
                </c:pt>
                <c:pt idx="1">
                  <c:v>Lokalområdet</c:v>
                </c:pt>
                <c:pt idx="2">
                  <c:v>Hele landet</c:v>
                </c:pt>
              </c:strCache>
            </c:strRef>
          </c:cat>
          <c:val>
            <c:numRef>
              <c:f>'Ark1'!$D$4:$D$7</c:f>
              <c:numCache>
                <c:formatCode>General</c:formatCode>
                <c:ptCount val="3"/>
                <c:pt idx="0">
                  <c:v>0.20758807588075881</c:v>
                </c:pt>
                <c:pt idx="1">
                  <c:v>0.22244342690291327</c:v>
                </c:pt>
                <c:pt idx="2">
                  <c:v>0.20595301423923398</c:v>
                </c:pt>
              </c:numCache>
            </c:numRef>
          </c:val>
          <c:extLst>
            <c:ext xmlns:c16="http://schemas.microsoft.com/office/drawing/2014/chart" uri="{C3380CC4-5D6E-409C-BE32-E72D297353CC}">
              <c16:uniqueId val="{00000002-7270-495C-AF79-C02AE72DA804}"/>
            </c:ext>
          </c:extLst>
        </c:ser>
        <c:ser>
          <c:idx val="3"/>
          <c:order val="3"/>
          <c:tx>
            <c:strRef>
              <c:f>'Ark1'!$E$3</c:f>
              <c:strCache>
                <c:ptCount val="1"/>
                <c:pt idx="0">
                  <c:v>Videregående uddannelse </c:v>
                </c:pt>
              </c:strCache>
            </c:strRef>
          </c:tx>
          <c:spPr>
            <a:solidFill>
              <a:srgbClr val="7030A0"/>
            </a:solidFill>
            <a:ln>
              <a:solidFill>
                <a:schemeClr val="tx2"/>
              </a:solidFill>
            </a:ln>
            <a:effectLst/>
          </c:spPr>
          <c:invertIfNegative val="0"/>
          <c:dLbls>
            <c:numFmt formatCode="0%" sourceLinked="0"/>
            <c:spPr>
              <a:solidFill>
                <a:schemeClr val="bg1"/>
              </a:solidFill>
              <a:ln>
                <a:solidFill>
                  <a:schemeClr val="tx2"/>
                </a:solid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'Ark1'!$A$4:$A$7</c:f>
              <c:strCache>
                <c:ptCount val="3"/>
                <c:pt idx="0">
                  <c:v>Albertslund</c:v>
                </c:pt>
                <c:pt idx="1">
                  <c:v>Lokalområdet</c:v>
                </c:pt>
                <c:pt idx="2">
                  <c:v>Hele landet</c:v>
                </c:pt>
              </c:strCache>
            </c:strRef>
          </c:cat>
          <c:val>
            <c:numRef>
              <c:f>'Ark1'!$E$4:$E$7</c:f>
              <c:numCache>
                <c:formatCode>General</c:formatCode>
                <c:ptCount val="3"/>
                <c:pt idx="0">
                  <c:v>0.36747967479674798</c:v>
                </c:pt>
                <c:pt idx="1">
                  <c:v>0.41203795872320659</c:v>
                </c:pt>
                <c:pt idx="2">
                  <c:v>0.48850098350921034</c:v>
                </c:pt>
              </c:numCache>
            </c:numRef>
          </c:val>
          <c:extLst>
            <c:ext xmlns:c16="http://schemas.microsoft.com/office/drawing/2014/chart" uri="{C3380CC4-5D6E-409C-BE32-E72D297353CC}">
              <c16:uniqueId val="{00000003-7270-495C-AF79-C02AE72DA804}"/>
            </c:ext>
          </c:extLst>
        </c:ser>
        <c:ser>
          <c:idx val="4"/>
          <c:order val="4"/>
          <c:tx>
            <c:strRef>
              <c:f>'Ark1'!$F$3</c:f>
              <c:strCache>
                <c:ptCount val="1"/>
                <c:pt idx="0">
                  <c:v>Uoplyst mv. </c:v>
                </c:pt>
              </c:strCache>
            </c:strRef>
          </c:tx>
          <c:spPr>
            <a:solidFill>
              <a:srgbClr val="7F7F7F"/>
            </a:solidFill>
            <a:ln>
              <a:solidFill>
                <a:schemeClr val="tx2"/>
              </a:solidFill>
            </a:ln>
            <a:effectLst/>
          </c:spPr>
          <c:invertIfNegative val="0"/>
          <c:dLbls>
            <c:numFmt formatCode="0%" sourceLinked="0"/>
            <c:spPr>
              <a:solidFill>
                <a:schemeClr val="bg1"/>
              </a:solidFill>
              <a:ln>
                <a:solidFill>
                  <a:schemeClr val="tx2"/>
                </a:solid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'Ark1'!$A$4:$A$7</c:f>
              <c:strCache>
                <c:ptCount val="3"/>
                <c:pt idx="0">
                  <c:v>Albertslund</c:v>
                </c:pt>
                <c:pt idx="1">
                  <c:v>Lokalområdet</c:v>
                </c:pt>
                <c:pt idx="2">
                  <c:v>Hele landet</c:v>
                </c:pt>
              </c:strCache>
            </c:strRef>
          </c:cat>
          <c:val>
            <c:numRef>
              <c:f>'Ark1'!$F$4:$F$7</c:f>
              <c:numCache>
                <c:formatCode>General</c:formatCode>
                <c:ptCount val="3"/>
                <c:pt idx="0">
                  <c:v>5.4200542005420054E-3</c:v>
                </c:pt>
                <c:pt idx="1">
                  <c:v>5.9725263786581722E-3</c:v>
                </c:pt>
                <c:pt idx="2">
                  <c:v>4.8767211411181073E-3</c:v>
                </c:pt>
              </c:numCache>
            </c:numRef>
          </c:val>
          <c:extLst>
            <c:ext xmlns:c16="http://schemas.microsoft.com/office/drawing/2014/chart" uri="{C3380CC4-5D6E-409C-BE32-E72D297353CC}">
              <c16:uniqueId val="{00000004-7270-495C-AF79-C02AE72DA804}"/>
            </c:ext>
          </c:extLst>
        </c:ser>
        <c:dLbls>
          <c:showLegendKey val="0"/>
          <c:showVal val="0"/>
          <c:showCatName val="0"/>
          <c:showSerName val="0"/>
          <c:showPercent val="0"/>
          <c:showBubbleSize val="0"/>
        </c:dLbls>
        <c:gapWidth val="150"/>
        <c:overlap val="100"/>
        <c:axId val="1409500800"/>
        <c:axId val="1409501128"/>
      </c:barChart>
      <c:catAx>
        <c:axId val="140950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crossAx val="1409501128"/>
        <c:crosses val="autoZero"/>
        <c:auto val="1"/>
        <c:lblAlgn val="ctr"/>
        <c:lblOffset val="100"/>
        <c:noMultiLvlLbl val="0"/>
      </c:catAx>
      <c:valAx>
        <c:axId val="140950112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crossAx val="1409500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000" b="0" i="0" u="none" strike="noStrike" kern="1200" baseline="0">
          <a:solidFill>
            <a:schemeClr val="tx1"/>
          </a:solidFill>
          <a:latin typeface="+mn-lt"/>
          <a:ea typeface="+mn-ea"/>
          <a:cs typeface="+mn-cs"/>
        </a:defRPr>
      </a:pPr>
      <a:endParaRPr lang="da-DK"/>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Læseresultater 6. årgang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'Ark1'!$D$9</c:f>
              <c:strCache>
                <c:ptCount val="1"/>
                <c:pt idx="0">
                  <c:v>Albertslund Kommune</c:v>
                </c:pt>
              </c:strCache>
            </c:strRef>
          </c:tx>
          <c:spPr>
            <a:solidFill>
              <a:schemeClr val="accent1"/>
            </a:solidFill>
            <a:ln>
              <a:noFill/>
            </a:ln>
            <a:effectLst/>
          </c:spPr>
          <c:invertIfNegative val="0"/>
          <c:cat>
            <c:strRef>
              <c:f>'Ark1'!$C$10:$C$13</c:f>
              <c:strCache>
                <c:ptCount val="4"/>
                <c:pt idx="0">
                  <c:v>2018/2019</c:v>
                </c:pt>
                <c:pt idx="1">
                  <c:v>2019/2020</c:v>
                </c:pt>
                <c:pt idx="2">
                  <c:v>2020/2021</c:v>
                </c:pt>
                <c:pt idx="3">
                  <c:v>2021/2022</c:v>
                </c:pt>
              </c:strCache>
            </c:strRef>
          </c:cat>
          <c:val>
            <c:numRef>
              <c:f>'Ark1'!$D$10:$D$13</c:f>
              <c:numCache>
                <c:formatCode>General</c:formatCode>
                <c:ptCount val="4"/>
                <c:pt idx="0">
                  <c:v>1</c:v>
                </c:pt>
                <c:pt idx="1">
                  <c:v>1.2</c:v>
                </c:pt>
                <c:pt idx="2">
                  <c:v>1</c:v>
                </c:pt>
                <c:pt idx="3">
                  <c:v>1</c:v>
                </c:pt>
              </c:numCache>
            </c:numRef>
          </c:val>
          <c:extLst>
            <c:ext xmlns:c16="http://schemas.microsoft.com/office/drawing/2014/chart" uri="{C3380CC4-5D6E-409C-BE32-E72D297353CC}">
              <c16:uniqueId val="{00000000-2C81-40A2-9D49-8CA2DF838A68}"/>
            </c:ext>
          </c:extLst>
        </c:ser>
        <c:dLbls>
          <c:showLegendKey val="0"/>
          <c:showVal val="0"/>
          <c:showCatName val="0"/>
          <c:showSerName val="0"/>
          <c:showPercent val="0"/>
          <c:showBubbleSize val="0"/>
        </c:dLbls>
        <c:gapWidth val="219"/>
        <c:axId val="413080280"/>
        <c:axId val="413078968"/>
      </c:barChart>
      <c:lineChart>
        <c:grouping val="standard"/>
        <c:varyColors val="0"/>
        <c:ser>
          <c:idx val="1"/>
          <c:order val="1"/>
          <c:tx>
            <c:strRef>
              <c:f>'Ark1'!$E$9</c:f>
              <c:strCache>
                <c:ptCount val="1"/>
                <c:pt idx="0">
                  <c:v>Referencenorm</c:v>
                </c:pt>
              </c:strCache>
            </c:strRef>
          </c:tx>
          <c:spPr>
            <a:ln w="28575" cap="rnd">
              <a:solidFill>
                <a:schemeClr val="accent2"/>
              </a:solidFill>
              <a:round/>
            </a:ln>
            <a:effectLst/>
          </c:spPr>
          <c:marker>
            <c:symbol val="none"/>
          </c:marker>
          <c:cat>
            <c:strRef>
              <c:f>'Ark1'!$C$10:$C$13</c:f>
              <c:strCache>
                <c:ptCount val="4"/>
                <c:pt idx="0">
                  <c:v>2018/2019</c:v>
                </c:pt>
                <c:pt idx="1">
                  <c:v>2019/2020</c:v>
                </c:pt>
                <c:pt idx="2">
                  <c:v>2020/2021</c:v>
                </c:pt>
                <c:pt idx="3">
                  <c:v>2021/2022</c:v>
                </c:pt>
              </c:strCache>
            </c:strRef>
          </c:cat>
          <c:val>
            <c:numRef>
              <c:f>'Ark1'!$E$10:$E$13</c:f>
              <c:numCache>
                <c:formatCode>General</c:formatCode>
                <c:ptCount val="4"/>
                <c:pt idx="0">
                  <c:v>1.3</c:v>
                </c:pt>
                <c:pt idx="1">
                  <c:v>1.3</c:v>
                </c:pt>
                <c:pt idx="2">
                  <c:v>1.3</c:v>
                </c:pt>
                <c:pt idx="3">
                  <c:v>1.3</c:v>
                </c:pt>
              </c:numCache>
            </c:numRef>
          </c:val>
          <c:smooth val="0"/>
          <c:extLst>
            <c:ext xmlns:c16="http://schemas.microsoft.com/office/drawing/2014/chart" uri="{C3380CC4-5D6E-409C-BE32-E72D297353CC}">
              <c16:uniqueId val="{00000001-2C81-40A2-9D49-8CA2DF838A68}"/>
            </c:ext>
          </c:extLst>
        </c:ser>
        <c:dLbls>
          <c:showLegendKey val="0"/>
          <c:showVal val="0"/>
          <c:showCatName val="0"/>
          <c:showSerName val="0"/>
          <c:showPercent val="0"/>
          <c:showBubbleSize val="0"/>
        </c:dLbls>
        <c:marker val="1"/>
        <c:smooth val="0"/>
        <c:axId val="413080280"/>
        <c:axId val="413078968"/>
      </c:lineChart>
      <c:catAx>
        <c:axId val="413080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413078968"/>
        <c:crosses val="autoZero"/>
        <c:auto val="1"/>
        <c:lblAlgn val="ctr"/>
        <c:lblOffset val="100"/>
        <c:noMultiLvlLbl val="0"/>
      </c:catAx>
      <c:valAx>
        <c:axId val="413078968"/>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413080280"/>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Læseresultater</a:t>
            </a:r>
            <a:r>
              <a:rPr lang="da-DK" baseline="0"/>
              <a:t> 9</a:t>
            </a:r>
            <a:r>
              <a:rPr lang="da-DK"/>
              <a:t>. årgang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'Ark1'!$D$27</c:f>
              <c:strCache>
                <c:ptCount val="1"/>
                <c:pt idx="0">
                  <c:v>Albertslund Kommune</c:v>
                </c:pt>
              </c:strCache>
            </c:strRef>
          </c:tx>
          <c:spPr>
            <a:solidFill>
              <a:schemeClr val="accent1"/>
            </a:solidFill>
            <a:ln>
              <a:noFill/>
            </a:ln>
            <a:effectLst/>
          </c:spPr>
          <c:invertIfNegative val="0"/>
          <c:cat>
            <c:strRef>
              <c:f>'Ark1'!$C$28:$C$31</c:f>
              <c:strCache>
                <c:ptCount val="4"/>
                <c:pt idx="0">
                  <c:v>2018/2019</c:v>
                </c:pt>
                <c:pt idx="1">
                  <c:v>2019/2020</c:v>
                </c:pt>
                <c:pt idx="2">
                  <c:v>2020/2021</c:v>
                </c:pt>
                <c:pt idx="3">
                  <c:v>2021/2022</c:v>
                </c:pt>
              </c:strCache>
            </c:strRef>
          </c:cat>
          <c:val>
            <c:numRef>
              <c:f>'Ark1'!$D$28:$D$31</c:f>
              <c:numCache>
                <c:formatCode>General</c:formatCode>
                <c:ptCount val="4"/>
                <c:pt idx="0">
                  <c:v>26.8</c:v>
                </c:pt>
                <c:pt idx="1">
                  <c:v>28.3</c:v>
                </c:pt>
                <c:pt idx="2">
                  <c:v>30.4</c:v>
                </c:pt>
                <c:pt idx="3">
                  <c:v>29.6</c:v>
                </c:pt>
              </c:numCache>
            </c:numRef>
          </c:val>
          <c:extLst>
            <c:ext xmlns:c16="http://schemas.microsoft.com/office/drawing/2014/chart" uri="{C3380CC4-5D6E-409C-BE32-E72D297353CC}">
              <c16:uniqueId val="{00000000-7A9E-412C-BB6F-24A88319378E}"/>
            </c:ext>
          </c:extLst>
        </c:ser>
        <c:dLbls>
          <c:showLegendKey val="0"/>
          <c:showVal val="0"/>
          <c:showCatName val="0"/>
          <c:showSerName val="0"/>
          <c:showPercent val="0"/>
          <c:showBubbleSize val="0"/>
        </c:dLbls>
        <c:gapWidth val="219"/>
        <c:axId val="550563320"/>
        <c:axId val="550567912"/>
      </c:barChart>
      <c:lineChart>
        <c:grouping val="standard"/>
        <c:varyColors val="0"/>
        <c:ser>
          <c:idx val="1"/>
          <c:order val="1"/>
          <c:tx>
            <c:strRef>
              <c:f>'Ark1'!$E$27</c:f>
              <c:strCache>
                <c:ptCount val="1"/>
                <c:pt idx="0">
                  <c:v>Referencenorm</c:v>
                </c:pt>
              </c:strCache>
            </c:strRef>
          </c:tx>
          <c:spPr>
            <a:ln w="28575" cap="rnd">
              <a:solidFill>
                <a:schemeClr val="accent2"/>
              </a:solidFill>
              <a:round/>
            </a:ln>
            <a:effectLst/>
          </c:spPr>
          <c:marker>
            <c:symbol val="none"/>
          </c:marker>
          <c:cat>
            <c:strRef>
              <c:f>'Ark1'!$C$28:$C$31</c:f>
              <c:strCache>
                <c:ptCount val="4"/>
                <c:pt idx="0">
                  <c:v>2018/2019</c:v>
                </c:pt>
                <c:pt idx="1">
                  <c:v>2019/2020</c:v>
                </c:pt>
                <c:pt idx="2">
                  <c:v>2020/2021</c:v>
                </c:pt>
                <c:pt idx="3">
                  <c:v>2021/2022</c:v>
                </c:pt>
              </c:strCache>
            </c:strRef>
          </c:cat>
          <c:val>
            <c:numRef>
              <c:f>'Ark1'!$E$28:$E$31</c:f>
              <c:numCache>
                <c:formatCode>General</c:formatCode>
                <c:ptCount val="4"/>
                <c:pt idx="0">
                  <c:v>32</c:v>
                </c:pt>
                <c:pt idx="1">
                  <c:v>32</c:v>
                </c:pt>
                <c:pt idx="2">
                  <c:v>32</c:v>
                </c:pt>
                <c:pt idx="3">
                  <c:v>32</c:v>
                </c:pt>
              </c:numCache>
            </c:numRef>
          </c:val>
          <c:smooth val="0"/>
          <c:extLst>
            <c:ext xmlns:c16="http://schemas.microsoft.com/office/drawing/2014/chart" uri="{C3380CC4-5D6E-409C-BE32-E72D297353CC}">
              <c16:uniqueId val="{00000001-7A9E-412C-BB6F-24A88319378E}"/>
            </c:ext>
          </c:extLst>
        </c:ser>
        <c:dLbls>
          <c:showLegendKey val="0"/>
          <c:showVal val="0"/>
          <c:showCatName val="0"/>
          <c:showSerName val="0"/>
          <c:showPercent val="0"/>
          <c:showBubbleSize val="0"/>
        </c:dLbls>
        <c:marker val="1"/>
        <c:smooth val="0"/>
        <c:axId val="550563320"/>
        <c:axId val="550567912"/>
      </c:lineChart>
      <c:catAx>
        <c:axId val="550563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0567912"/>
        <c:crosses val="autoZero"/>
        <c:auto val="1"/>
        <c:lblAlgn val="ctr"/>
        <c:lblOffset val="100"/>
        <c:noMultiLvlLbl val="0"/>
      </c:catAx>
      <c:valAx>
        <c:axId val="550567912"/>
        <c:scaling>
          <c:orientation val="minMax"/>
          <c:max val="3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0563320"/>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dirty="0"/>
              <a:t>Progression</a:t>
            </a:r>
            <a:r>
              <a:rPr lang="da-DK" baseline="0" dirty="0"/>
              <a:t>  læsekompetencer fra 7. til 9. årgang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percentStacked"/>
        <c:varyColors val="0"/>
        <c:ser>
          <c:idx val="0"/>
          <c:order val="0"/>
          <c:tx>
            <c:strRef>
              <c:f>'Ark2'!$C$11</c:f>
              <c:strCache>
                <c:ptCount val="1"/>
                <c:pt idx="0">
                  <c:v>Sikre læsere</c:v>
                </c:pt>
              </c:strCache>
            </c:strRef>
          </c:tx>
          <c:spPr>
            <a:solidFill>
              <a:schemeClr val="accent1"/>
            </a:solidFill>
            <a:ln>
              <a:noFill/>
            </a:ln>
            <a:effectLst/>
          </c:spPr>
          <c:invertIfNegative val="0"/>
          <c:cat>
            <c:strRef>
              <c:f>'Ark2'!$B$12:$B$15</c:f>
              <c:strCache>
                <c:ptCount val="4"/>
                <c:pt idx="0">
                  <c:v>7. årgang
2019/2020</c:v>
                </c:pt>
                <c:pt idx="1">
                  <c:v>8. årgang
2020/2021</c:v>
                </c:pt>
                <c:pt idx="2">
                  <c:v>9. årgang
2021/2022</c:v>
                </c:pt>
                <c:pt idx="3">
                  <c:v>Referencenorm
9. årgang</c:v>
                </c:pt>
              </c:strCache>
            </c:strRef>
          </c:cat>
          <c:val>
            <c:numRef>
              <c:f>'Ark2'!$C$12:$C$15</c:f>
              <c:numCache>
                <c:formatCode>General</c:formatCode>
                <c:ptCount val="4"/>
                <c:pt idx="0">
                  <c:v>13</c:v>
                </c:pt>
                <c:pt idx="1">
                  <c:v>19</c:v>
                </c:pt>
                <c:pt idx="2">
                  <c:v>26</c:v>
                </c:pt>
                <c:pt idx="3">
                  <c:v>40.200000000000003</c:v>
                </c:pt>
              </c:numCache>
            </c:numRef>
          </c:val>
          <c:extLst>
            <c:ext xmlns:c16="http://schemas.microsoft.com/office/drawing/2014/chart" uri="{C3380CC4-5D6E-409C-BE32-E72D297353CC}">
              <c16:uniqueId val="{00000000-B82F-496E-B113-1F284C9FCF6D}"/>
            </c:ext>
          </c:extLst>
        </c:ser>
        <c:ser>
          <c:idx val="1"/>
          <c:order val="1"/>
          <c:tx>
            <c:strRef>
              <c:f>'Ark2'!$D$11</c:f>
              <c:strCache>
                <c:ptCount val="1"/>
                <c:pt idx="0">
                  <c:v>Stabilisering</c:v>
                </c:pt>
              </c:strCache>
            </c:strRef>
          </c:tx>
          <c:spPr>
            <a:solidFill>
              <a:schemeClr val="accent2"/>
            </a:solidFill>
            <a:ln>
              <a:noFill/>
            </a:ln>
            <a:effectLst/>
          </c:spPr>
          <c:invertIfNegative val="0"/>
          <c:cat>
            <c:strRef>
              <c:f>'Ark2'!$B$12:$B$15</c:f>
              <c:strCache>
                <c:ptCount val="4"/>
                <c:pt idx="0">
                  <c:v>7. årgang
2019/2020</c:v>
                </c:pt>
                <c:pt idx="1">
                  <c:v>8. årgang
2020/2021</c:v>
                </c:pt>
                <c:pt idx="2">
                  <c:v>9. årgang
2021/2022</c:v>
                </c:pt>
                <c:pt idx="3">
                  <c:v>Referencenorm
9. årgang</c:v>
                </c:pt>
              </c:strCache>
            </c:strRef>
          </c:cat>
          <c:val>
            <c:numRef>
              <c:f>'Ark2'!$D$12:$D$15</c:f>
              <c:numCache>
                <c:formatCode>General</c:formatCode>
                <c:ptCount val="4"/>
                <c:pt idx="0">
                  <c:v>47</c:v>
                </c:pt>
                <c:pt idx="1">
                  <c:v>49</c:v>
                </c:pt>
                <c:pt idx="2">
                  <c:v>51</c:v>
                </c:pt>
                <c:pt idx="3">
                  <c:v>37.6</c:v>
                </c:pt>
              </c:numCache>
            </c:numRef>
          </c:val>
          <c:extLst>
            <c:ext xmlns:c16="http://schemas.microsoft.com/office/drawing/2014/chart" uri="{C3380CC4-5D6E-409C-BE32-E72D297353CC}">
              <c16:uniqueId val="{00000001-B82F-496E-B113-1F284C9FCF6D}"/>
            </c:ext>
          </c:extLst>
        </c:ser>
        <c:ser>
          <c:idx val="2"/>
          <c:order val="2"/>
          <c:tx>
            <c:strRef>
              <c:f>'Ark2'!$E$11</c:f>
              <c:strCache>
                <c:ptCount val="1"/>
                <c:pt idx="0">
                  <c:v>Usikre læsere</c:v>
                </c:pt>
              </c:strCache>
            </c:strRef>
          </c:tx>
          <c:spPr>
            <a:solidFill>
              <a:schemeClr val="accent3"/>
            </a:solidFill>
            <a:ln>
              <a:noFill/>
            </a:ln>
            <a:effectLst/>
          </c:spPr>
          <c:invertIfNegative val="0"/>
          <c:cat>
            <c:strRef>
              <c:f>'Ark2'!$B$12:$B$15</c:f>
              <c:strCache>
                <c:ptCount val="4"/>
                <c:pt idx="0">
                  <c:v>7. årgang
2019/2020</c:v>
                </c:pt>
                <c:pt idx="1">
                  <c:v>8. årgang
2020/2021</c:v>
                </c:pt>
                <c:pt idx="2">
                  <c:v>9. årgang
2021/2022</c:v>
                </c:pt>
                <c:pt idx="3">
                  <c:v>Referencenorm
9. årgang</c:v>
                </c:pt>
              </c:strCache>
            </c:strRef>
          </c:cat>
          <c:val>
            <c:numRef>
              <c:f>'Ark2'!$E$12:$E$15</c:f>
              <c:numCache>
                <c:formatCode>General</c:formatCode>
                <c:ptCount val="4"/>
                <c:pt idx="0">
                  <c:v>40</c:v>
                </c:pt>
                <c:pt idx="1">
                  <c:v>32</c:v>
                </c:pt>
                <c:pt idx="2">
                  <c:v>23</c:v>
                </c:pt>
                <c:pt idx="3">
                  <c:v>22.2</c:v>
                </c:pt>
              </c:numCache>
            </c:numRef>
          </c:val>
          <c:extLst>
            <c:ext xmlns:c16="http://schemas.microsoft.com/office/drawing/2014/chart" uri="{C3380CC4-5D6E-409C-BE32-E72D297353CC}">
              <c16:uniqueId val="{00000002-B82F-496E-B113-1F284C9FCF6D}"/>
            </c:ext>
          </c:extLst>
        </c:ser>
        <c:dLbls>
          <c:showLegendKey val="0"/>
          <c:showVal val="0"/>
          <c:showCatName val="0"/>
          <c:showSerName val="0"/>
          <c:showPercent val="0"/>
          <c:showBubbleSize val="0"/>
        </c:dLbls>
        <c:gapWidth val="150"/>
        <c:overlap val="100"/>
        <c:axId val="543464432"/>
        <c:axId val="543463448"/>
      </c:barChart>
      <c:catAx>
        <c:axId val="54346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43463448"/>
        <c:crosses val="autoZero"/>
        <c:auto val="1"/>
        <c:lblAlgn val="ctr"/>
        <c:lblOffset val="100"/>
        <c:noMultiLvlLbl val="0"/>
      </c:catAx>
      <c:valAx>
        <c:axId val="543463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43464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da-DK"/>
              <a:t>Folkeskolens prøve i matematik med hjælpemidler maj 2022</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da-DK"/>
        </a:p>
      </c:txPr>
    </c:title>
    <c:autoTitleDeleted val="0"/>
    <c:plotArea>
      <c:layout/>
      <c:lineChart>
        <c:grouping val="standard"/>
        <c:varyColors val="0"/>
        <c:ser>
          <c:idx val="0"/>
          <c:order val="0"/>
          <c:tx>
            <c:v>Fravær</c:v>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FraværGensKarakMed!$B$10:$B$219</c:f>
              <c:numCache>
                <c:formatCode>General</c:formatCode>
                <c:ptCount val="6"/>
                <c:pt idx="0">
                  <c:v>0</c:v>
                </c:pt>
                <c:pt idx="1">
                  <c:v>2</c:v>
                </c:pt>
                <c:pt idx="2">
                  <c:v>4</c:v>
                </c:pt>
                <c:pt idx="3">
                  <c:v>7</c:v>
                </c:pt>
                <c:pt idx="4">
                  <c:v>10</c:v>
                </c:pt>
                <c:pt idx="5">
                  <c:v>12</c:v>
                </c:pt>
              </c:numCache>
            </c:numRef>
          </c:cat>
          <c:val>
            <c:numRef>
              <c:f>(FraværGensKarakMed!$C$10,FraværGensKarakMed!$C$36,FraværGensKarakMed!$C$105,FraværGensKarakMed!$C$165,FraværGensKarakMed!$C$200,FraværGensKarakMed!$C$219)</c:f>
              <c:numCache>
                <c:formatCode>0.00%</c:formatCode>
                <c:ptCount val="6"/>
                <c:pt idx="0">
                  <c:v>0.18388888888888891</c:v>
                </c:pt>
                <c:pt idx="1">
                  <c:v>0.1722115384615385</c:v>
                </c:pt>
                <c:pt idx="2">
                  <c:v>0.11797101449275368</c:v>
                </c:pt>
                <c:pt idx="3">
                  <c:v>8.3500000000000005E-2</c:v>
                </c:pt>
                <c:pt idx="4">
                  <c:v>7.8214285714285722E-2</c:v>
                </c:pt>
                <c:pt idx="5">
                  <c:v>5.6315789473684201E-2</c:v>
                </c:pt>
              </c:numCache>
            </c:numRef>
          </c:val>
          <c:smooth val="0"/>
          <c:extLst>
            <c:ext xmlns:c16="http://schemas.microsoft.com/office/drawing/2014/chart" uri="{C3380CC4-5D6E-409C-BE32-E72D297353CC}">
              <c16:uniqueId val="{00000000-271D-43DD-B97A-966D482789C9}"/>
            </c:ext>
          </c:extLst>
        </c:ser>
        <c:dLbls>
          <c:showLegendKey val="0"/>
          <c:showVal val="0"/>
          <c:showCatName val="0"/>
          <c:showSerName val="0"/>
          <c:showPercent val="0"/>
          <c:showBubbleSize val="0"/>
        </c:dLbls>
        <c:marker val="1"/>
        <c:smooth val="0"/>
        <c:axId val="815697576"/>
        <c:axId val="815695608"/>
      </c:lineChart>
      <c:catAx>
        <c:axId val="8156975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da-DK"/>
                  <a:t>Karakter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a-DK"/>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da-DK"/>
          </a:p>
        </c:txPr>
        <c:crossAx val="815695608"/>
        <c:crosses val="autoZero"/>
        <c:auto val="1"/>
        <c:lblAlgn val="ctr"/>
        <c:lblOffset val="100"/>
        <c:noMultiLvlLbl val="0"/>
      </c:catAx>
      <c:valAx>
        <c:axId val="815695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da-DK"/>
                  <a:t>Gennemsnitlig fraværsprocent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a-DK"/>
            </a:p>
          </c:txPr>
        </c:title>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da-DK"/>
          </a:p>
        </c:txPr>
        <c:crossAx val="815697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latin typeface="+mn-lt"/>
        </a:defRPr>
      </a:pPr>
      <a:endParaRPr lang="da-DK"/>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da-DK" dirty="0"/>
              <a:t>Folkeskolens prøve i matematik uden hjælpemidler maj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da-DK"/>
        </a:p>
      </c:txPr>
    </c:title>
    <c:autoTitleDeleted val="0"/>
    <c:plotArea>
      <c:layout/>
      <c:lineChart>
        <c:grouping val="standard"/>
        <c:varyColors val="0"/>
        <c:ser>
          <c:idx val="0"/>
          <c:order val="0"/>
          <c:tx>
            <c:v>Fravær</c:v>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(FraværGensKarakUd!$B$22,FraværGensKarakUd!$B$50,FraværGensKarakUd!$B$115,FraværGensKarakUd!$B$173,FraværGensKarakUd!$B$206,FraværGensKarakUd!$B$220)</c:f>
              <c:numCache>
                <c:formatCode>General</c:formatCode>
                <c:ptCount val="6"/>
                <c:pt idx="0">
                  <c:v>0</c:v>
                </c:pt>
                <c:pt idx="1">
                  <c:v>2</c:v>
                </c:pt>
                <c:pt idx="2">
                  <c:v>4</c:v>
                </c:pt>
                <c:pt idx="3">
                  <c:v>7</c:v>
                </c:pt>
                <c:pt idx="4">
                  <c:v>10</c:v>
                </c:pt>
                <c:pt idx="5">
                  <c:v>12</c:v>
                </c:pt>
              </c:numCache>
            </c:numRef>
          </c:cat>
          <c:val>
            <c:numRef>
              <c:f>(FraværGensKarakUd!$C$22,FraværGensKarakUd!$C$50,FraværGensKarakUd!$C$115,FraværGensKarakUd!$C$173,FraværGensKarakUd!$C$206,FraværGensKarakUd!$C$220)</c:f>
              <c:numCache>
                <c:formatCode>0.00%</c:formatCode>
                <c:ptCount val="6"/>
                <c:pt idx="0">
                  <c:v>0.16761904761904761</c:v>
                </c:pt>
                <c:pt idx="1">
                  <c:v>0.12901785714285716</c:v>
                </c:pt>
                <c:pt idx="2">
                  <c:v>0.1135769230769231</c:v>
                </c:pt>
                <c:pt idx="3">
                  <c:v>8.1681034482758624E-2</c:v>
                </c:pt>
                <c:pt idx="4">
                  <c:v>7.9318181818181829E-2</c:v>
                </c:pt>
                <c:pt idx="5">
                  <c:v>8.7142857142857119E-2</c:v>
                </c:pt>
              </c:numCache>
            </c:numRef>
          </c:val>
          <c:smooth val="0"/>
          <c:extLst>
            <c:ext xmlns:c16="http://schemas.microsoft.com/office/drawing/2014/chart" uri="{C3380CC4-5D6E-409C-BE32-E72D297353CC}">
              <c16:uniqueId val="{00000000-9A61-440B-9A6D-7ABDE43612A8}"/>
            </c:ext>
          </c:extLst>
        </c:ser>
        <c:dLbls>
          <c:showLegendKey val="0"/>
          <c:showVal val="0"/>
          <c:showCatName val="0"/>
          <c:showSerName val="0"/>
          <c:showPercent val="0"/>
          <c:showBubbleSize val="0"/>
        </c:dLbls>
        <c:marker val="1"/>
        <c:smooth val="0"/>
        <c:axId val="815695280"/>
        <c:axId val="815695936"/>
      </c:lineChart>
      <c:catAx>
        <c:axId val="8156952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da-DK"/>
                  <a:t>Karakter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a-DK"/>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da-DK"/>
          </a:p>
        </c:txPr>
        <c:crossAx val="815695936"/>
        <c:crosses val="autoZero"/>
        <c:auto val="1"/>
        <c:lblAlgn val="ctr"/>
        <c:lblOffset val="100"/>
        <c:noMultiLvlLbl val="0"/>
      </c:catAx>
      <c:valAx>
        <c:axId val="815695936"/>
        <c:scaling>
          <c:orientation val="minMax"/>
          <c:max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da-DK"/>
                  <a:t>Gennemsnitlig fraværsprocent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a-DK"/>
            </a:p>
          </c:txPr>
        </c:title>
        <c:numFmt formatCode="0%" sourceLinked="0"/>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da-DK"/>
          </a:p>
        </c:txPr>
        <c:crossAx val="815695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latin typeface="+mn-lt"/>
        </a:defRPr>
      </a:pPr>
      <a:endParaRPr lang="da-DK"/>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r>
              <a:rPr lang="da-DK"/>
              <a:t>Albertslund</a:t>
            </a:r>
          </a:p>
        </c:rich>
      </c:tx>
      <c:layout>
        <c:manualLayout>
          <c:xMode val="edge"/>
          <c:yMode val="edge"/>
          <c:x val="3.4243000874890663E-2"/>
          <c:y val="2.777777777777777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endParaRPr lang="da-DK"/>
        </a:p>
      </c:txPr>
    </c:title>
    <c:autoTitleDeleted val="0"/>
    <c:plotArea>
      <c:layout/>
      <c:barChart>
        <c:barDir val="bar"/>
        <c:grouping val="clustered"/>
        <c:varyColors val="0"/>
        <c:ser>
          <c:idx val="1"/>
          <c:order val="0"/>
          <c:spPr>
            <a:solidFill>
              <a:srgbClr val="D67C1C"/>
            </a:solidFill>
            <a:ln>
              <a:noFill/>
            </a:ln>
            <a:effectLst/>
          </c:spPr>
          <c:invertIfNegative val="0"/>
          <c:dLbls>
            <c:delete val="1"/>
          </c:dLbls>
          <c:cat>
            <c:strRef>
              <c:f>'Mental sundhed'!$B$11:$B$16</c:f>
              <c:strCache>
                <c:ptCount val="6"/>
                <c:pt idx="0">
                  <c:v>Ensomhed</c:v>
                </c:pt>
                <c:pt idx="1">
                  <c:v>Tegn på social isolation</c:v>
                </c:pt>
                <c:pt idx="2">
                  <c:v>Høj score på stressskala</c:v>
                </c:pt>
                <c:pt idx="3">
                  <c:v>Lav score på mental helbredsskala</c:v>
                </c:pt>
                <c:pt idx="4">
                  <c:v>Meget generet af angst-symptomer</c:v>
                </c:pt>
                <c:pt idx="5">
                  <c:v>Meget generet af depressive symptomer</c:v>
                </c:pt>
              </c:strCache>
            </c:strRef>
          </c:cat>
          <c:val>
            <c:numRef>
              <c:f>'Mental sundhed'!$D$11:$D$16</c:f>
              <c:numCache>
                <c:formatCode>General</c:formatCode>
                <c:ptCount val="6"/>
                <c:pt idx="2">
                  <c:v>18</c:v>
                </c:pt>
                <c:pt idx="3">
                  <c:v>11</c:v>
                </c:pt>
                <c:pt idx="4">
                  <c:v>3.6</c:v>
                </c:pt>
                <c:pt idx="5">
                  <c:v>5.7</c:v>
                </c:pt>
              </c:numCache>
            </c:numRef>
          </c:val>
          <c:extLst>
            <c:ext xmlns:c16="http://schemas.microsoft.com/office/drawing/2014/chart" uri="{C3380CC4-5D6E-409C-BE32-E72D297353CC}">
              <c16:uniqueId val="{00000001-382C-4062-AF30-39FA1694C56E}"/>
            </c:ext>
          </c:extLst>
        </c:ser>
        <c:ser>
          <c:idx val="2"/>
          <c:order val="1"/>
          <c:spPr>
            <a:solidFill>
              <a:srgbClr val="C5C5C5"/>
            </a:solidFill>
            <a:ln>
              <a:noFill/>
            </a:ln>
            <a:effectLst/>
          </c:spPr>
          <c:invertIfNegative val="0"/>
          <c:dLbls>
            <c:delete val="1"/>
          </c:dLbls>
          <c:cat>
            <c:strRef>
              <c:f>'Mental sundhed'!$B$11:$B$16</c:f>
              <c:strCache>
                <c:ptCount val="6"/>
                <c:pt idx="0">
                  <c:v>Ensomhed</c:v>
                </c:pt>
                <c:pt idx="1">
                  <c:v>Tegn på social isolation</c:v>
                </c:pt>
                <c:pt idx="2">
                  <c:v>Høj score på stressskala</c:v>
                </c:pt>
                <c:pt idx="3">
                  <c:v>Lav score på mental helbredsskala</c:v>
                </c:pt>
                <c:pt idx="4">
                  <c:v>Meget generet af angst-symptomer</c:v>
                </c:pt>
                <c:pt idx="5">
                  <c:v>Meget generet af depressive symptomer</c:v>
                </c:pt>
              </c:strCache>
            </c:strRef>
          </c:cat>
          <c:val>
            <c:numRef>
              <c:f>'Mental sundhed'!$E$11:$E$16</c:f>
              <c:numCache>
                <c:formatCode>General</c:formatCode>
                <c:ptCount val="6"/>
                <c:pt idx="0">
                  <c:v>10</c:v>
                </c:pt>
                <c:pt idx="2">
                  <c:v>29</c:v>
                </c:pt>
                <c:pt idx="3">
                  <c:v>14</c:v>
                </c:pt>
                <c:pt idx="4">
                  <c:v>7.5</c:v>
                </c:pt>
                <c:pt idx="5">
                  <c:v>8</c:v>
                </c:pt>
              </c:numCache>
            </c:numRef>
          </c:val>
          <c:extLst>
            <c:ext xmlns:c16="http://schemas.microsoft.com/office/drawing/2014/chart" uri="{C3380CC4-5D6E-409C-BE32-E72D297353CC}">
              <c16:uniqueId val="{00000002-382C-4062-AF30-39FA1694C56E}"/>
            </c:ext>
          </c:extLst>
        </c:ser>
        <c:ser>
          <c:idx val="3"/>
          <c:order val="2"/>
          <c:spPr>
            <a:solidFill>
              <a:srgbClr val="05385C"/>
            </a:solidFill>
            <a:ln>
              <a:noFill/>
            </a:ln>
            <a:effectLst/>
          </c:spPr>
          <c:invertIfNegative val="0"/>
          <c:dLbls>
            <c:dLbl>
              <c:idx val="0"/>
              <c:tx>
                <c:rich>
                  <a:bodyPr/>
                  <a:lstStyle/>
                  <a:p>
                    <a:fld id="{4F24C4C1-2F8B-4369-B5EF-BEC76EDE214E}" type="VALUE">
                      <a:rPr lang="en-US" smtClean="0"/>
                      <a:pPr/>
                      <a:t>[VÆRDI]</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82C-4062-AF30-39FA1694C56E}"/>
                </c:ext>
              </c:extLst>
            </c:dLbl>
            <c:dLbl>
              <c:idx val="1"/>
              <c:tx>
                <c:rich>
                  <a:bodyPr/>
                  <a:lstStyle/>
                  <a:p>
                    <a:fld id="{FD5E950D-CB33-43E6-B0EC-ADEDE31133D6}" type="VALUE">
                      <a:rPr lang="en-US" smtClean="0"/>
                      <a:pPr/>
                      <a:t>[VÆRDI]</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82C-4062-AF30-39FA1694C56E}"/>
                </c:ext>
              </c:extLst>
            </c:dLbl>
            <c:dLbl>
              <c:idx val="2"/>
              <c:tx>
                <c:rich>
                  <a:bodyPr rot="0" spcFirstLastPara="1" vertOverflow="ellipsis" vert="horz" wrap="square" lIns="38100" tIns="19050" rIns="38100" bIns="19050" anchor="ctr" anchorCtr="1">
                    <a:noAutofit/>
                  </a:bodyPr>
                  <a:lstStyle/>
                  <a:p>
                    <a:pPr>
                      <a:defRPr sz="1000" b="0" i="0" u="none" strike="noStrike" kern="1200" baseline="0">
                        <a:solidFill>
                          <a:sysClr val="windowText" lastClr="000000"/>
                        </a:solidFill>
                        <a:latin typeface="+mn-lt"/>
                        <a:ea typeface="+mn-ea"/>
                        <a:cs typeface="+mn-cs"/>
                      </a:defRPr>
                    </a:pPr>
                    <a:fld id="{C7336A49-0067-45EB-80C9-D92BE09E9BC6}" type="VALUE">
                      <a:rPr lang="en-US" smtClean="0"/>
                      <a:pPr>
                        <a:defRPr/>
                      </a:pPr>
                      <a:t>[VÆRDI]</a:t>
                    </a:fld>
                    <a:r>
                      <a:rPr lang="en-US" dirty="0"/>
                      <a:t>*</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ysClr val="windowText" lastClr="000000"/>
                      </a:solidFill>
                      <a:latin typeface="+mn-lt"/>
                      <a:ea typeface="+mn-ea"/>
                      <a:cs typeface="+mn-cs"/>
                    </a:defRPr>
                  </a:pPr>
                  <a:endParaRPr lang="da-DK"/>
                </a:p>
              </c:txPr>
              <c:dLblPos val="outEnd"/>
              <c:showLegendKey val="0"/>
              <c:showVal val="1"/>
              <c:showCatName val="0"/>
              <c:showSerName val="0"/>
              <c:showPercent val="0"/>
              <c:showBubbleSize val="0"/>
              <c:extLst>
                <c:ext xmlns:c15="http://schemas.microsoft.com/office/drawing/2012/chart" uri="{CE6537A1-D6FC-4f65-9D91-7224C49458BB}">
                  <c15:layout>
                    <c:manualLayout>
                      <c:w val="6.9777777777777772E-2"/>
                      <c:h val="4.2816033899210883E-2"/>
                    </c:manualLayout>
                  </c15:layout>
                  <c15:dlblFieldTable/>
                  <c15:showDataLabelsRange val="0"/>
                </c:ext>
                <c:ext xmlns:c16="http://schemas.microsoft.com/office/drawing/2014/chart" uri="{C3380CC4-5D6E-409C-BE32-E72D297353CC}">
                  <c16:uniqueId val="{00000005-382C-4062-AF30-39FA1694C56E}"/>
                </c:ext>
              </c:extLst>
            </c:dLbl>
            <c:dLbl>
              <c:idx val="3"/>
              <c:tx>
                <c:rich>
                  <a:bodyPr/>
                  <a:lstStyle/>
                  <a:p>
                    <a:fld id="{CFDC277A-CF96-4441-B87E-829935C74592}" type="VALUE">
                      <a:rPr lang="en-US" smtClean="0"/>
                      <a:pPr/>
                      <a:t>[VÆRDI]</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82C-4062-AF30-39FA1694C56E}"/>
                </c:ext>
              </c:extLst>
            </c:dLbl>
            <c:dLbl>
              <c:idx val="4"/>
              <c:tx>
                <c:rich>
                  <a:bodyPr/>
                  <a:lstStyle/>
                  <a:p>
                    <a:fld id="{612137C6-B5AD-4A11-9642-477BA41D3309}" type="VALUE">
                      <a:rPr lang="en-US" smtClean="0"/>
                      <a:pPr/>
                      <a:t>[VÆRDI]</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82C-4062-AF30-39FA1694C56E}"/>
                </c:ext>
              </c:extLst>
            </c:dLbl>
            <c:dLbl>
              <c:idx val="5"/>
              <c:tx>
                <c:rich>
                  <a:bodyPr/>
                  <a:lstStyle/>
                  <a:p>
                    <a:fld id="{8F323936-AB7B-4254-B66C-03B220679040}" type="VALUE">
                      <a:rPr lang="en-US" smtClean="0"/>
                      <a:pPr/>
                      <a:t>[VÆRDI]</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382C-4062-AF30-39FA1694C56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'Mental sundhed'!$B$11:$B$16</c:f>
              <c:strCache>
                <c:ptCount val="6"/>
                <c:pt idx="0">
                  <c:v>Ensomhed</c:v>
                </c:pt>
                <c:pt idx="1">
                  <c:v>Tegn på social isolation</c:v>
                </c:pt>
                <c:pt idx="2">
                  <c:v>Høj score på stressskala</c:v>
                </c:pt>
                <c:pt idx="3">
                  <c:v>Lav score på mental helbredsskala</c:v>
                </c:pt>
                <c:pt idx="4">
                  <c:v>Meget generet af angst-symptomer</c:v>
                </c:pt>
                <c:pt idx="5">
                  <c:v>Meget generet af depressive symptomer</c:v>
                </c:pt>
              </c:strCache>
            </c:strRef>
          </c:cat>
          <c:val>
            <c:numRef>
              <c:f>'Mental sundhed'!$F$11:$F$16</c:f>
              <c:numCache>
                <c:formatCode>General</c:formatCode>
                <c:ptCount val="6"/>
                <c:pt idx="0">
                  <c:v>15</c:v>
                </c:pt>
                <c:pt idx="1">
                  <c:v>8.6</c:v>
                </c:pt>
                <c:pt idx="2">
                  <c:v>33</c:v>
                </c:pt>
                <c:pt idx="3">
                  <c:v>21</c:v>
                </c:pt>
                <c:pt idx="4">
                  <c:v>10.3</c:v>
                </c:pt>
                <c:pt idx="5">
                  <c:v>10.6</c:v>
                </c:pt>
              </c:numCache>
            </c:numRef>
          </c:val>
          <c:extLst>
            <c:ext xmlns:c16="http://schemas.microsoft.com/office/drawing/2014/chart" uri="{C3380CC4-5D6E-409C-BE32-E72D297353CC}">
              <c16:uniqueId val="{00000009-382C-4062-AF30-39FA1694C56E}"/>
            </c:ext>
          </c:extLst>
        </c:ser>
        <c:dLbls>
          <c:dLblPos val="outEnd"/>
          <c:showLegendKey val="0"/>
          <c:showVal val="1"/>
          <c:showCatName val="0"/>
          <c:showSerName val="0"/>
          <c:showPercent val="0"/>
          <c:showBubbleSize val="0"/>
        </c:dLbls>
        <c:gapWidth val="182"/>
        <c:axId val="472766008"/>
        <c:axId val="472765680"/>
      </c:barChart>
      <c:catAx>
        <c:axId val="4727660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da-DK"/>
          </a:p>
        </c:txPr>
        <c:crossAx val="472765680"/>
        <c:crosses val="autoZero"/>
        <c:auto val="1"/>
        <c:lblAlgn val="ctr"/>
        <c:lblOffset val="100"/>
        <c:noMultiLvlLbl val="0"/>
      </c:catAx>
      <c:valAx>
        <c:axId val="472765680"/>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da-DK" dirty="0"/>
                  <a:t>%</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da-DK"/>
          </a:p>
        </c:txPr>
        <c:crossAx val="472766008"/>
        <c:crosses val="autoZero"/>
        <c:crossBetween val="between"/>
      </c:valAx>
      <c:spPr>
        <a:noFill/>
        <a:ln>
          <a:noFill/>
        </a:ln>
        <a:effectLst/>
      </c:spPr>
    </c:plotArea>
    <c:plotVisOnly val="1"/>
    <c:dispBlanksAs val="gap"/>
    <c:showDLblsOverMax val="0"/>
    <c:extLst/>
  </c:chart>
  <c:spPr>
    <a:noFill/>
    <a:ln>
      <a:noFill/>
    </a:ln>
    <a:effectLst/>
  </c:spPr>
  <c:txPr>
    <a:bodyPr/>
    <a:lstStyle/>
    <a:p>
      <a:pPr>
        <a:defRPr sz="1000">
          <a:solidFill>
            <a:sysClr val="windowText" lastClr="000000"/>
          </a:solidFill>
        </a:defRPr>
      </a:pPr>
      <a:endParaRPr lang="da-DK"/>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'Grundskole (2)'!$K$4</c:f>
              <c:strCache>
                <c:ptCount val="1"/>
                <c:pt idx="0">
                  <c:v>Albertslund</c:v>
                </c:pt>
              </c:strCache>
            </c:strRef>
          </c:tx>
          <c:spPr>
            <a:ln w="28575" cap="rnd">
              <a:solidFill>
                <a:srgbClr val="EC008C"/>
              </a:solidFill>
              <a:round/>
            </a:ln>
            <a:effectLst/>
          </c:spPr>
          <c:marker>
            <c:symbol val="none"/>
          </c:marker>
          <c:cat>
            <c:strRef>
              <c:f>'Grundskole (2)'!$J$5:$J$12</c:f>
              <c:strCache>
                <c:ptCount val="8"/>
                <c:pt idx="0">
                  <c:v>2018</c:v>
                </c:pt>
                <c:pt idx="1">
                  <c:v>2019</c:v>
                </c:pt>
                <c:pt idx="2">
                  <c:v>2020</c:v>
                </c:pt>
                <c:pt idx="3">
                  <c:v>2021</c:v>
                </c:pt>
                <c:pt idx="4">
                  <c:v>2022</c:v>
                </c:pt>
                <c:pt idx="5">
                  <c:v>2023</c:v>
                </c:pt>
                <c:pt idx="6">
                  <c:v>2024</c:v>
                </c:pt>
                <c:pt idx="7">
                  <c:v>2025</c:v>
                </c:pt>
              </c:strCache>
            </c:strRef>
          </c:cat>
          <c:val>
            <c:numRef>
              <c:f>'Grundskole (2)'!$K$5:$K$12</c:f>
              <c:numCache>
                <c:formatCode>0.00\ %;\-0.00\ %;0.00\ %</c:formatCode>
                <c:ptCount val="8"/>
                <c:pt idx="0">
                  <c:v>0.24324324324324326</c:v>
                </c:pt>
                <c:pt idx="1">
                  <c:v>0.24240809802876931</c:v>
                </c:pt>
                <c:pt idx="2">
                  <c:v>0.23832271762208068</c:v>
                </c:pt>
                <c:pt idx="3">
                  <c:v>0.23848238482384823</c:v>
                </c:pt>
              </c:numCache>
            </c:numRef>
          </c:val>
          <c:smooth val="0"/>
          <c:extLst>
            <c:ext xmlns:c16="http://schemas.microsoft.com/office/drawing/2014/chart" uri="{C3380CC4-5D6E-409C-BE32-E72D297353CC}">
              <c16:uniqueId val="{00000000-2CA0-4F87-9487-DF2DC87C8AB9}"/>
            </c:ext>
          </c:extLst>
        </c:ser>
        <c:ser>
          <c:idx val="1"/>
          <c:order val="1"/>
          <c:tx>
            <c:strRef>
              <c:f>'Grundskole (2)'!$L$4</c:f>
              <c:strCache>
                <c:ptCount val="1"/>
                <c:pt idx="0">
                  <c:v>Hele landet</c:v>
                </c:pt>
              </c:strCache>
            </c:strRef>
          </c:tx>
          <c:spPr>
            <a:ln w="28575" cap="rnd">
              <a:solidFill>
                <a:srgbClr val="7F7F7F"/>
              </a:solidFill>
              <a:round/>
            </a:ln>
            <a:effectLst/>
          </c:spPr>
          <c:marker>
            <c:symbol val="none"/>
          </c:marker>
          <c:cat>
            <c:strRef>
              <c:f>'Grundskole (2)'!$J$5:$J$12</c:f>
              <c:strCache>
                <c:ptCount val="8"/>
                <c:pt idx="0">
                  <c:v>2018</c:v>
                </c:pt>
                <c:pt idx="1">
                  <c:v>2019</c:v>
                </c:pt>
                <c:pt idx="2">
                  <c:v>2020</c:v>
                </c:pt>
                <c:pt idx="3">
                  <c:v>2021</c:v>
                </c:pt>
                <c:pt idx="4">
                  <c:v>2022</c:v>
                </c:pt>
                <c:pt idx="5">
                  <c:v>2023</c:v>
                </c:pt>
                <c:pt idx="6">
                  <c:v>2024</c:v>
                </c:pt>
                <c:pt idx="7">
                  <c:v>2025</c:v>
                </c:pt>
              </c:strCache>
            </c:strRef>
          </c:cat>
          <c:val>
            <c:numRef>
              <c:f>'Grundskole (2)'!$L$5:$L$12</c:f>
              <c:numCache>
                <c:formatCode>0.00\ %;\-0.00\ %;0.00\ %</c:formatCode>
                <c:ptCount val="8"/>
                <c:pt idx="0">
                  <c:v>0.158072130148981</c:v>
                </c:pt>
                <c:pt idx="1">
                  <c:v>0.15434779345917363</c:v>
                </c:pt>
                <c:pt idx="2">
                  <c:v>0.15417855970720742</c:v>
                </c:pt>
                <c:pt idx="3">
                  <c:v>0.15379609812823972</c:v>
                </c:pt>
              </c:numCache>
            </c:numRef>
          </c:val>
          <c:smooth val="0"/>
          <c:extLst>
            <c:ext xmlns:c16="http://schemas.microsoft.com/office/drawing/2014/chart" uri="{C3380CC4-5D6E-409C-BE32-E72D297353CC}">
              <c16:uniqueId val="{00000001-2CA0-4F87-9487-DF2DC87C8AB9}"/>
            </c:ext>
          </c:extLst>
        </c:ser>
        <c:ser>
          <c:idx val="2"/>
          <c:order val="2"/>
          <c:tx>
            <c:strRef>
              <c:f>'Grundskole (2)'!$M$4</c:f>
              <c:strCache>
                <c:ptCount val="1"/>
                <c:pt idx="0">
                  <c:v>Lokalområdet</c:v>
                </c:pt>
              </c:strCache>
            </c:strRef>
          </c:tx>
          <c:spPr>
            <a:ln w="28575" cap="rnd">
              <a:solidFill>
                <a:schemeClr val="bg2"/>
              </a:solidFill>
              <a:round/>
            </a:ln>
            <a:effectLst/>
          </c:spPr>
          <c:marker>
            <c:symbol val="none"/>
          </c:marker>
          <c:cat>
            <c:strRef>
              <c:f>'Grundskole (2)'!$J$5:$J$12</c:f>
              <c:strCache>
                <c:ptCount val="8"/>
                <c:pt idx="0">
                  <c:v>2018</c:v>
                </c:pt>
                <c:pt idx="1">
                  <c:v>2019</c:v>
                </c:pt>
                <c:pt idx="2">
                  <c:v>2020</c:v>
                </c:pt>
                <c:pt idx="3">
                  <c:v>2021</c:v>
                </c:pt>
                <c:pt idx="4">
                  <c:v>2022</c:v>
                </c:pt>
                <c:pt idx="5">
                  <c:v>2023</c:v>
                </c:pt>
                <c:pt idx="6">
                  <c:v>2024</c:v>
                </c:pt>
                <c:pt idx="7">
                  <c:v>2025</c:v>
                </c:pt>
              </c:strCache>
            </c:strRef>
          </c:cat>
          <c:val>
            <c:numRef>
              <c:f>'Grundskole (2)'!$M$5:$M$12</c:f>
              <c:numCache>
                <c:formatCode>0.00\ %;\-0.00\ %;0.00\ %</c:formatCode>
                <c:ptCount val="8"/>
                <c:pt idx="0">
                  <c:v>0.21214367544982815</c:v>
                </c:pt>
                <c:pt idx="1">
                  <c:v>0.20481525943710818</c:v>
                </c:pt>
                <c:pt idx="2">
                  <c:v>0.2059077331563226</c:v>
                </c:pt>
                <c:pt idx="3">
                  <c:v>0.20857389342358484</c:v>
                </c:pt>
              </c:numCache>
            </c:numRef>
          </c:val>
          <c:smooth val="0"/>
          <c:extLst>
            <c:ext xmlns:c16="http://schemas.microsoft.com/office/drawing/2014/chart" uri="{C3380CC4-5D6E-409C-BE32-E72D297353CC}">
              <c16:uniqueId val="{00000002-2CA0-4F87-9487-DF2DC87C8AB9}"/>
            </c:ext>
          </c:extLst>
        </c:ser>
        <c:ser>
          <c:idx val="3"/>
          <c:order val="3"/>
          <c:tx>
            <c:strRef>
              <c:f>'Grundskole (2)'!$N$4</c:f>
              <c:strCache>
                <c:ptCount val="1"/>
                <c:pt idx="0">
                  <c:v>Mål</c:v>
                </c:pt>
              </c:strCache>
            </c:strRef>
          </c:tx>
          <c:spPr>
            <a:ln w="28575" cap="rnd">
              <a:solidFill>
                <a:srgbClr val="EC008C"/>
              </a:solidFill>
              <a:prstDash val="sysDash"/>
              <a:round/>
            </a:ln>
            <a:effectLst/>
          </c:spPr>
          <c:marker>
            <c:symbol val="none"/>
          </c:marker>
          <c:cat>
            <c:strRef>
              <c:f>'Grundskole (2)'!$J$5:$J$12</c:f>
              <c:strCache>
                <c:ptCount val="8"/>
                <c:pt idx="0">
                  <c:v>2018</c:v>
                </c:pt>
                <c:pt idx="1">
                  <c:v>2019</c:v>
                </c:pt>
                <c:pt idx="2">
                  <c:v>2020</c:v>
                </c:pt>
                <c:pt idx="3">
                  <c:v>2021</c:v>
                </c:pt>
                <c:pt idx="4">
                  <c:v>2022</c:v>
                </c:pt>
                <c:pt idx="5">
                  <c:v>2023</c:v>
                </c:pt>
                <c:pt idx="6">
                  <c:v>2024</c:v>
                </c:pt>
                <c:pt idx="7">
                  <c:v>2025</c:v>
                </c:pt>
              </c:strCache>
            </c:strRef>
          </c:cat>
          <c:val>
            <c:numRef>
              <c:f>'Grundskole (2)'!$N$5:$N$12</c:f>
              <c:numCache>
                <c:formatCode>General</c:formatCode>
                <c:ptCount val="8"/>
                <c:pt idx="3" formatCode="0.00%">
                  <c:v>0.23848238482384823</c:v>
                </c:pt>
                <c:pt idx="4" formatCode="0.00%">
                  <c:v>0.23098238482384822</c:v>
                </c:pt>
                <c:pt idx="5" formatCode="0.00%">
                  <c:v>0.22348238482384822</c:v>
                </c:pt>
                <c:pt idx="6" formatCode="0.00%">
                  <c:v>0.21598238482384821</c:v>
                </c:pt>
                <c:pt idx="7" formatCode="0.00%">
                  <c:v>0.2084823848238482</c:v>
                </c:pt>
              </c:numCache>
            </c:numRef>
          </c:val>
          <c:smooth val="0"/>
          <c:extLst>
            <c:ext xmlns:c16="http://schemas.microsoft.com/office/drawing/2014/chart" uri="{C3380CC4-5D6E-409C-BE32-E72D297353CC}">
              <c16:uniqueId val="{00000003-2CA0-4F87-9487-DF2DC87C8AB9}"/>
            </c:ext>
          </c:extLst>
        </c:ser>
        <c:dLbls>
          <c:showLegendKey val="0"/>
          <c:showVal val="0"/>
          <c:showCatName val="0"/>
          <c:showSerName val="0"/>
          <c:showPercent val="0"/>
          <c:showBubbleSize val="0"/>
        </c:dLbls>
        <c:smooth val="0"/>
        <c:axId val="1310665664"/>
        <c:axId val="1310662056"/>
      </c:lineChart>
      <c:catAx>
        <c:axId val="131066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310662056"/>
        <c:crosses val="autoZero"/>
        <c:auto val="1"/>
        <c:lblAlgn val="ctr"/>
        <c:lblOffset val="100"/>
        <c:noMultiLvlLbl val="0"/>
      </c:catAx>
      <c:valAx>
        <c:axId val="1310662056"/>
        <c:scaling>
          <c:orientation val="minMax"/>
          <c:min val="0.120000000000000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310665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pivotSource>
    <c:name>[Uddannelsesstatistik.xlsx]Uddannelsesparathed!Pivottabel10</c:name>
    <c:fmtId val="6"/>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Uddannelsesparathed!$B$3:$B$4</c:f>
              <c:strCache>
                <c:ptCount val="1"/>
                <c:pt idx="0">
                  <c:v>Albertslund</c:v>
                </c:pt>
              </c:strCache>
            </c:strRef>
          </c:tx>
          <c:spPr>
            <a:ln w="28575" cap="rnd">
              <a:solidFill>
                <a:srgbClr val="EC008C"/>
              </a:solidFill>
              <a:round/>
            </a:ln>
            <a:effectLst/>
          </c:spPr>
          <c:marker>
            <c:symbol val="none"/>
          </c:marker>
          <c:cat>
            <c:strRef>
              <c:f>Uddannelsesparathed!$A$5:$A$9</c:f>
              <c:strCache>
                <c:ptCount val="5"/>
                <c:pt idx="0">
                  <c:v>2018</c:v>
                </c:pt>
                <c:pt idx="1">
                  <c:v>2019</c:v>
                </c:pt>
                <c:pt idx="2">
                  <c:v>2020</c:v>
                </c:pt>
                <c:pt idx="3">
                  <c:v>2021</c:v>
                </c:pt>
                <c:pt idx="4">
                  <c:v>2022</c:v>
                </c:pt>
              </c:strCache>
            </c:strRef>
          </c:cat>
          <c:val>
            <c:numRef>
              <c:f>Uddannelsesparathed!$B$5:$B$9</c:f>
              <c:numCache>
                <c:formatCode>0.00\ %;\-0.00\ %;0.00\ %</c:formatCode>
                <c:ptCount val="5"/>
                <c:pt idx="0">
                  <c:v>0.9061032863849765</c:v>
                </c:pt>
                <c:pt idx="1">
                  <c:v>0.85844748858447484</c:v>
                </c:pt>
                <c:pt idx="2">
                  <c:v>0.81578947368421051</c:v>
                </c:pt>
                <c:pt idx="3">
                  <c:v>0.77209302325581397</c:v>
                </c:pt>
                <c:pt idx="4">
                  <c:v>0.79005524861878451</c:v>
                </c:pt>
              </c:numCache>
            </c:numRef>
          </c:val>
          <c:smooth val="0"/>
          <c:extLst>
            <c:ext xmlns:c16="http://schemas.microsoft.com/office/drawing/2014/chart" uri="{C3380CC4-5D6E-409C-BE32-E72D297353CC}">
              <c16:uniqueId val="{00000000-DE9A-4374-B488-68759FB82AC0}"/>
            </c:ext>
          </c:extLst>
        </c:ser>
        <c:ser>
          <c:idx val="1"/>
          <c:order val="1"/>
          <c:tx>
            <c:strRef>
              <c:f>Uddannelsesparathed!$C$3:$C$4</c:f>
              <c:strCache>
                <c:ptCount val="1"/>
                <c:pt idx="0">
                  <c:v>Ballerup</c:v>
                </c:pt>
              </c:strCache>
            </c:strRef>
          </c:tx>
          <c:spPr>
            <a:ln w="28575" cap="rnd">
              <a:solidFill>
                <a:srgbClr val="7030A0"/>
              </a:solidFill>
              <a:round/>
            </a:ln>
            <a:effectLst/>
          </c:spPr>
          <c:marker>
            <c:symbol val="none"/>
          </c:marker>
          <c:cat>
            <c:strRef>
              <c:f>Uddannelsesparathed!$A$5:$A$9</c:f>
              <c:strCache>
                <c:ptCount val="5"/>
                <c:pt idx="0">
                  <c:v>2018</c:v>
                </c:pt>
                <c:pt idx="1">
                  <c:v>2019</c:v>
                </c:pt>
                <c:pt idx="2">
                  <c:v>2020</c:v>
                </c:pt>
                <c:pt idx="3">
                  <c:v>2021</c:v>
                </c:pt>
                <c:pt idx="4">
                  <c:v>2022</c:v>
                </c:pt>
              </c:strCache>
            </c:strRef>
          </c:cat>
          <c:val>
            <c:numRef>
              <c:f>Uddannelsesparathed!$C$5:$C$9</c:f>
              <c:numCache>
                <c:formatCode>0.00\ %;\-0.00\ %;0.00\ %</c:formatCode>
                <c:ptCount val="5"/>
                <c:pt idx="0">
                  <c:v>0.95115681233933158</c:v>
                </c:pt>
                <c:pt idx="1">
                  <c:v>0.89142857142857146</c:v>
                </c:pt>
                <c:pt idx="2">
                  <c:v>0.91256830601092898</c:v>
                </c:pt>
                <c:pt idx="3">
                  <c:v>0.90034364261168387</c:v>
                </c:pt>
                <c:pt idx="4">
                  <c:v>0.88782051282051277</c:v>
                </c:pt>
              </c:numCache>
            </c:numRef>
          </c:val>
          <c:smooth val="0"/>
          <c:extLst>
            <c:ext xmlns:c16="http://schemas.microsoft.com/office/drawing/2014/chart" uri="{C3380CC4-5D6E-409C-BE32-E72D297353CC}">
              <c16:uniqueId val="{00000001-DE9A-4374-B488-68759FB82AC0}"/>
            </c:ext>
          </c:extLst>
        </c:ser>
        <c:ser>
          <c:idx val="2"/>
          <c:order val="2"/>
          <c:tx>
            <c:strRef>
              <c:f>Uddannelsesparathed!$D$3:$D$4</c:f>
              <c:strCache>
                <c:ptCount val="1"/>
                <c:pt idx="0">
                  <c:v>Gladsaxe</c:v>
                </c:pt>
              </c:strCache>
            </c:strRef>
          </c:tx>
          <c:spPr>
            <a:ln w="28575" cap="rnd">
              <a:solidFill>
                <a:schemeClr val="accent1">
                  <a:lumMod val="60000"/>
                  <a:lumOff val="40000"/>
                </a:schemeClr>
              </a:solidFill>
              <a:round/>
            </a:ln>
            <a:effectLst/>
          </c:spPr>
          <c:marker>
            <c:symbol val="none"/>
          </c:marker>
          <c:cat>
            <c:strRef>
              <c:f>Uddannelsesparathed!$A$5:$A$9</c:f>
              <c:strCache>
                <c:ptCount val="5"/>
                <c:pt idx="0">
                  <c:v>2018</c:v>
                </c:pt>
                <c:pt idx="1">
                  <c:v>2019</c:v>
                </c:pt>
                <c:pt idx="2">
                  <c:v>2020</c:v>
                </c:pt>
                <c:pt idx="3">
                  <c:v>2021</c:v>
                </c:pt>
                <c:pt idx="4">
                  <c:v>2022</c:v>
                </c:pt>
              </c:strCache>
            </c:strRef>
          </c:cat>
          <c:val>
            <c:numRef>
              <c:f>Uddannelsesparathed!$D$5:$D$9</c:f>
              <c:numCache>
                <c:formatCode>0.00\ %;\-0.00\ %;0.00\ %</c:formatCode>
                <c:ptCount val="5"/>
                <c:pt idx="0">
                  <c:v>0.96356275303643724</c:v>
                </c:pt>
                <c:pt idx="1">
                  <c:v>0.92511013215859028</c:v>
                </c:pt>
                <c:pt idx="2">
                  <c:v>0.878</c:v>
                </c:pt>
                <c:pt idx="3">
                  <c:v>0.90778688524590168</c:v>
                </c:pt>
                <c:pt idx="4">
                  <c:v>0.89018691588785048</c:v>
                </c:pt>
              </c:numCache>
            </c:numRef>
          </c:val>
          <c:smooth val="0"/>
          <c:extLst>
            <c:ext xmlns:c16="http://schemas.microsoft.com/office/drawing/2014/chart" uri="{C3380CC4-5D6E-409C-BE32-E72D297353CC}">
              <c16:uniqueId val="{00000002-DE9A-4374-B488-68759FB82AC0}"/>
            </c:ext>
          </c:extLst>
        </c:ser>
        <c:ser>
          <c:idx val="3"/>
          <c:order val="3"/>
          <c:tx>
            <c:strRef>
              <c:f>Uddannelsesparathed!$E$3:$E$4</c:f>
              <c:strCache>
                <c:ptCount val="1"/>
                <c:pt idx="0">
                  <c:v>Hele landet</c:v>
                </c:pt>
              </c:strCache>
            </c:strRef>
          </c:tx>
          <c:spPr>
            <a:ln w="28575" cap="rnd">
              <a:solidFill>
                <a:srgbClr val="7F7F7F"/>
              </a:solidFill>
              <a:round/>
            </a:ln>
            <a:effectLst/>
          </c:spPr>
          <c:marker>
            <c:symbol val="none"/>
          </c:marker>
          <c:cat>
            <c:strRef>
              <c:f>Uddannelsesparathed!$A$5:$A$9</c:f>
              <c:strCache>
                <c:ptCount val="5"/>
                <c:pt idx="0">
                  <c:v>2018</c:v>
                </c:pt>
                <c:pt idx="1">
                  <c:v>2019</c:v>
                </c:pt>
                <c:pt idx="2">
                  <c:v>2020</c:v>
                </c:pt>
                <c:pt idx="3">
                  <c:v>2021</c:v>
                </c:pt>
                <c:pt idx="4">
                  <c:v>2022</c:v>
                </c:pt>
              </c:strCache>
            </c:strRef>
          </c:cat>
          <c:val>
            <c:numRef>
              <c:f>Uddannelsesparathed!$E$5:$E$9</c:f>
              <c:numCache>
                <c:formatCode>0.00\ %;\-0.00\ %;0.00\ %</c:formatCode>
                <c:ptCount val="5"/>
                <c:pt idx="0">
                  <c:v>0.95703259273147712</c:v>
                </c:pt>
                <c:pt idx="1">
                  <c:v>0.92247678018575852</c:v>
                </c:pt>
                <c:pt idx="2">
                  <c:v>0.90341982617458116</c:v>
                </c:pt>
                <c:pt idx="3">
                  <c:v>0.90130316193554905</c:v>
                </c:pt>
                <c:pt idx="4">
                  <c:v>0.88788237753466659</c:v>
                </c:pt>
              </c:numCache>
            </c:numRef>
          </c:val>
          <c:smooth val="0"/>
          <c:extLst>
            <c:ext xmlns:c16="http://schemas.microsoft.com/office/drawing/2014/chart" uri="{C3380CC4-5D6E-409C-BE32-E72D297353CC}">
              <c16:uniqueId val="{00000003-DE9A-4374-B488-68759FB82AC0}"/>
            </c:ext>
          </c:extLst>
        </c:ser>
        <c:ser>
          <c:idx val="4"/>
          <c:order val="4"/>
          <c:tx>
            <c:strRef>
              <c:f>Uddannelsesparathed!$F$3:$F$4</c:f>
              <c:strCache>
                <c:ptCount val="1"/>
                <c:pt idx="0">
                  <c:v>Lokalområdet</c:v>
                </c:pt>
              </c:strCache>
            </c:strRef>
          </c:tx>
          <c:spPr>
            <a:ln w="28575" cap="rnd">
              <a:solidFill>
                <a:srgbClr val="0070C0"/>
              </a:solidFill>
              <a:round/>
            </a:ln>
            <a:effectLst/>
          </c:spPr>
          <c:marker>
            <c:symbol val="none"/>
          </c:marker>
          <c:cat>
            <c:strRef>
              <c:f>Uddannelsesparathed!$A$5:$A$9</c:f>
              <c:strCache>
                <c:ptCount val="5"/>
                <c:pt idx="0">
                  <c:v>2018</c:v>
                </c:pt>
                <c:pt idx="1">
                  <c:v>2019</c:v>
                </c:pt>
                <c:pt idx="2">
                  <c:v>2020</c:v>
                </c:pt>
                <c:pt idx="3">
                  <c:v>2021</c:v>
                </c:pt>
                <c:pt idx="4">
                  <c:v>2022</c:v>
                </c:pt>
              </c:strCache>
            </c:strRef>
          </c:cat>
          <c:val>
            <c:numRef>
              <c:f>Uddannelsesparathed!$F$5:$F$9</c:f>
              <c:numCache>
                <c:formatCode>0.00\ %;\-0.00\ %;0.00\ %</c:formatCode>
                <c:ptCount val="5"/>
                <c:pt idx="0">
                  <c:v>0.92566257272139629</c:v>
                </c:pt>
                <c:pt idx="1">
                  <c:v>0.89616110761485213</c:v>
                </c:pt>
                <c:pt idx="2">
                  <c:v>0.86586985391766269</c:v>
                </c:pt>
                <c:pt idx="3">
                  <c:v>0.88464118041582829</c:v>
                </c:pt>
                <c:pt idx="4">
                  <c:v>0.85249042145593867</c:v>
                </c:pt>
              </c:numCache>
            </c:numRef>
          </c:val>
          <c:smooth val="0"/>
          <c:extLst>
            <c:ext xmlns:c16="http://schemas.microsoft.com/office/drawing/2014/chart" uri="{C3380CC4-5D6E-409C-BE32-E72D297353CC}">
              <c16:uniqueId val="{00000004-DE9A-4374-B488-68759FB82AC0}"/>
            </c:ext>
          </c:extLst>
        </c:ser>
        <c:dLbls>
          <c:showLegendKey val="0"/>
          <c:showVal val="0"/>
          <c:showCatName val="0"/>
          <c:showSerName val="0"/>
          <c:showPercent val="0"/>
          <c:showBubbleSize val="0"/>
        </c:dLbls>
        <c:smooth val="0"/>
        <c:axId val="12079655"/>
        <c:axId val="12084247"/>
      </c:lineChart>
      <c:catAx>
        <c:axId val="12079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2084247"/>
        <c:crosses val="autoZero"/>
        <c:auto val="1"/>
        <c:lblAlgn val="ctr"/>
        <c:lblOffset val="100"/>
        <c:noMultiLvlLbl val="0"/>
      </c:catAx>
      <c:valAx>
        <c:axId val="12084247"/>
        <c:scaling>
          <c:orientation val="minMax"/>
          <c:min val="0.70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20796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pivotSource>
    <c:name>[Højest fuldførte uddannelse.xlsx]Ark1!Pivottabel5</c:name>
    <c:fmtId val="11"/>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27"/>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28"/>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2"/>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'Ark1'!$B$3</c:f>
              <c:strCache>
                <c:ptCount val="1"/>
                <c:pt idx="0">
                  <c:v>Grundskole </c:v>
                </c:pt>
              </c:strCache>
            </c:strRef>
          </c:tx>
          <c:spPr>
            <a:solidFill>
              <a:schemeClr val="bg2"/>
            </a:solidFill>
            <a:ln>
              <a:solidFill>
                <a:schemeClr val="tx2"/>
              </a:solidFill>
            </a:ln>
            <a:effectLst/>
          </c:spPr>
          <c:invertIfNegative val="0"/>
          <c:dLbls>
            <c:numFmt formatCode="0%" sourceLinked="0"/>
            <c:spPr>
              <a:solidFill>
                <a:schemeClr val="bg1"/>
              </a:solidFill>
              <a:ln>
                <a:solidFill>
                  <a:schemeClr val="tx2"/>
                </a:solid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'Ark1'!$A$4:$A$7</c:f>
              <c:strCache>
                <c:ptCount val="3"/>
                <c:pt idx="0">
                  <c:v>Albertslund</c:v>
                </c:pt>
                <c:pt idx="1">
                  <c:v>Lokalområdet</c:v>
                </c:pt>
                <c:pt idx="2">
                  <c:v>Hele landet</c:v>
                </c:pt>
              </c:strCache>
            </c:strRef>
          </c:cat>
          <c:val>
            <c:numRef>
              <c:f>'Ark1'!$B$4:$B$7</c:f>
              <c:numCache>
                <c:formatCode>General</c:formatCode>
                <c:ptCount val="3"/>
                <c:pt idx="0">
                  <c:v>0.23848238482384823</c:v>
                </c:pt>
                <c:pt idx="1">
                  <c:v>0.20857389342358484</c:v>
                </c:pt>
                <c:pt idx="2">
                  <c:v>0.15379609812823972</c:v>
                </c:pt>
              </c:numCache>
            </c:numRef>
          </c:val>
          <c:extLst>
            <c:ext xmlns:c16="http://schemas.microsoft.com/office/drawing/2014/chart" uri="{C3380CC4-5D6E-409C-BE32-E72D297353CC}">
              <c16:uniqueId val="{00000000-7270-495C-AF79-C02AE72DA804}"/>
            </c:ext>
          </c:extLst>
        </c:ser>
        <c:ser>
          <c:idx val="1"/>
          <c:order val="1"/>
          <c:tx>
            <c:strRef>
              <c:f>'Ark1'!$C$3</c:f>
              <c:strCache>
                <c:ptCount val="1"/>
                <c:pt idx="0">
                  <c:v>Gymnasiale uddannelser </c:v>
                </c:pt>
              </c:strCache>
            </c:strRef>
          </c:tx>
          <c:spPr>
            <a:solidFill>
              <a:schemeClr val="accent1">
                <a:lumMod val="60000"/>
                <a:lumOff val="40000"/>
              </a:schemeClr>
            </a:solidFill>
            <a:ln>
              <a:solidFill>
                <a:schemeClr val="tx2"/>
              </a:solidFill>
            </a:ln>
            <a:effectLst/>
          </c:spPr>
          <c:invertIfNegative val="0"/>
          <c:dLbls>
            <c:numFmt formatCode="0%" sourceLinked="0"/>
            <c:spPr>
              <a:solidFill>
                <a:schemeClr val="bg1"/>
              </a:solidFill>
              <a:ln>
                <a:solidFill>
                  <a:schemeClr val="tx2"/>
                </a:solid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'Ark1'!$A$4:$A$7</c:f>
              <c:strCache>
                <c:ptCount val="3"/>
                <c:pt idx="0">
                  <c:v>Albertslund</c:v>
                </c:pt>
                <c:pt idx="1">
                  <c:v>Lokalområdet</c:v>
                </c:pt>
                <c:pt idx="2">
                  <c:v>Hele landet</c:v>
                </c:pt>
              </c:strCache>
            </c:strRef>
          </c:cat>
          <c:val>
            <c:numRef>
              <c:f>'Ark1'!$C$4:$C$7</c:f>
              <c:numCache>
                <c:formatCode>General</c:formatCode>
                <c:ptCount val="3"/>
                <c:pt idx="0">
                  <c:v>0.18102981029810297</c:v>
                </c:pt>
                <c:pt idx="1">
                  <c:v>0.15097219457163713</c:v>
                </c:pt>
                <c:pt idx="2">
                  <c:v>0.14687318298219787</c:v>
                </c:pt>
              </c:numCache>
            </c:numRef>
          </c:val>
          <c:extLst>
            <c:ext xmlns:c16="http://schemas.microsoft.com/office/drawing/2014/chart" uri="{C3380CC4-5D6E-409C-BE32-E72D297353CC}">
              <c16:uniqueId val="{00000001-7270-495C-AF79-C02AE72DA804}"/>
            </c:ext>
          </c:extLst>
        </c:ser>
        <c:ser>
          <c:idx val="2"/>
          <c:order val="2"/>
          <c:tx>
            <c:strRef>
              <c:f>'Ark1'!$D$3</c:f>
              <c:strCache>
                <c:ptCount val="1"/>
                <c:pt idx="0">
                  <c:v>Erhvervsfaglige uddannelser </c:v>
                </c:pt>
              </c:strCache>
            </c:strRef>
          </c:tx>
          <c:spPr>
            <a:solidFill>
              <a:srgbClr val="EC008C"/>
            </a:solidFill>
            <a:ln>
              <a:solidFill>
                <a:schemeClr val="tx2"/>
              </a:solidFill>
            </a:ln>
            <a:effectLst/>
          </c:spPr>
          <c:invertIfNegative val="0"/>
          <c:dLbls>
            <c:numFmt formatCode="0%" sourceLinked="0"/>
            <c:spPr>
              <a:solidFill>
                <a:schemeClr val="bg1"/>
              </a:solidFill>
              <a:ln>
                <a:solidFill>
                  <a:schemeClr val="tx2"/>
                </a:solid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'Ark1'!$A$4:$A$7</c:f>
              <c:strCache>
                <c:ptCount val="3"/>
                <c:pt idx="0">
                  <c:v>Albertslund</c:v>
                </c:pt>
                <c:pt idx="1">
                  <c:v>Lokalområdet</c:v>
                </c:pt>
                <c:pt idx="2">
                  <c:v>Hele landet</c:v>
                </c:pt>
              </c:strCache>
            </c:strRef>
          </c:cat>
          <c:val>
            <c:numRef>
              <c:f>'Ark1'!$D$4:$D$7</c:f>
              <c:numCache>
                <c:formatCode>General</c:formatCode>
                <c:ptCount val="3"/>
                <c:pt idx="0">
                  <c:v>0.20758807588075881</c:v>
                </c:pt>
                <c:pt idx="1">
                  <c:v>0.22244342690291327</c:v>
                </c:pt>
                <c:pt idx="2">
                  <c:v>0.20595301423923398</c:v>
                </c:pt>
              </c:numCache>
            </c:numRef>
          </c:val>
          <c:extLst>
            <c:ext xmlns:c16="http://schemas.microsoft.com/office/drawing/2014/chart" uri="{C3380CC4-5D6E-409C-BE32-E72D297353CC}">
              <c16:uniqueId val="{00000002-7270-495C-AF79-C02AE72DA804}"/>
            </c:ext>
          </c:extLst>
        </c:ser>
        <c:ser>
          <c:idx val="3"/>
          <c:order val="3"/>
          <c:tx>
            <c:strRef>
              <c:f>'Ark1'!$E$3</c:f>
              <c:strCache>
                <c:ptCount val="1"/>
                <c:pt idx="0">
                  <c:v>Videregående uddannelse </c:v>
                </c:pt>
              </c:strCache>
            </c:strRef>
          </c:tx>
          <c:spPr>
            <a:solidFill>
              <a:srgbClr val="7030A0"/>
            </a:solidFill>
            <a:ln>
              <a:solidFill>
                <a:schemeClr val="tx2"/>
              </a:solidFill>
            </a:ln>
            <a:effectLst/>
          </c:spPr>
          <c:invertIfNegative val="0"/>
          <c:dLbls>
            <c:numFmt formatCode="0%" sourceLinked="0"/>
            <c:spPr>
              <a:solidFill>
                <a:schemeClr val="bg1"/>
              </a:solidFill>
              <a:ln>
                <a:solidFill>
                  <a:schemeClr val="tx2"/>
                </a:solid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'Ark1'!$A$4:$A$7</c:f>
              <c:strCache>
                <c:ptCount val="3"/>
                <c:pt idx="0">
                  <c:v>Albertslund</c:v>
                </c:pt>
                <c:pt idx="1">
                  <c:v>Lokalområdet</c:v>
                </c:pt>
                <c:pt idx="2">
                  <c:v>Hele landet</c:v>
                </c:pt>
              </c:strCache>
            </c:strRef>
          </c:cat>
          <c:val>
            <c:numRef>
              <c:f>'Ark1'!$E$4:$E$7</c:f>
              <c:numCache>
                <c:formatCode>General</c:formatCode>
                <c:ptCount val="3"/>
                <c:pt idx="0">
                  <c:v>0.36747967479674798</c:v>
                </c:pt>
                <c:pt idx="1">
                  <c:v>0.41203795872320659</c:v>
                </c:pt>
                <c:pt idx="2">
                  <c:v>0.48850098350921034</c:v>
                </c:pt>
              </c:numCache>
            </c:numRef>
          </c:val>
          <c:extLst>
            <c:ext xmlns:c16="http://schemas.microsoft.com/office/drawing/2014/chart" uri="{C3380CC4-5D6E-409C-BE32-E72D297353CC}">
              <c16:uniqueId val="{00000003-7270-495C-AF79-C02AE72DA804}"/>
            </c:ext>
          </c:extLst>
        </c:ser>
        <c:ser>
          <c:idx val="4"/>
          <c:order val="4"/>
          <c:tx>
            <c:strRef>
              <c:f>'Ark1'!$F$3</c:f>
              <c:strCache>
                <c:ptCount val="1"/>
                <c:pt idx="0">
                  <c:v>Uoplyst mv. </c:v>
                </c:pt>
              </c:strCache>
            </c:strRef>
          </c:tx>
          <c:spPr>
            <a:solidFill>
              <a:srgbClr val="7F7F7F"/>
            </a:solidFill>
            <a:ln>
              <a:solidFill>
                <a:schemeClr val="tx2"/>
              </a:solidFill>
            </a:ln>
            <a:effectLst/>
          </c:spPr>
          <c:invertIfNegative val="0"/>
          <c:dLbls>
            <c:numFmt formatCode="0%" sourceLinked="0"/>
            <c:spPr>
              <a:solidFill>
                <a:schemeClr val="bg1"/>
              </a:solidFill>
              <a:ln>
                <a:solidFill>
                  <a:schemeClr val="tx2"/>
                </a:solid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'Ark1'!$A$4:$A$7</c:f>
              <c:strCache>
                <c:ptCount val="3"/>
                <c:pt idx="0">
                  <c:v>Albertslund</c:v>
                </c:pt>
                <c:pt idx="1">
                  <c:v>Lokalområdet</c:v>
                </c:pt>
                <c:pt idx="2">
                  <c:v>Hele landet</c:v>
                </c:pt>
              </c:strCache>
            </c:strRef>
          </c:cat>
          <c:val>
            <c:numRef>
              <c:f>'Ark1'!$F$4:$F$7</c:f>
              <c:numCache>
                <c:formatCode>General</c:formatCode>
                <c:ptCount val="3"/>
                <c:pt idx="0">
                  <c:v>5.4200542005420054E-3</c:v>
                </c:pt>
                <c:pt idx="1">
                  <c:v>5.9725263786581722E-3</c:v>
                </c:pt>
                <c:pt idx="2">
                  <c:v>4.8767211411181073E-3</c:v>
                </c:pt>
              </c:numCache>
            </c:numRef>
          </c:val>
          <c:extLst>
            <c:ext xmlns:c16="http://schemas.microsoft.com/office/drawing/2014/chart" uri="{C3380CC4-5D6E-409C-BE32-E72D297353CC}">
              <c16:uniqueId val="{00000004-7270-495C-AF79-C02AE72DA804}"/>
            </c:ext>
          </c:extLst>
        </c:ser>
        <c:dLbls>
          <c:showLegendKey val="0"/>
          <c:showVal val="0"/>
          <c:showCatName val="0"/>
          <c:showSerName val="0"/>
          <c:showPercent val="0"/>
          <c:showBubbleSize val="0"/>
        </c:dLbls>
        <c:gapWidth val="150"/>
        <c:overlap val="100"/>
        <c:axId val="1409500800"/>
        <c:axId val="1409501128"/>
      </c:barChart>
      <c:catAx>
        <c:axId val="140950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crossAx val="1409501128"/>
        <c:crosses val="autoZero"/>
        <c:auto val="1"/>
        <c:lblAlgn val="ctr"/>
        <c:lblOffset val="100"/>
        <c:noMultiLvlLbl val="0"/>
      </c:catAx>
      <c:valAx>
        <c:axId val="140950112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crossAx val="1409500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000" b="0" i="0" u="none" strike="noStrike" kern="1200" baseline="0">
          <a:solidFill>
            <a:schemeClr val="tx1"/>
          </a:solidFill>
          <a:latin typeface="+mn-lt"/>
          <a:ea typeface="+mn-ea"/>
          <a:cs typeface="+mn-cs"/>
        </a:defRPr>
      </a:pPr>
      <a:endParaRPr lang="da-DK"/>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'Ansøgning (EUD)'!$K$2</c:f>
              <c:strCache>
                <c:ptCount val="1"/>
                <c:pt idx="0">
                  <c:v>Albertslund</c:v>
                </c:pt>
              </c:strCache>
            </c:strRef>
          </c:tx>
          <c:spPr>
            <a:ln w="28575" cap="rnd">
              <a:solidFill>
                <a:srgbClr val="EC008C"/>
              </a:solidFill>
              <a:round/>
            </a:ln>
            <a:effectLst/>
          </c:spPr>
          <c:marker>
            <c:symbol val="none"/>
          </c:marker>
          <c:cat>
            <c:numRef>
              <c:f>'Ansøgning (EUD)'!$J$3:$J$10</c:f>
              <c:numCache>
                <c:formatCode>General</c:formatCode>
                <c:ptCount val="8"/>
                <c:pt idx="0">
                  <c:v>2018</c:v>
                </c:pt>
                <c:pt idx="1">
                  <c:v>2019</c:v>
                </c:pt>
                <c:pt idx="2">
                  <c:v>2020</c:v>
                </c:pt>
                <c:pt idx="3">
                  <c:v>2021</c:v>
                </c:pt>
                <c:pt idx="4">
                  <c:v>2022</c:v>
                </c:pt>
                <c:pt idx="5">
                  <c:v>2023</c:v>
                </c:pt>
                <c:pt idx="6">
                  <c:v>2024</c:v>
                </c:pt>
                <c:pt idx="7">
                  <c:v>2025</c:v>
                </c:pt>
              </c:numCache>
            </c:numRef>
          </c:cat>
          <c:val>
            <c:numRef>
              <c:f>'Ansøgning (EUD)'!$K$3:$K$10</c:f>
              <c:numCache>
                <c:formatCode>0.0%</c:formatCode>
                <c:ptCount val="8"/>
                <c:pt idx="0">
                  <c:v>0.21</c:v>
                </c:pt>
                <c:pt idx="1">
                  <c:v>0.17799999999999999</c:v>
                </c:pt>
                <c:pt idx="2">
                  <c:v>0.16</c:v>
                </c:pt>
                <c:pt idx="3">
                  <c:v>0.18</c:v>
                </c:pt>
                <c:pt idx="4">
                  <c:v>0.215</c:v>
                </c:pt>
              </c:numCache>
            </c:numRef>
          </c:val>
          <c:smooth val="0"/>
          <c:extLst>
            <c:ext xmlns:c16="http://schemas.microsoft.com/office/drawing/2014/chart" uri="{C3380CC4-5D6E-409C-BE32-E72D297353CC}">
              <c16:uniqueId val="{00000000-A8A9-4D88-8557-F6428F1D2D54}"/>
            </c:ext>
          </c:extLst>
        </c:ser>
        <c:ser>
          <c:idx val="3"/>
          <c:order val="3"/>
          <c:tx>
            <c:strRef>
              <c:f>'Ansøgning (EUD)'!$N$2</c:f>
              <c:strCache>
                <c:ptCount val="1"/>
                <c:pt idx="0">
                  <c:v>Landsgennemsnit</c:v>
                </c:pt>
              </c:strCache>
            </c:strRef>
          </c:tx>
          <c:spPr>
            <a:ln w="28575" cap="rnd">
              <a:solidFill>
                <a:srgbClr val="7F7F7F"/>
              </a:solidFill>
              <a:round/>
            </a:ln>
            <a:effectLst/>
          </c:spPr>
          <c:marker>
            <c:symbol val="none"/>
          </c:marker>
          <c:cat>
            <c:numRef>
              <c:f>'Ansøgning (EUD)'!$J$3:$J$10</c:f>
              <c:numCache>
                <c:formatCode>General</c:formatCode>
                <c:ptCount val="8"/>
                <c:pt idx="0">
                  <c:v>2018</c:v>
                </c:pt>
                <c:pt idx="1">
                  <c:v>2019</c:v>
                </c:pt>
                <c:pt idx="2">
                  <c:v>2020</c:v>
                </c:pt>
                <c:pt idx="3">
                  <c:v>2021</c:v>
                </c:pt>
                <c:pt idx="4">
                  <c:v>2022</c:v>
                </c:pt>
                <c:pt idx="5">
                  <c:v>2023</c:v>
                </c:pt>
                <c:pt idx="6">
                  <c:v>2024</c:v>
                </c:pt>
                <c:pt idx="7">
                  <c:v>2025</c:v>
                </c:pt>
              </c:numCache>
            </c:numRef>
          </c:cat>
          <c:val>
            <c:numRef>
              <c:f>'Ansøgning (EUD)'!$N$3:$N$10</c:f>
              <c:numCache>
                <c:formatCode>0.0%</c:formatCode>
                <c:ptCount val="8"/>
                <c:pt idx="0">
                  <c:v>0.19400000000000001</c:v>
                </c:pt>
                <c:pt idx="1">
                  <c:v>0.20100000000000001</c:v>
                </c:pt>
                <c:pt idx="2">
                  <c:v>0.19800000000000001</c:v>
                </c:pt>
                <c:pt idx="3">
                  <c:v>0.19900000000000001</c:v>
                </c:pt>
                <c:pt idx="4">
                  <c:v>0.2</c:v>
                </c:pt>
              </c:numCache>
            </c:numRef>
          </c:val>
          <c:smooth val="0"/>
          <c:extLst>
            <c:ext xmlns:c16="http://schemas.microsoft.com/office/drawing/2014/chart" uri="{C3380CC4-5D6E-409C-BE32-E72D297353CC}">
              <c16:uniqueId val="{00000001-A8A9-4D88-8557-F6428F1D2D54}"/>
            </c:ext>
          </c:extLst>
        </c:ser>
        <c:ser>
          <c:idx val="4"/>
          <c:order val="4"/>
          <c:tx>
            <c:strRef>
              <c:f>'Ansøgning (EUD)'!$O$2</c:f>
              <c:strCache>
                <c:ptCount val="1"/>
                <c:pt idx="0">
                  <c:v>Lokalområdet</c:v>
                </c:pt>
              </c:strCache>
            </c:strRef>
          </c:tx>
          <c:spPr>
            <a:ln w="28575" cap="rnd">
              <a:solidFill>
                <a:schemeClr val="bg2"/>
              </a:solidFill>
              <a:round/>
            </a:ln>
            <a:effectLst/>
          </c:spPr>
          <c:marker>
            <c:symbol val="none"/>
          </c:marker>
          <c:cat>
            <c:numRef>
              <c:f>'Ansøgning (EUD)'!$J$3:$J$10</c:f>
              <c:numCache>
                <c:formatCode>General</c:formatCode>
                <c:ptCount val="8"/>
                <c:pt idx="0">
                  <c:v>2018</c:v>
                </c:pt>
                <c:pt idx="1">
                  <c:v>2019</c:v>
                </c:pt>
                <c:pt idx="2">
                  <c:v>2020</c:v>
                </c:pt>
                <c:pt idx="3">
                  <c:v>2021</c:v>
                </c:pt>
                <c:pt idx="4">
                  <c:v>2022</c:v>
                </c:pt>
                <c:pt idx="5">
                  <c:v>2023</c:v>
                </c:pt>
                <c:pt idx="6">
                  <c:v>2024</c:v>
                </c:pt>
                <c:pt idx="7">
                  <c:v>2025</c:v>
                </c:pt>
              </c:numCache>
            </c:numRef>
          </c:cat>
          <c:val>
            <c:numRef>
              <c:f>'Ansøgning (EUD)'!$O$3:$O$10</c:f>
              <c:numCache>
                <c:formatCode>0.0%</c:formatCode>
                <c:ptCount val="8"/>
                <c:pt idx="0">
                  <c:v>0.19366666666666665</c:v>
                </c:pt>
                <c:pt idx="1">
                  <c:v>0.20066666666666666</c:v>
                </c:pt>
                <c:pt idx="2">
                  <c:v>0.18783333333333332</c:v>
                </c:pt>
                <c:pt idx="3">
                  <c:v>0.18600000000000003</c:v>
                </c:pt>
                <c:pt idx="4">
                  <c:v>0.1925</c:v>
                </c:pt>
              </c:numCache>
            </c:numRef>
          </c:val>
          <c:smooth val="0"/>
          <c:extLst>
            <c:ext xmlns:c16="http://schemas.microsoft.com/office/drawing/2014/chart" uri="{C3380CC4-5D6E-409C-BE32-E72D297353CC}">
              <c16:uniqueId val="{00000002-A8A9-4D88-8557-F6428F1D2D54}"/>
            </c:ext>
          </c:extLst>
        </c:ser>
        <c:ser>
          <c:idx val="5"/>
          <c:order val="5"/>
          <c:tx>
            <c:strRef>
              <c:f>'Ansøgning (EUD)'!$P$2</c:f>
              <c:strCache>
                <c:ptCount val="1"/>
                <c:pt idx="0">
                  <c:v>UVM Mål</c:v>
                </c:pt>
              </c:strCache>
            </c:strRef>
          </c:tx>
          <c:spPr>
            <a:ln w="28575" cap="rnd">
              <a:solidFill>
                <a:schemeClr val="tx2"/>
              </a:solidFill>
              <a:prstDash val="sysDash"/>
              <a:round/>
            </a:ln>
            <a:effectLst/>
          </c:spPr>
          <c:marker>
            <c:symbol val="none"/>
          </c:marker>
          <c:cat>
            <c:numRef>
              <c:f>'Ansøgning (EUD)'!$J$3:$J$10</c:f>
              <c:numCache>
                <c:formatCode>General</c:formatCode>
                <c:ptCount val="8"/>
                <c:pt idx="0">
                  <c:v>2018</c:v>
                </c:pt>
                <c:pt idx="1">
                  <c:v>2019</c:v>
                </c:pt>
                <c:pt idx="2">
                  <c:v>2020</c:v>
                </c:pt>
                <c:pt idx="3">
                  <c:v>2021</c:v>
                </c:pt>
                <c:pt idx="4">
                  <c:v>2022</c:v>
                </c:pt>
                <c:pt idx="5">
                  <c:v>2023</c:v>
                </c:pt>
                <c:pt idx="6">
                  <c:v>2024</c:v>
                </c:pt>
                <c:pt idx="7">
                  <c:v>2025</c:v>
                </c:pt>
              </c:numCache>
            </c:numRef>
          </c:cat>
          <c:val>
            <c:numRef>
              <c:f>'Ansøgning (EUD)'!$P$3:$P$10</c:f>
              <c:numCache>
                <c:formatCode>0.0%</c:formatCode>
                <c:ptCount val="8"/>
                <c:pt idx="0">
                  <c:v>0.25</c:v>
                </c:pt>
                <c:pt idx="1">
                  <c:v>0.25</c:v>
                </c:pt>
                <c:pt idx="2">
                  <c:v>0.25</c:v>
                </c:pt>
                <c:pt idx="3">
                  <c:v>0.25</c:v>
                </c:pt>
                <c:pt idx="4">
                  <c:v>0.25</c:v>
                </c:pt>
                <c:pt idx="5">
                  <c:v>0.25</c:v>
                </c:pt>
                <c:pt idx="6">
                  <c:v>0.25</c:v>
                </c:pt>
                <c:pt idx="7">
                  <c:v>0.25</c:v>
                </c:pt>
              </c:numCache>
            </c:numRef>
          </c:val>
          <c:smooth val="0"/>
          <c:extLst>
            <c:ext xmlns:c16="http://schemas.microsoft.com/office/drawing/2014/chart" uri="{C3380CC4-5D6E-409C-BE32-E72D297353CC}">
              <c16:uniqueId val="{00000003-A8A9-4D88-8557-F6428F1D2D54}"/>
            </c:ext>
          </c:extLst>
        </c:ser>
        <c:ser>
          <c:idx val="6"/>
          <c:order val="6"/>
          <c:tx>
            <c:strRef>
              <c:f>'Ansøgning (EUD)'!$Q$2</c:f>
              <c:strCache>
                <c:ptCount val="1"/>
              </c:strCache>
            </c:strRef>
          </c:tx>
          <c:spPr>
            <a:ln w="28575" cap="rnd">
              <a:solidFill>
                <a:srgbClr val="EC008C"/>
              </a:solidFill>
              <a:prstDash val="sysDash"/>
              <a:round/>
            </a:ln>
            <a:effectLst/>
          </c:spPr>
          <c:marker>
            <c:symbol val="none"/>
          </c:marker>
          <c:cat>
            <c:numRef>
              <c:f>'Ansøgning (EUD)'!$J$3:$J$10</c:f>
              <c:numCache>
                <c:formatCode>General</c:formatCode>
                <c:ptCount val="8"/>
                <c:pt idx="0">
                  <c:v>2018</c:v>
                </c:pt>
                <c:pt idx="1">
                  <c:v>2019</c:v>
                </c:pt>
                <c:pt idx="2">
                  <c:v>2020</c:v>
                </c:pt>
                <c:pt idx="3">
                  <c:v>2021</c:v>
                </c:pt>
                <c:pt idx="4">
                  <c:v>2022</c:v>
                </c:pt>
                <c:pt idx="5">
                  <c:v>2023</c:v>
                </c:pt>
                <c:pt idx="6">
                  <c:v>2024</c:v>
                </c:pt>
                <c:pt idx="7">
                  <c:v>2025</c:v>
                </c:pt>
              </c:numCache>
            </c:numRef>
          </c:cat>
          <c:val>
            <c:numRef>
              <c:f>'Ansøgning (EUD)'!$Q$3:$Q$10</c:f>
              <c:numCache>
                <c:formatCode>General</c:formatCode>
                <c:ptCount val="8"/>
                <c:pt idx="4" formatCode="0.0%">
                  <c:v>0.215</c:v>
                </c:pt>
                <c:pt idx="5" formatCode="0.0%">
                  <c:v>0.22666666666666666</c:v>
                </c:pt>
                <c:pt idx="6" formatCode="0.0%">
                  <c:v>0.23833333333333331</c:v>
                </c:pt>
                <c:pt idx="7" formatCode="0.0%">
                  <c:v>0.24999999999999997</c:v>
                </c:pt>
              </c:numCache>
            </c:numRef>
          </c:val>
          <c:smooth val="0"/>
          <c:extLst>
            <c:ext xmlns:c16="http://schemas.microsoft.com/office/drawing/2014/chart" uri="{C3380CC4-5D6E-409C-BE32-E72D297353CC}">
              <c16:uniqueId val="{00000004-A8A9-4D88-8557-F6428F1D2D54}"/>
            </c:ext>
          </c:extLst>
        </c:ser>
        <c:dLbls>
          <c:showLegendKey val="0"/>
          <c:showVal val="0"/>
          <c:showCatName val="0"/>
          <c:showSerName val="0"/>
          <c:showPercent val="0"/>
          <c:showBubbleSize val="0"/>
        </c:dLbls>
        <c:smooth val="0"/>
        <c:axId val="70333056"/>
        <c:axId val="451001392"/>
        <c:extLst>
          <c:ext xmlns:c15="http://schemas.microsoft.com/office/drawing/2012/chart" uri="{02D57815-91ED-43cb-92C2-25804820EDAC}">
            <c15:filteredLineSeries>
              <c15:ser>
                <c:idx val="1"/>
                <c:order val="1"/>
                <c:tx>
                  <c:strRef>
                    <c:extLst>
                      <c:ext uri="{02D57815-91ED-43cb-92C2-25804820EDAC}">
                        <c15:formulaRef>
                          <c15:sqref>'Ansøgning (EUD)'!$L$2</c15:sqref>
                        </c15:formulaRef>
                      </c:ext>
                    </c:extLst>
                    <c:strCache>
                      <c:ptCount val="1"/>
                      <c:pt idx="0">
                        <c:v>Ballerup</c:v>
                      </c:pt>
                    </c:strCache>
                  </c:strRef>
                </c:tx>
                <c:spPr>
                  <a:ln w="28575" cap="rnd">
                    <a:solidFill>
                      <a:schemeClr val="accent2"/>
                    </a:solidFill>
                    <a:round/>
                  </a:ln>
                  <a:effectLst/>
                </c:spPr>
                <c:marker>
                  <c:symbol val="none"/>
                </c:marker>
                <c:cat>
                  <c:numRef>
                    <c:extLst>
                      <c:ext uri="{02D57815-91ED-43cb-92C2-25804820EDAC}">
                        <c15:formulaRef>
                          <c15:sqref>'Ansøgning (EUD)'!$J$3:$J$10</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c:ext uri="{02D57815-91ED-43cb-92C2-25804820EDAC}">
                        <c15:formulaRef>
                          <c15:sqref>'Ansøgning (EUD)'!$L$3:$L$10</c15:sqref>
                        </c15:formulaRef>
                      </c:ext>
                    </c:extLst>
                    <c:numCache>
                      <c:formatCode>0.0%</c:formatCode>
                      <c:ptCount val="8"/>
                      <c:pt idx="0">
                        <c:v>0.128</c:v>
                      </c:pt>
                      <c:pt idx="1">
                        <c:v>0.14599999999999999</c:v>
                      </c:pt>
                      <c:pt idx="2">
                        <c:v>0.224</c:v>
                      </c:pt>
                      <c:pt idx="3">
                        <c:v>0.17799999999999999</c:v>
                      </c:pt>
                      <c:pt idx="4">
                        <c:v>0.16300000000000001</c:v>
                      </c:pt>
                    </c:numCache>
                  </c:numRef>
                </c:val>
                <c:smooth val="0"/>
                <c:extLst>
                  <c:ext xmlns:c16="http://schemas.microsoft.com/office/drawing/2014/chart" uri="{C3380CC4-5D6E-409C-BE32-E72D297353CC}">
                    <c16:uniqueId val="{00000005-A8A9-4D88-8557-F6428F1D2D54}"/>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'Ansøgning (EUD)'!$M$2</c15:sqref>
                        </c15:formulaRef>
                      </c:ext>
                    </c:extLst>
                    <c:strCache>
                      <c:ptCount val="1"/>
                      <c:pt idx="0">
                        <c:v>Gladsaxe</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'Ansøgning (EUD)'!$J$3:$J$10</c15:sqref>
                        </c15:formulaRef>
                      </c:ext>
                    </c:extLst>
                    <c:numCache>
                      <c:formatCode>General</c:formatCode>
                      <c:ptCount val="8"/>
                      <c:pt idx="0">
                        <c:v>2018</c:v>
                      </c:pt>
                      <c:pt idx="1">
                        <c:v>2019</c:v>
                      </c:pt>
                      <c:pt idx="2">
                        <c:v>2020</c:v>
                      </c:pt>
                      <c:pt idx="3">
                        <c:v>2021</c:v>
                      </c:pt>
                      <c:pt idx="4">
                        <c:v>2022</c:v>
                      </c:pt>
                      <c:pt idx="5">
                        <c:v>2023</c:v>
                      </c:pt>
                      <c:pt idx="6">
                        <c:v>2024</c:v>
                      </c:pt>
                      <c:pt idx="7">
                        <c:v>2025</c:v>
                      </c:pt>
                    </c:numCache>
                  </c:numRef>
                </c:cat>
                <c:val>
                  <c:numRef>
                    <c:extLst xmlns:c15="http://schemas.microsoft.com/office/drawing/2012/chart">
                      <c:ext xmlns:c15="http://schemas.microsoft.com/office/drawing/2012/chart" uri="{02D57815-91ED-43cb-92C2-25804820EDAC}">
                        <c15:formulaRef>
                          <c15:sqref>'Ansøgning (EUD)'!$M$3:$M$10</c15:sqref>
                        </c15:formulaRef>
                      </c:ext>
                    </c:extLst>
                    <c:numCache>
                      <c:formatCode>0.0%</c:formatCode>
                      <c:ptCount val="8"/>
                      <c:pt idx="0">
                        <c:v>0.14199999999999999</c:v>
                      </c:pt>
                      <c:pt idx="1">
                        <c:v>0.14199999999999999</c:v>
                      </c:pt>
                      <c:pt idx="2">
                        <c:v>0.123</c:v>
                      </c:pt>
                      <c:pt idx="3">
                        <c:v>0.14299999999999999</c:v>
                      </c:pt>
                      <c:pt idx="4">
                        <c:v>0.14499999999999999</c:v>
                      </c:pt>
                    </c:numCache>
                  </c:numRef>
                </c:val>
                <c:smooth val="0"/>
                <c:extLst xmlns:c15="http://schemas.microsoft.com/office/drawing/2012/chart">
                  <c:ext xmlns:c16="http://schemas.microsoft.com/office/drawing/2014/chart" uri="{C3380CC4-5D6E-409C-BE32-E72D297353CC}">
                    <c16:uniqueId val="{00000006-A8A9-4D88-8557-F6428F1D2D54}"/>
                  </c:ext>
                </c:extLst>
              </c15:ser>
            </c15:filteredLineSeries>
          </c:ext>
        </c:extLst>
      </c:lineChart>
      <c:catAx>
        <c:axId val="7033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451001392"/>
        <c:crosses val="autoZero"/>
        <c:auto val="1"/>
        <c:lblAlgn val="ctr"/>
        <c:lblOffset val="100"/>
        <c:noMultiLvlLbl val="0"/>
      </c:catAx>
      <c:valAx>
        <c:axId val="451001392"/>
        <c:scaling>
          <c:orientation val="minMax"/>
          <c:min val="0.150000000000000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70333056"/>
        <c:crosses val="autoZero"/>
        <c:crossBetween val="between"/>
      </c:valAx>
      <c:spPr>
        <a:noFill/>
        <a:ln>
          <a:noFill/>
        </a:ln>
        <a:effectLst/>
      </c:spPr>
    </c:plotArea>
    <c:legend>
      <c:legendPos val="b"/>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pivotSource>
    <c:name>[Uddannelsesstatistik.xlsx]Frafald!Pivottabel12</c:name>
    <c:fmtId val="5"/>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Frafald!$B$3:$B$4</c:f>
              <c:strCache>
                <c:ptCount val="1"/>
                <c:pt idx="0">
                  <c:v>Albertslund</c:v>
                </c:pt>
              </c:strCache>
            </c:strRef>
          </c:tx>
          <c:spPr>
            <a:ln w="28575" cap="rnd">
              <a:solidFill>
                <a:srgbClr val="EC008C"/>
              </a:solidFill>
              <a:round/>
            </a:ln>
            <a:effectLst/>
          </c:spPr>
          <c:marker>
            <c:symbol val="none"/>
          </c:marker>
          <c:cat>
            <c:strRef>
              <c:f>Frafald!$A$5:$A$8</c:f>
              <c:strCache>
                <c:ptCount val="4"/>
                <c:pt idx="0">
                  <c:v>2018/2019</c:v>
                </c:pt>
                <c:pt idx="1">
                  <c:v>2019/2020</c:v>
                </c:pt>
                <c:pt idx="2">
                  <c:v>2020/2021</c:v>
                </c:pt>
                <c:pt idx="3">
                  <c:v>2021/2022</c:v>
                </c:pt>
              </c:strCache>
            </c:strRef>
          </c:cat>
          <c:val>
            <c:numRef>
              <c:f>Frafald!$B$5:$B$8</c:f>
              <c:numCache>
                <c:formatCode>0.00\ %;\-0.00\ %;0.00\ %</c:formatCode>
                <c:ptCount val="4"/>
                <c:pt idx="0">
                  <c:v>0.27214170692431561</c:v>
                </c:pt>
                <c:pt idx="1">
                  <c:v>0.22897196261682243</c:v>
                </c:pt>
                <c:pt idx="2">
                  <c:v>0.2417910447761194</c:v>
                </c:pt>
                <c:pt idx="3">
                  <c:v>0.26818830242510699</c:v>
                </c:pt>
              </c:numCache>
            </c:numRef>
          </c:val>
          <c:smooth val="0"/>
          <c:extLst>
            <c:ext xmlns:c16="http://schemas.microsoft.com/office/drawing/2014/chart" uri="{C3380CC4-5D6E-409C-BE32-E72D297353CC}">
              <c16:uniqueId val="{00000000-7B7B-44F8-B914-BB82D93B724C}"/>
            </c:ext>
          </c:extLst>
        </c:ser>
        <c:ser>
          <c:idx val="1"/>
          <c:order val="1"/>
          <c:tx>
            <c:strRef>
              <c:f>Frafald!$C$3:$C$4</c:f>
              <c:strCache>
                <c:ptCount val="1"/>
                <c:pt idx="0">
                  <c:v>Ballerup</c:v>
                </c:pt>
              </c:strCache>
            </c:strRef>
          </c:tx>
          <c:spPr>
            <a:ln w="28575" cap="rnd">
              <a:solidFill>
                <a:srgbClr val="7030A0"/>
              </a:solidFill>
              <a:round/>
            </a:ln>
            <a:effectLst/>
          </c:spPr>
          <c:marker>
            <c:symbol val="none"/>
          </c:marker>
          <c:cat>
            <c:strRef>
              <c:f>Frafald!$A$5:$A$8</c:f>
              <c:strCache>
                <c:ptCount val="4"/>
                <c:pt idx="0">
                  <c:v>2018/2019</c:v>
                </c:pt>
                <c:pt idx="1">
                  <c:v>2019/2020</c:v>
                </c:pt>
                <c:pt idx="2">
                  <c:v>2020/2021</c:v>
                </c:pt>
                <c:pt idx="3">
                  <c:v>2021/2022</c:v>
                </c:pt>
              </c:strCache>
            </c:strRef>
          </c:cat>
          <c:val>
            <c:numRef>
              <c:f>Frafald!$C$5:$C$8</c:f>
              <c:numCache>
                <c:formatCode>0.00\ %;\-0.00\ %;0.00\ %</c:formatCode>
                <c:ptCount val="4"/>
                <c:pt idx="0">
                  <c:v>0.21256038647342995</c:v>
                </c:pt>
                <c:pt idx="1">
                  <c:v>0.21902654867256638</c:v>
                </c:pt>
                <c:pt idx="2">
                  <c:v>0.21325051759834368</c:v>
                </c:pt>
                <c:pt idx="3">
                  <c:v>0.25734549138804458</c:v>
                </c:pt>
              </c:numCache>
            </c:numRef>
          </c:val>
          <c:smooth val="0"/>
          <c:extLst>
            <c:ext xmlns:c16="http://schemas.microsoft.com/office/drawing/2014/chart" uri="{C3380CC4-5D6E-409C-BE32-E72D297353CC}">
              <c16:uniqueId val="{00000001-7B7B-44F8-B914-BB82D93B724C}"/>
            </c:ext>
          </c:extLst>
        </c:ser>
        <c:ser>
          <c:idx val="2"/>
          <c:order val="2"/>
          <c:tx>
            <c:strRef>
              <c:f>Frafald!$D$3:$D$4</c:f>
              <c:strCache>
                <c:ptCount val="1"/>
                <c:pt idx="0">
                  <c:v>Gladsaxe</c:v>
                </c:pt>
              </c:strCache>
            </c:strRef>
          </c:tx>
          <c:spPr>
            <a:ln w="28575" cap="rnd">
              <a:solidFill>
                <a:schemeClr val="accent1">
                  <a:lumMod val="60000"/>
                  <a:lumOff val="40000"/>
                </a:schemeClr>
              </a:solidFill>
              <a:round/>
            </a:ln>
            <a:effectLst/>
          </c:spPr>
          <c:marker>
            <c:symbol val="none"/>
          </c:marker>
          <c:cat>
            <c:strRef>
              <c:f>Frafald!$A$5:$A$8</c:f>
              <c:strCache>
                <c:ptCount val="4"/>
                <c:pt idx="0">
                  <c:v>2018/2019</c:v>
                </c:pt>
                <c:pt idx="1">
                  <c:v>2019/2020</c:v>
                </c:pt>
                <c:pt idx="2">
                  <c:v>2020/2021</c:v>
                </c:pt>
                <c:pt idx="3">
                  <c:v>2021/2022</c:v>
                </c:pt>
              </c:strCache>
            </c:strRef>
          </c:cat>
          <c:val>
            <c:numRef>
              <c:f>Frafald!$D$5:$D$8</c:f>
              <c:numCache>
                <c:formatCode>0.00\ %;\-0.00\ %;0.00\ %</c:formatCode>
                <c:ptCount val="4"/>
                <c:pt idx="0">
                  <c:v>0.23728813559322035</c:v>
                </c:pt>
                <c:pt idx="1">
                  <c:v>0.23541048466864489</c:v>
                </c:pt>
                <c:pt idx="2">
                  <c:v>0.20967741935483872</c:v>
                </c:pt>
                <c:pt idx="3">
                  <c:v>0.25418994413407819</c:v>
                </c:pt>
              </c:numCache>
            </c:numRef>
          </c:val>
          <c:smooth val="0"/>
          <c:extLst>
            <c:ext xmlns:c16="http://schemas.microsoft.com/office/drawing/2014/chart" uri="{C3380CC4-5D6E-409C-BE32-E72D297353CC}">
              <c16:uniqueId val="{00000002-7B7B-44F8-B914-BB82D93B724C}"/>
            </c:ext>
          </c:extLst>
        </c:ser>
        <c:ser>
          <c:idx val="3"/>
          <c:order val="3"/>
          <c:tx>
            <c:strRef>
              <c:f>Frafald!$E$3:$E$4</c:f>
              <c:strCache>
                <c:ptCount val="1"/>
                <c:pt idx="0">
                  <c:v>Hele landet</c:v>
                </c:pt>
              </c:strCache>
            </c:strRef>
          </c:tx>
          <c:spPr>
            <a:ln w="28575" cap="rnd">
              <a:solidFill>
                <a:srgbClr val="7F7F7F"/>
              </a:solidFill>
              <a:round/>
            </a:ln>
            <a:effectLst/>
          </c:spPr>
          <c:marker>
            <c:symbol val="none"/>
          </c:marker>
          <c:cat>
            <c:strRef>
              <c:f>Frafald!$A$5:$A$8</c:f>
              <c:strCache>
                <c:ptCount val="4"/>
                <c:pt idx="0">
                  <c:v>2018/2019</c:v>
                </c:pt>
                <c:pt idx="1">
                  <c:v>2019/2020</c:v>
                </c:pt>
                <c:pt idx="2">
                  <c:v>2020/2021</c:v>
                </c:pt>
                <c:pt idx="3">
                  <c:v>2021/2022</c:v>
                </c:pt>
              </c:strCache>
            </c:strRef>
          </c:cat>
          <c:val>
            <c:numRef>
              <c:f>Frafald!$E$5:$E$8</c:f>
              <c:numCache>
                <c:formatCode>0.00\ %;\-0.00\ %;0.00\ %</c:formatCode>
                <c:ptCount val="4"/>
                <c:pt idx="0">
                  <c:v>0.22085665728907622</c:v>
                </c:pt>
                <c:pt idx="1">
                  <c:v>0.19653487665964317</c:v>
                </c:pt>
                <c:pt idx="2">
                  <c:v>0.20656769333037892</c:v>
                </c:pt>
                <c:pt idx="3">
                  <c:v>0.2273720609789277</c:v>
                </c:pt>
              </c:numCache>
            </c:numRef>
          </c:val>
          <c:smooth val="0"/>
          <c:extLst>
            <c:ext xmlns:c16="http://schemas.microsoft.com/office/drawing/2014/chart" uri="{C3380CC4-5D6E-409C-BE32-E72D297353CC}">
              <c16:uniqueId val="{00000003-7B7B-44F8-B914-BB82D93B724C}"/>
            </c:ext>
          </c:extLst>
        </c:ser>
        <c:ser>
          <c:idx val="4"/>
          <c:order val="4"/>
          <c:tx>
            <c:strRef>
              <c:f>Frafald!$F$3:$F$4</c:f>
              <c:strCache>
                <c:ptCount val="1"/>
                <c:pt idx="0">
                  <c:v>Lokalområdet</c:v>
                </c:pt>
              </c:strCache>
            </c:strRef>
          </c:tx>
          <c:spPr>
            <a:ln w="28575" cap="rnd">
              <a:solidFill>
                <a:schemeClr val="bg2"/>
              </a:solidFill>
              <a:round/>
            </a:ln>
            <a:effectLst/>
          </c:spPr>
          <c:marker>
            <c:symbol val="none"/>
          </c:marker>
          <c:cat>
            <c:strRef>
              <c:f>Frafald!$A$5:$A$8</c:f>
              <c:strCache>
                <c:ptCount val="4"/>
                <c:pt idx="0">
                  <c:v>2018/2019</c:v>
                </c:pt>
                <c:pt idx="1">
                  <c:v>2019/2020</c:v>
                </c:pt>
                <c:pt idx="2">
                  <c:v>2020/2021</c:v>
                </c:pt>
                <c:pt idx="3">
                  <c:v>2021/2022</c:v>
                </c:pt>
              </c:strCache>
            </c:strRef>
          </c:cat>
          <c:val>
            <c:numRef>
              <c:f>Frafald!$F$5:$F$8</c:f>
              <c:numCache>
                <c:formatCode>0.00\ %;\-0.00\ %;0.00\ %</c:formatCode>
                <c:ptCount val="4"/>
                <c:pt idx="0">
                  <c:v>0.22659130007372819</c:v>
                </c:pt>
                <c:pt idx="1">
                  <c:v>0.20632279534109818</c:v>
                </c:pt>
                <c:pt idx="2">
                  <c:v>0.21723105275282192</c:v>
                </c:pt>
                <c:pt idx="3">
                  <c:v>0.24921418949259094</c:v>
                </c:pt>
              </c:numCache>
            </c:numRef>
          </c:val>
          <c:smooth val="0"/>
          <c:extLst>
            <c:ext xmlns:c16="http://schemas.microsoft.com/office/drawing/2014/chart" uri="{C3380CC4-5D6E-409C-BE32-E72D297353CC}">
              <c16:uniqueId val="{00000004-7B7B-44F8-B914-BB82D93B724C}"/>
            </c:ext>
          </c:extLst>
        </c:ser>
        <c:dLbls>
          <c:showLegendKey val="0"/>
          <c:showVal val="0"/>
          <c:showCatName val="0"/>
          <c:showSerName val="0"/>
          <c:showPercent val="0"/>
          <c:showBubbleSize val="0"/>
        </c:dLbls>
        <c:smooth val="0"/>
        <c:axId val="12076703"/>
        <c:axId val="12076375"/>
      </c:lineChart>
      <c:catAx>
        <c:axId val="12076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2076375"/>
        <c:crosses val="autoZero"/>
        <c:auto val="1"/>
        <c:lblAlgn val="ctr"/>
        <c:lblOffset val="100"/>
        <c:noMultiLvlLbl val="0"/>
      </c:catAx>
      <c:valAx>
        <c:axId val="12076375"/>
        <c:scaling>
          <c:orientation val="minMax"/>
          <c:min val="0.19000000000000003"/>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20767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pieChart>
        <c:varyColors val="1"/>
        <c:ser>
          <c:idx val="0"/>
          <c:order val="0"/>
          <c:tx>
            <c:strRef>
              <c:f>'Ark1'!$B$1</c:f>
              <c:strCache>
                <c:ptCount val="1"/>
                <c:pt idx="0">
                  <c:v>Fordelingsnøgle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E5-48F4-9931-21C3E6058B0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E5-48F4-9931-21C3E6058B0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FE5-48F4-9931-21C3E6058B0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FE5-48F4-9931-21C3E6058B0D}"/>
              </c:ext>
            </c:extLst>
          </c:dPt>
          <c:cat>
            <c:strRef>
              <c:f>'Ark1'!$A$2:$A$5</c:f>
              <c:strCache>
                <c:ptCount val="3"/>
                <c:pt idx="0">
                  <c:v>Beskæftigelse</c:v>
                </c:pt>
                <c:pt idx="1">
                  <c:v>Børn og Familie</c:v>
                </c:pt>
                <c:pt idx="2">
                  <c:v>Myndighed Social</c:v>
                </c:pt>
              </c:strCache>
            </c:strRef>
          </c:cat>
          <c:val>
            <c:numRef>
              <c:f>'Ark1'!$B$2:$B$5</c:f>
              <c:numCache>
                <c:formatCode>General</c:formatCode>
                <c:ptCount val="4"/>
                <c:pt idx="0">
                  <c:v>20</c:v>
                </c:pt>
                <c:pt idx="1">
                  <c:v>20</c:v>
                </c:pt>
                <c:pt idx="2">
                  <c:v>60</c:v>
                </c:pt>
              </c:numCache>
            </c:numRef>
          </c:val>
          <c:extLst>
            <c:ext xmlns:c16="http://schemas.microsoft.com/office/drawing/2014/chart" uri="{C3380CC4-5D6E-409C-BE32-E72D297353CC}">
              <c16:uniqueId val="{00000000-41F8-4B6C-A7BA-BDB0483C700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Læseresultater 6. årgang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'Ark1'!$D$9</c:f>
              <c:strCache>
                <c:ptCount val="1"/>
                <c:pt idx="0">
                  <c:v>Albertslund Kommune</c:v>
                </c:pt>
              </c:strCache>
            </c:strRef>
          </c:tx>
          <c:spPr>
            <a:solidFill>
              <a:schemeClr val="accent1"/>
            </a:solidFill>
            <a:ln>
              <a:noFill/>
            </a:ln>
            <a:effectLst/>
          </c:spPr>
          <c:invertIfNegative val="0"/>
          <c:cat>
            <c:strRef>
              <c:f>'Ark1'!$C$10:$C$13</c:f>
              <c:strCache>
                <c:ptCount val="4"/>
                <c:pt idx="0">
                  <c:v>2018/2019</c:v>
                </c:pt>
                <c:pt idx="1">
                  <c:v>2019/2020</c:v>
                </c:pt>
                <c:pt idx="2">
                  <c:v>2020/2021</c:v>
                </c:pt>
                <c:pt idx="3">
                  <c:v>2021/2022</c:v>
                </c:pt>
              </c:strCache>
            </c:strRef>
          </c:cat>
          <c:val>
            <c:numRef>
              <c:f>'Ark1'!$D$10:$D$13</c:f>
              <c:numCache>
                <c:formatCode>General</c:formatCode>
                <c:ptCount val="4"/>
                <c:pt idx="0">
                  <c:v>1</c:v>
                </c:pt>
                <c:pt idx="1">
                  <c:v>1.2</c:v>
                </c:pt>
                <c:pt idx="2">
                  <c:v>1</c:v>
                </c:pt>
                <c:pt idx="3">
                  <c:v>1</c:v>
                </c:pt>
              </c:numCache>
            </c:numRef>
          </c:val>
          <c:extLst>
            <c:ext xmlns:c16="http://schemas.microsoft.com/office/drawing/2014/chart" uri="{C3380CC4-5D6E-409C-BE32-E72D297353CC}">
              <c16:uniqueId val="{00000000-2C81-40A2-9D49-8CA2DF838A68}"/>
            </c:ext>
          </c:extLst>
        </c:ser>
        <c:dLbls>
          <c:showLegendKey val="0"/>
          <c:showVal val="0"/>
          <c:showCatName val="0"/>
          <c:showSerName val="0"/>
          <c:showPercent val="0"/>
          <c:showBubbleSize val="0"/>
        </c:dLbls>
        <c:gapWidth val="219"/>
        <c:axId val="413080280"/>
        <c:axId val="413078968"/>
      </c:barChart>
      <c:lineChart>
        <c:grouping val="standard"/>
        <c:varyColors val="0"/>
        <c:ser>
          <c:idx val="1"/>
          <c:order val="1"/>
          <c:tx>
            <c:strRef>
              <c:f>'Ark1'!$E$9</c:f>
              <c:strCache>
                <c:ptCount val="1"/>
                <c:pt idx="0">
                  <c:v>Referencenorm</c:v>
                </c:pt>
              </c:strCache>
            </c:strRef>
          </c:tx>
          <c:spPr>
            <a:ln w="28575" cap="rnd">
              <a:solidFill>
                <a:schemeClr val="accent2"/>
              </a:solidFill>
              <a:round/>
            </a:ln>
            <a:effectLst/>
          </c:spPr>
          <c:marker>
            <c:symbol val="none"/>
          </c:marker>
          <c:cat>
            <c:strRef>
              <c:f>'Ark1'!$C$10:$C$13</c:f>
              <c:strCache>
                <c:ptCount val="4"/>
                <c:pt idx="0">
                  <c:v>2018/2019</c:v>
                </c:pt>
                <c:pt idx="1">
                  <c:v>2019/2020</c:v>
                </c:pt>
                <c:pt idx="2">
                  <c:v>2020/2021</c:v>
                </c:pt>
                <c:pt idx="3">
                  <c:v>2021/2022</c:v>
                </c:pt>
              </c:strCache>
            </c:strRef>
          </c:cat>
          <c:val>
            <c:numRef>
              <c:f>'Ark1'!$E$10:$E$13</c:f>
              <c:numCache>
                <c:formatCode>General</c:formatCode>
                <c:ptCount val="4"/>
                <c:pt idx="0">
                  <c:v>1.3</c:v>
                </c:pt>
                <c:pt idx="1">
                  <c:v>1.3</c:v>
                </c:pt>
                <c:pt idx="2">
                  <c:v>1.3</c:v>
                </c:pt>
                <c:pt idx="3">
                  <c:v>1.3</c:v>
                </c:pt>
              </c:numCache>
            </c:numRef>
          </c:val>
          <c:smooth val="0"/>
          <c:extLst>
            <c:ext xmlns:c16="http://schemas.microsoft.com/office/drawing/2014/chart" uri="{C3380CC4-5D6E-409C-BE32-E72D297353CC}">
              <c16:uniqueId val="{00000001-2C81-40A2-9D49-8CA2DF838A68}"/>
            </c:ext>
          </c:extLst>
        </c:ser>
        <c:dLbls>
          <c:showLegendKey val="0"/>
          <c:showVal val="0"/>
          <c:showCatName val="0"/>
          <c:showSerName val="0"/>
          <c:showPercent val="0"/>
          <c:showBubbleSize val="0"/>
        </c:dLbls>
        <c:marker val="1"/>
        <c:smooth val="0"/>
        <c:axId val="413080280"/>
        <c:axId val="413078968"/>
      </c:lineChart>
      <c:catAx>
        <c:axId val="413080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413078968"/>
        <c:crosses val="autoZero"/>
        <c:auto val="1"/>
        <c:lblAlgn val="ctr"/>
        <c:lblOffset val="100"/>
        <c:noMultiLvlLbl val="0"/>
      </c:catAx>
      <c:valAx>
        <c:axId val="413078968"/>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413080280"/>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Læseresultater</a:t>
            </a:r>
            <a:r>
              <a:rPr lang="da-DK" baseline="0"/>
              <a:t> 9</a:t>
            </a:r>
            <a:r>
              <a:rPr lang="da-DK"/>
              <a:t>. årgang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'Ark1'!$D$27</c:f>
              <c:strCache>
                <c:ptCount val="1"/>
                <c:pt idx="0">
                  <c:v>Albertslund Kommune</c:v>
                </c:pt>
              </c:strCache>
            </c:strRef>
          </c:tx>
          <c:spPr>
            <a:solidFill>
              <a:schemeClr val="accent1"/>
            </a:solidFill>
            <a:ln>
              <a:noFill/>
            </a:ln>
            <a:effectLst/>
          </c:spPr>
          <c:invertIfNegative val="0"/>
          <c:cat>
            <c:strRef>
              <c:f>'Ark1'!$C$28:$C$31</c:f>
              <c:strCache>
                <c:ptCount val="4"/>
                <c:pt idx="0">
                  <c:v>2018/2019</c:v>
                </c:pt>
                <c:pt idx="1">
                  <c:v>2019/2020</c:v>
                </c:pt>
                <c:pt idx="2">
                  <c:v>2020/2021</c:v>
                </c:pt>
                <c:pt idx="3">
                  <c:v>2021/2022</c:v>
                </c:pt>
              </c:strCache>
            </c:strRef>
          </c:cat>
          <c:val>
            <c:numRef>
              <c:f>'Ark1'!$D$28:$D$31</c:f>
              <c:numCache>
                <c:formatCode>General</c:formatCode>
                <c:ptCount val="4"/>
                <c:pt idx="0">
                  <c:v>26.8</c:v>
                </c:pt>
                <c:pt idx="1">
                  <c:v>28.3</c:v>
                </c:pt>
                <c:pt idx="2">
                  <c:v>30.4</c:v>
                </c:pt>
                <c:pt idx="3">
                  <c:v>29.6</c:v>
                </c:pt>
              </c:numCache>
            </c:numRef>
          </c:val>
          <c:extLst>
            <c:ext xmlns:c16="http://schemas.microsoft.com/office/drawing/2014/chart" uri="{C3380CC4-5D6E-409C-BE32-E72D297353CC}">
              <c16:uniqueId val="{00000000-7A9E-412C-BB6F-24A88319378E}"/>
            </c:ext>
          </c:extLst>
        </c:ser>
        <c:dLbls>
          <c:showLegendKey val="0"/>
          <c:showVal val="0"/>
          <c:showCatName val="0"/>
          <c:showSerName val="0"/>
          <c:showPercent val="0"/>
          <c:showBubbleSize val="0"/>
        </c:dLbls>
        <c:gapWidth val="219"/>
        <c:axId val="550563320"/>
        <c:axId val="550567912"/>
      </c:barChart>
      <c:lineChart>
        <c:grouping val="standard"/>
        <c:varyColors val="0"/>
        <c:ser>
          <c:idx val="1"/>
          <c:order val="1"/>
          <c:tx>
            <c:strRef>
              <c:f>'Ark1'!$E$27</c:f>
              <c:strCache>
                <c:ptCount val="1"/>
                <c:pt idx="0">
                  <c:v>Referencenorm</c:v>
                </c:pt>
              </c:strCache>
            </c:strRef>
          </c:tx>
          <c:spPr>
            <a:ln w="28575" cap="rnd">
              <a:solidFill>
                <a:schemeClr val="accent2"/>
              </a:solidFill>
              <a:round/>
            </a:ln>
            <a:effectLst/>
          </c:spPr>
          <c:marker>
            <c:symbol val="none"/>
          </c:marker>
          <c:cat>
            <c:strRef>
              <c:f>'Ark1'!$C$28:$C$31</c:f>
              <c:strCache>
                <c:ptCount val="4"/>
                <c:pt idx="0">
                  <c:v>2018/2019</c:v>
                </c:pt>
                <c:pt idx="1">
                  <c:v>2019/2020</c:v>
                </c:pt>
                <c:pt idx="2">
                  <c:v>2020/2021</c:v>
                </c:pt>
                <c:pt idx="3">
                  <c:v>2021/2022</c:v>
                </c:pt>
              </c:strCache>
            </c:strRef>
          </c:cat>
          <c:val>
            <c:numRef>
              <c:f>'Ark1'!$E$28:$E$31</c:f>
              <c:numCache>
                <c:formatCode>General</c:formatCode>
                <c:ptCount val="4"/>
                <c:pt idx="0">
                  <c:v>32</c:v>
                </c:pt>
                <c:pt idx="1">
                  <c:v>32</c:v>
                </c:pt>
                <c:pt idx="2">
                  <c:v>32</c:v>
                </c:pt>
                <c:pt idx="3">
                  <c:v>32</c:v>
                </c:pt>
              </c:numCache>
            </c:numRef>
          </c:val>
          <c:smooth val="0"/>
          <c:extLst>
            <c:ext xmlns:c16="http://schemas.microsoft.com/office/drawing/2014/chart" uri="{C3380CC4-5D6E-409C-BE32-E72D297353CC}">
              <c16:uniqueId val="{00000001-7A9E-412C-BB6F-24A88319378E}"/>
            </c:ext>
          </c:extLst>
        </c:ser>
        <c:dLbls>
          <c:showLegendKey val="0"/>
          <c:showVal val="0"/>
          <c:showCatName val="0"/>
          <c:showSerName val="0"/>
          <c:showPercent val="0"/>
          <c:showBubbleSize val="0"/>
        </c:dLbls>
        <c:marker val="1"/>
        <c:smooth val="0"/>
        <c:axId val="550563320"/>
        <c:axId val="550567912"/>
      </c:lineChart>
      <c:catAx>
        <c:axId val="550563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0567912"/>
        <c:crosses val="autoZero"/>
        <c:auto val="1"/>
        <c:lblAlgn val="ctr"/>
        <c:lblOffset val="100"/>
        <c:noMultiLvlLbl val="0"/>
      </c:catAx>
      <c:valAx>
        <c:axId val="550567912"/>
        <c:scaling>
          <c:orientation val="minMax"/>
          <c:max val="3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0563320"/>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52.svg"/><Relationship Id="rId1"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52.svg"/><Relationship Id="rId1"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37590F-1CCB-4133-AB66-D984DF902893}"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4F3F0E90-723B-41D4-82B9-0CA552FE2646}">
      <dgm:prSet/>
      <dgm:spPr/>
      <dgm:t>
        <a:bodyPr/>
        <a:lstStyle/>
        <a:p>
          <a:r>
            <a:rPr lang="da-DK"/>
            <a:t>ABC for mental sundhed </a:t>
          </a:r>
          <a:endParaRPr lang="en-US"/>
        </a:p>
      </dgm:t>
    </dgm:pt>
    <dgm:pt modelId="{17FA0A22-6C79-4337-92E3-C1E313F82839}" type="parTrans" cxnId="{2131B8A8-7E07-49F9-86E4-0F6B6932B55C}">
      <dgm:prSet/>
      <dgm:spPr/>
      <dgm:t>
        <a:bodyPr/>
        <a:lstStyle/>
        <a:p>
          <a:endParaRPr lang="en-US"/>
        </a:p>
      </dgm:t>
    </dgm:pt>
    <dgm:pt modelId="{ED99323B-6248-4944-898E-360CF242860A}" type="sibTrans" cxnId="{2131B8A8-7E07-49F9-86E4-0F6B6932B55C}">
      <dgm:prSet/>
      <dgm:spPr/>
      <dgm:t>
        <a:bodyPr/>
        <a:lstStyle/>
        <a:p>
          <a:endParaRPr lang="en-US"/>
        </a:p>
      </dgm:t>
    </dgm:pt>
    <dgm:pt modelId="{0A3141C8-318B-4DC9-837E-DE534A10DCD4}">
      <dgm:prSet/>
      <dgm:spPr/>
      <dgm:t>
        <a:bodyPr/>
        <a:lstStyle/>
        <a:p>
          <a:r>
            <a:rPr lang="da-DK"/>
            <a:t>A – Gør noget aktivt</a:t>
          </a:r>
          <a:endParaRPr lang="en-US"/>
        </a:p>
      </dgm:t>
    </dgm:pt>
    <dgm:pt modelId="{9D02708A-4B5C-4CA4-9631-F261C1E95010}" type="parTrans" cxnId="{3047AF40-9BE4-426E-AB7D-87443DF62BA4}">
      <dgm:prSet/>
      <dgm:spPr/>
      <dgm:t>
        <a:bodyPr/>
        <a:lstStyle/>
        <a:p>
          <a:endParaRPr lang="en-US"/>
        </a:p>
      </dgm:t>
    </dgm:pt>
    <dgm:pt modelId="{4A969BA0-1402-4290-AB78-BB14AA33F58B}" type="sibTrans" cxnId="{3047AF40-9BE4-426E-AB7D-87443DF62BA4}">
      <dgm:prSet/>
      <dgm:spPr/>
      <dgm:t>
        <a:bodyPr/>
        <a:lstStyle/>
        <a:p>
          <a:endParaRPr lang="en-US"/>
        </a:p>
      </dgm:t>
    </dgm:pt>
    <dgm:pt modelId="{F1DEED42-AD3B-41BE-9FD5-CAA97057CA66}">
      <dgm:prSet/>
      <dgm:spPr/>
      <dgm:t>
        <a:bodyPr/>
        <a:lstStyle/>
        <a:p>
          <a:r>
            <a:rPr lang="da-DK" dirty="0"/>
            <a:t>B – Gør noget sammen</a:t>
          </a:r>
          <a:endParaRPr lang="en-US" dirty="0"/>
        </a:p>
      </dgm:t>
    </dgm:pt>
    <dgm:pt modelId="{A9AB77B2-9EFC-438B-91B2-9B9EE508678A}" type="parTrans" cxnId="{5D130DC7-C366-439A-9E6A-741B94F41E49}">
      <dgm:prSet/>
      <dgm:spPr/>
      <dgm:t>
        <a:bodyPr/>
        <a:lstStyle/>
        <a:p>
          <a:endParaRPr lang="en-US"/>
        </a:p>
      </dgm:t>
    </dgm:pt>
    <dgm:pt modelId="{7E34EF8B-815F-4D09-B2BF-9B8020504804}" type="sibTrans" cxnId="{5D130DC7-C366-439A-9E6A-741B94F41E49}">
      <dgm:prSet/>
      <dgm:spPr/>
      <dgm:t>
        <a:bodyPr/>
        <a:lstStyle/>
        <a:p>
          <a:endParaRPr lang="en-US"/>
        </a:p>
      </dgm:t>
    </dgm:pt>
    <dgm:pt modelId="{F0F653D0-0E40-4E52-ADCE-9CB8859CA6B6}">
      <dgm:prSet/>
      <dgm:spPr/>
      <dgm:t>
        <a:bodyPr/>
        <a:lstStyle/>
        <a:p>
          <a:r>
            <a:rPr lang="da-DK"/>
            <a:t>C – Gør noget meningsfuldt </a:t>
          </a:r>
          <a:endParaRPr lang="en-US"/>
        </a:p>
      </dgm:t>
    </dgm:pt>
    <dgm:pt modelId="{6FCA6A9E-6D94-4E38-ACFC-AF5C665FF84A}" type="parTrans" cxnId="{27D73E94-52EE-4487-B9AD-EAC4F84A9810}">
      <dgm:prSet/>
      <dgm:spPr/>
      <dgm:t>
        <a:bodyPr/>
        <a:lstStyle/>
        <a:p>
          <a:endParaRPr lang="en-US"/>
        </a:p>
      </dgm:t>
    </dgm:pt>
    <dgm:pt modelId="{30E13EA2-6D74-4B4D-B9C1-CB65073C5427}" type="sibTrans" cxnId="{27D73E94-52EE-4487-B9AD-EAC4F84A9810}">
      <dgm:prSet/>
      <dgm:spPr/>
      <dgm:t>
        <a:bodyPr/>
        <a:lstStyle/>
        <a:p>
          <a:endParaRPr lang="en-US"/>
        </a:p>
      </dgm:t>
    </dgm:pt>
    <dgm:pt modelId="{14E07A7E-065E-462A-B99B-D27E8CE344F1}" type="pres">
      <dgm:prSet presAssocID="{6637590F-1CCB-4133-AB66-D984DF902893}" presName="root" presStyleCnt="0">
        <dgm:presLayoutVars>
          <dgm:dir/>
          <dgm:resizeHandles val="exact"/>
        </dgm:presLayoutVars>
      </dgm:prSet>
      <dgm:spPr/>
    </dgm:pt>
    <dgm:pt modelId="{7B242CBB-3BC6-4BAA-A39E-EDA34BD71845}" type="pres">
      <dgm:prSet presAssocID="{4F3F0E90-723B-41D4-82B9-0CA552FE2646}" presName="compNode" presStyleCnt="0"/>
      <dgm:spPr/>
    </dgm:pt>
    <dgm:pt modelId="{598A96EB-AD95-4FAB-9FD7-99A9C7D187D4}" type="pres">
      <dgm:prSet presAssocID="{4F3F0E90-723B-41D4-82B9-0CA552FE2646}" presName="bgRect" presStyleLbl="bgShp" presStyleIdx="0" presStyleCnt="1" custScaleY="258511"/>
      <dgm:spPr/>
    </dgm:pt>
    <dgm:pt modelId="{1D5C458D-E939-4A29-B4FD-79E0A2044142}" type="pres">
      <dgm:prSet presAssocID="{4F3F0E90-723B-41D4-82B9-0CA552FE2646}"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A17B59B2-B583-4964-907B-57CE3E2A51D9}" type="pres">
      <dgm:prSet presAssocID="{4F3F0E90-723B-41D4-82B9-0CA552FE2646}" presName="spaceRect" presStyleCnt="0"/>
      <dgm:spPr/>
    </dgm:pt>
    <dgm:pt modelId="{5CC29D62-8E43-4031-84B0-89A8D04E3578}" type="pres">
      <dgm:prSet presAssocID="{4F3F0E90-723B-41D4-82B9-0CA552FE2646}" presName="parTx" presStyleLbl="revTx" presStyleIdx="0" presStyleCnt="2">
        <dgm:presLayoutVars>
          <dgm:chMax val="0"/>
          <dgm:chPref val="0"/>
        </dgm:presLayoutVars>
      </dgm:prSet>
      <dgm:spPr/>
    </dgm:pt>
    <dgm:pt modelId="{7AFC1E12-5533-471E-96B9-5E122868D2BC}" type="pres">
      <dgm:prSet presAssocID="{4F3F0E90-723B-41D4-82B9-0CA552FE2646}" presName="desTx" presStyleLbl="revTx" presStyleIdx="1" presStyleCnt="2">
        <dgm:presLayoutVars/>
      </dgm:prSet>
      <dgm:spPr/>
    </dgm:pt>
  </dgm:ptLst>
  <dgm:cxnLst>
    <dgm:cxn modelId="{3047AF40-9BE4-426E-AB7D-87443DF62BA4}" srcId="{4F3F0E90-723B-41D4-82B9-0CA552FE2646}" destId="{0A3141C8-318B-4DC9-837E-DE534A10DCD4}" srcOrd="0" destOrd="0" parTransId="{9D02708A-4B5C-4CA4-9631-F261C1E95010}" sibTransId="{4A969BA0-1402-4290-AB78-BB14AA33F58B}"/>
    <dgm:cxn modelId="{B08D536F-2C8A-4C05-9EF6-44A9895C52F6}" type="presOf" srcId="{0A3141C8-318B-4DC9-837E-DE534A10DCD4}" destId="{7AFC1E12-5533-471E-96B9-5E122868D2BC}" srcOrd="0" destOrd="0" presId="urn:microsoft.com/office/officeart/2018/2/layout/IconVerticalSolidList"/>
    <dgm:cxn modelId="{BA822287-7DA7-4F3A-92C2-DA9559CE3918}" type="presOf" srcId="{4F3F0E90-723B-41D4-82B9-0CA552FE2646}" destId="{5CC29D62-8E43-4031-84B0-89A8D04E3578}" srcOrd="0" destOrd="0" presId="urn:microsoft.com/office/officeart/2018/2/layout/IconVerticalSolidList"/>
    <dgm:cxn modelId="{27D73E94-52EE-4487-B9AD-EAC4F84A9810}" srcId="{4F3F0E90-723B-41D4-82B9-0CA552FE2646}" destId="{F0F653D0-0E40-4E52-ADCE-9CB8859CA6B6}" srcOrd="2" destOrd="0" parTransId="{6FCA6A9E-6D94-4E38-ACFC-AF5C665FF84A}" sibTransId="{30E13EA2-6D74-4B4D-B9C1-CB65073C5427}"/>
    <dgm:cxn modelId="{2131B8A8-7E07-49F9-86E4-0F6B6932B55C}" srcId="{6637590F-1CCB-4133-AB66-D984DF902893}" destId="{4F3F0E90-723B-41D4-82B9-0CA552FE2646}" srcOrd="0" destOrd="0" parTransId="{17FA0A22-6C79-4337-92E3-C1E313F82839}" sibTransId="{ED99323B-6248-4944-898E-360CF242860A}"/>
    <dgm:cxn modelId="{10DEF4BF-6D7E-4106-B285-912B75E6DDB7}" type="presOf" srcId="{6637590F-1CCB-4133-AB66-D984DF902893}" destId="{14E07A7E-065E-462A-B99B-D27E8CE344F1}" srcOrd="0" destOrd="0" presId="urn:microsoft.com/office/officeart/2018/2/layout/IconVerticalSolidList"/>
    <dgm:cxn modelId="{34394BC2-A6F8-43A0-8DE4-7F352A8C083B}" type="presOf" srcId="{F1DEED42-AD3B-41BE-9FD5-CAA97057CA66}" destId="{7AFC1E12-5533-471E-96B9-5E122868D2BC}" srcOrd="0" destOrd="1" presId="urn:microsoft.com/office/officeart/2018/2/layout/IconVerticalSolidList"/>
    <dgm:cxn modelId="{5D130DC7-C366-439A-9E6A-741B94F41E49}" srcId="{4F3F0E90-723B-41D4-82B9-0CA552FE2646}" destId="{F1DEED42-AD3B-41BE-9FD5-CAA97057CA66}" srcOrd="1" destOrd="0" parTransId="{A9AB77B2-9EFC-438B-91B2-9B9EE508678A}" sibTransId="{7E34EF8B-815F-4D09-B2BF-9B8020504804}"/>
    <dgm:cxn modelId="{66E3B2F4-64D4-4556-86DA-994AAC53A923}" type="presOf" srcId="{F0F653D0-0E40-4E52-ADCE-9CB8859CA6B6}" destId="{7AFC1E12-5533-471E-96B9-5E122868D2BC}" srcOrd="0" destOrd="2" presId="urn:microsoft.com/office/officeart/2018/2/layout/IconVerticalSolidList"/>
    <dgm:cxn modelId="{6E5C3B59-1867-4B6A-A534-C83FAD1C2DA5}" type="presParOf" srcId="{14E07A7E-065E-462A-B99B-D27E8CE344F1}" destId="{7B242CBB-3BC6-4BAA-A39E-EDA34BD71845}" srcOrd="0" destOrd="0" presId="urn:microsoft.com/office/officeart/2018/2/layout/IconVerticalSolidList"/>
    <dgm:cxn modelId="{DA5B39F4-B99C-4795-91CF-F2A3B4F0E3B6}" type="presParOf" srcId="{7B242CBB-3BC6-4BAA-A39E-EDA34BD71845}" destId="{598A96EB-AD95-4FAB-9FD7-99A9C7D187D4}" srcOrd="0" destOrd="0" presId="urn:microsoft.com/office/officeart/2018/2/layout/IconVerticalSolidList"/>
    <dgm:cxn modelId="{85483710-2DC3-4D5B-A37E-7CE2CE01DE34}" type="presParOf" srcId="{7B242CBB-3BC6-4BAA-A39E-EDA34BD71845}" destId="{1D5C458D-E939-4A29-B4FD-79E0A2044142}" srcOrd="1" destOrd="0" presId="urn:microsoft.com/office/officeart/2018/2/layout/IconVerticalSolidList"/>
    <dgm:cxn modelId="{8ABE680C-FF97-4FE7-8B21-CC58B9BE40A2}" type="presParOf" srcId="{7B242CBB-3BC6-4BAA-A39E-EDA34BD71845}" destId="{A17B59B2-B583-4964-907B-57CE3E2A51D9}" srcOrd="2" destOrd="0" presId="urn:microsoft.com/office/officeart/2018/2/layout/IconVerticalSolidList"/>
    <dgm:cxn modelId="{C9A32698-0FC1-4387-8B2B-8ECDC7FA72AD}" type="presParOf" srcId="{7B242CBB-3BC6-4BAA-A39E-EDA34BD71845}" destId="{5CC29D62-8E43-4031-84B0-89A8D04E3578}" srcOrd="3" destOrd="0" presId="urn:microsoft.com/office/officeart/2018/2/layout/IconVerticalSolidList"/>
    <dgm:cxn modelId="{513CCFF0-7A6A-412C-8F25-2CDA378EE41C}" type="presParOf" srcId="{7B242CBB-3BC6-4BAA-A39E-EDA34BD71845}" destId="{7AFC1E12-5533-471E-96B9-5E122868D2B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E7ADD4-59D9-4959-88D5-14E3EA53CDB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87CEB27-6D60-44D4-90C5-35A5C9B56281}">
      <dgm:prSet/>
      <dgm:spPr/>
      <dgm:t>
        <a:bodyPr/>
        <a:lstStyle/>
        <a:p>
          <a:r>
            <a:rPr lang="da-DK" dirty="0"/>
            <a:t>Der sker et fald i idrætsdeltagelsen hos børn og unge fra 12-13 års alderen</a:t>
          </a:r>
          <a:endParaRPr lang="en-US" dirty="0"/>
        </a:p>
      </dgm:t>
    </dgm:pt>
    <dgm:pt modelId="{DB3BE1C7-2311-405C-B68C-E8741F15DCF9}" type="parTrans" cxnId="{AA2D6AB9-990B-4407-9E57-FE934B333DE0}">
      <dgm:prSet/>
      <dgm:spPr/>
      <dgm:t>
        <a:bodyPr/>
        <a:lstStyle/>
        <a:p>
          <a:endParaRPr lang="en-US"/>
        </a:p>
      </dgm:t>
    </dgm:pt>
    <dgm:pt modelId="{4D1A09F0-E2C3-4F9E-9C40-0C84D85F01B3}" type="sibTrans" cxnId="{AA2D6AB9-990B-4407-9E57-FE934B333DE0}">
      <dgm:prSet/>
      <dgm:spPr/>
      <dgm:t>
        <a:bodyPr/>
        <a:lstStyle/>
        <a:p>
          <a:endParaRPr lang="en-US"/>
        </a:p>
      </dgm:t>
    </dgm:pt>
    <dgm:pt modelId="{EACA25BD-12FE-4498-BF41-663A70403797}">
      <dgm:prSet/>
      <dgm:spPr/>
      <dgm:t>
        <a:bodyPr/>
        <a:lstStyle/>
        <a:p>
          <a:r>
            <a:rPr lang="da-DK"/>
            <a:t>Pigerne stopper før drengene</a:t>
          </a:r>
          <a:endParaRPr lang="en-US"/>
        </a:p>
      </dgm:t>
    </dgm:pt>
    <dgm:pt modelId="{6113A33D-18C5-4D1D-8367-C320D9169A49}" type="parTrans" cxnId="{7EE1D6A6-90FF-4A0D-95AC-14EED5368869}">
      <dgm:prSet/>
      <dgm:spPr/>
      <dgm:t>
        <a:bodyPr/>
        <a:lstStyle/>
        <a:p>
          <a:endParaRPr lang="en-US"/>
        </a:p>
      </dgm:t>
    </dgm:pt>
    <dgm:pt modelId="{4D8C6E8D-B556-4C30-8FA3-551E7B9F872C}" type="sibTrans" cxnId="{7EE1D6A6-90FF-4A0D-95AC-14EED5368869}">
      <dgm:prSet/>
      <dgm:spPr/>
      <dgm:t>
        <a:bodyPr/>
        <a:lstStyle/>
        <a:p>
          <a:endParaRPr lang="en-US"/>
        </a:p>
      </dgm:t>
    </dgm:pt>
    <dgm:pt modelId="{EDD7A4D8-2140-4D67-AA09-DEAC78A079B0}">
      <dgm:prSet/>
      <dgm:spPr/>
      <dgm:t>
        <a:bodyPr/>
        <a:lstStyle/>
        <a:p>
          <a:r>
            <a:rPr lang="da-DK"/>
            <a:t>Nye interesser – uddannelse, venner, fritidsjob  </a:t>
          </a:r>
          <a:endParaRPr lang="en-US"/>
        </a:p>
      </dgm:t>
    </dgm:pt>
    <dgm:pt modelId="{2370280A-E691-419A-B9E0-9945DEAB3380}" type="parTrans" cxnId="{E028126C-1305-4B35-932B-4F3B7409CC5E}">
      <dgm:prSet/>
      <dgm:spPr/>
      <dgm:t>
        <a:bodyPr/>
        <a:lstStyle/>
        <a:p>
          <a:endParaRPr lang="en-US"/>
        </a:p>
      </dgm:t>
    </dgm:pt>
    <dgm:pt modelId="{0E8E0AA9-FEC3-4378-8D3C-A568CE065148}" type="sibTrans" cxnId="{E028126C-1305-4B35-932B-4F3B7409CC5E}">
      <dgm:prSet/>
      <dgm:spPr/>
      <dgm:t>
        <a:bodyPr/>
        <a:lstStyle/>
        <a:p>
          <a:endParaRPr lang="en-US"/>
        </a:p>
      </dgm:t>
    </dgm:pt>
    <dgm:pt modelId="{07367693-E418-4AFB-8E34-CFDBF6A44131}">
      <dgm:prSet/>
      <dgm:spPr/>
      <dgm:t>
        <a:bodyPr/>
        <a:lstStyle/>
        <a:p>
          <a:r>
            <a:rPr lang="da-DK"/>
            <a:t>Fokus på elite – ikke alle kan være med, tidskrævende </a:t>
          </a:r>
          <a:endParaRPr lang="en-US"/>
        </a:p>
      </dgm:t>
    </dgm:pt>
    <dgm:pt modelId="{FF451EAF-74D6-4E49-A113-45BDB8B3A3BA}" type="parTrans" cxnId="{825C9A38-345E-4866-AD4C-DFA9490A5469}">
      <dgm:prSet/>
      <dgm:spPr/>
      <dgm:t>
        <a:bodyPr/>
        <a:lstStyle/>
        <a:p>
          <a:endParaRPr lang="en-US"/>
        </a:p>
      </dgm:t>
    </dgm:pt>
    <dgm:pt modelId="{0CD9DDEF-062E-41B3-BD09-9D06D46D3C06}" type="sibTrans" cxnId="{825C9A38-345E-4866-AD4C-DFA9490A5469}">
      <dgm:prSet/>
      <dgm:spPr/>
      <dgm:t>
        <a:bodyPr/>
        <a:lstStyle/>
        <a:p>
          <a:endParaRPr lang="en-US"/>
        </a:p>
      </dgm:t>
    </dgm:pt>
    <dgm:pt modelId="{F821CBF6-331F-422E-B6C5-B94465047CB9}">
      <dgm:prSet/>
      <dgm:spPr/>
      <dgm:t>
        <a:bodyPr/>
        <a:lstStyle/>
        <a:p>
          <a:r>
            <a:rPr lang="da-DK" dirty="0"/>
            <a:t>Anden form for motion – f.eks. fitness uorganiseret idræt.</a:t>
          </a:r>
          <a:endParaRPr lang="en-US" dirty="0"/>
        </a:p>
      </dgm:t>
    </dgm:pt>
    <dgm:pt modelId="{D7DDB891-B06D-4880-9CAD-F01CD798B30F}" type="parTrans" cxnId="{A2507E4C-E100-4FB2-A374-FD49864A87D9}">
      <dgm:prSet/>
      <dgm:spPr/>
      <dgm:t>
        <a:bodyPr/>
        <a:lstStyle/>
        <a:p>
          <a:endParaRPr lang="en-US"/>
        </a:p>
      </dgm:t>
    </dgm:pt>
    <dgm:pt modelId="{C24D5B78-A6CB-46AE-947F-2E77E952E804}" type="sibTrans" cxnId="{A2507E4C-E100-4FB2-A374-FD49864A87D9}">
      <dgm:prSet/>
      <dgm:spPr/>
      <dgm:t>
        <a:bodyPr/>
        <a:lstStyle/>
        <a:p>
          <a:endParaRPr lang="en-US"/>
        </a:p>
      </dgm:t>
    </dgm:pt>
    <dgm:pt modelId="{329E801A-D923-418D-876F-9BDC11A70B87}" type="pres">
      <dgm:prSet presAssocID="{D5E7ADD4-59D9-4959-88D5-14E3EA53CDB5}" presName="linear" presStyleCnt="0">
        <dgm:presLayoutVars>
          <dgm:animLvl val="lvl"/>
          <dgm:resizeHandles val="exact"/>
        </dgm:presLayoutVars>
      </dgm:prSet>
      <dgm:spPr/>
    </dgm:pt>
    <dgm:pt modelId="{5F6CC027-4A65-4848-9046-77F74D780F3F}" type="pres">
      <dgm:prSet presAssocID="{D87CEB27-6D60-44D4-90C5-35A5C9B56281}" presName="parentText" presStyleLbl="node1" presStyleIdx="0" presStyleCnt="5">
        <dgm:presLayoutVars>
          <dgm:chMax val="0"/>
          <dgm:bulletEnabled val="1"/>
        </dgm:presLayoutVars>
      </dgm:prSet>
      <dgm:spPr/>
    </dgm:pt>
    <dgm:pt modelId="{B295CD8D-6FE2-4D43-A0A7-C7B13936C802}" type="pres">
      <dgm:prSet presAssocID="{4D1A09F0-E2C3-4F9E-9C40-0C84D85F01B3}" presName="spacer" presStyleCnt="0"/>
      <dgm:spPr/>
    </dgm:pt>
    <dgm:pt modelId="{0BB9D165-C5AC-42E8-8459-1DF16DC9745F}" type="pres">
      <dgm:prSet presAssocID="{EACA25BD-12FE-4498-BF41-663A70403797}" presName="parentText" presStyleLbl="node1" presStyleIdx="1" presStyleCnt="5">
        <dgm:presLayoutVars>
          <dgm:chMax val="0"/>
          <dgm:bulletEnabled val="1"/>
        </dgm:presLayoutVars>
      </dgm:prSet>
      <dgm:spPr/>
    </dgm:pt>
    <dgm:pt modelId="{8F2BA760-F35C-46C2-9CA3-D0435553A388}" type="pres">
      <dgm:prSet presAssocID="{4D8C6E8D-B556-4C30-8FA3-551E7B9F872C}" presName="spacer" presStyleCnt="0"/>
      <dgm:spPr/>
    </dgm:pt>
    <dgm:pt modelId="{5DB7CD43-D445-407C-9FE9-6CC065B48FD0}" type="pres">
      <dgm:prSet presAssocID="{EDD7A4D8-2140-4D67-AA09-DEAC78A079B0}" presName="parentText" presStyleLbl="node1" presStyleIdx="2" presStyleCnt="5">
        <dgm:presLayoutVars>
          <dgm:chMax val="0"/>
          <dgm:bulletEnabled val="1"/>
        </dgm:presLayoutVars>
      </dgm:prSet>
      <dgm:spPr/>
    </dgm:pt>
    <dgm:pt modelId="{03D551CF-40A6-4DFB-A581-B96DAAB4FE26}" type="pres">
      <dgm:prSet presAssocID="{0E8E0AA9-FEC3-4378-8D3C-A568CE065148}" presName="spacer" presStyleCnt="0"/>
      <dgm:spPr/>
    </dgm:pt>
    <dgm:pt modelId="{F4577BAC-7428-421E-A766-A09B9713DE60}" type="pres">
      <dgm:prSet presAssocID="{07367693-E418-4AFB-8E34-CFDBF6A44131}" presName="parentText" presStyleLbl="node1" presStyleIdx="3" presStyleCnt="5">
        <dgm:presLayoutVars>
          <dgm:chMax val="0"/>
          <dgm:bulletEnabled val="1"/>
        </dgm:presLayoutVars>
      </dgm:prSet>
      <dgm:spPr/>
    </dgm:pt>
    <dgm:pt modelId="{45753BFF-D07C-4116-A932-9ABF79EE2356}" type="pres">
      <dgm:prSet presAssocID="{0CD9DDEF-062E-41B3-BD09-9D06D46D3C06}" presName="spacer" presStyleCnt="0"/>
      <dgm:spPr/>
    </dgm:pt>
    <dgm:pt modelId="{4258103C-E24A-42F2-976F-DFB711832CDF}" type="pres">
      <dgm:prSet presAssocID="{F821CBF6-331F-422E-B6C5-B94465047CB9}" presName="parentText" presStyleLbl="node1" presStyleIdx="4" presStyleCnt="5">
        <dgm:presLayoutVars>
          <dgm:chMax val="0"/>
          <dgm:bulletEnabled val="1"/>
        </dgm:presLayoutVars>
      </dgm:prSet>
      <dgm:spPr/>
    </dgm:pt>
  </dgm:ptLst>
  <dgm:cxnLst>
    <dgm:cxn modelId="{38024F25-4349-41CF-8948-5404C795C778}" type="presOf" srcId="{EACA25BD-12FE-4498-BF41-663A70403797}" destId="{0BB9D165-C5AC-42E8-8459-1DF16DC9745F}" srcOrd="0" destOrd="0" presId="urn:microsoft.com/office/officeart/2005/8/layout/vList2"/>
    <dgm:cxn modelId="{1BE43F2B-9743-4159-A33C-2633BD05A6AB}" type="presOf" srcId="{EDD7A4D8-2140-4D67-AA09-DEAC78A079B0}" destId="{5DB7CD43-D445-407C-9FE9-6CC065B48FD0}" srcOrd="0" destOrd="0" presId="urn:microsoft.com/office/officeart/2005/8/layout/vList2"/>
    <dgm:cxn modelId="{825C9A38-345E-4866-AD4C-DFA9490A5469}" srcId="{D5E7ADD4-59D9-4959-88D5-14E3EA53CDB5}" destId="{07367693-E418-4AFB-8E34-CFDBF6A44131}" srcOrd="3" destOrd="0" parTransId="{FF451EAF-74D6-4E49-A113-45BDB8B3A3BA}" sibTransId="{0CD9DDEF-062E-41B3-BD09-9D06D46D3C06}"/>
    <dgm:cxn modelId="{662DCE3C-CE34-442D-87D9-4C674711DD58}" type="presOf" srcId="{F821CBF6-331F-422E-B6C5-B94465047CB9}" destId="{4258103C-E24A-42F2-976F-DFB711832CDF}" srcOrd="0" destOrd="0" presId="urn:microsoft.com/office/officeart/2005/8/layout/vList2"/>
    <dgm:cxn modelId="{8D9F0462-845F-4CDF-8541-1BF98AECD67C}" type="presOf" srcId="{D87CEB27-6D60-44D4-90C5-35A5C9B56281}" destId="{5F6CC027-4A65-4848-9046-77F74D780F3F}" srcOrd="0" destOrd="0" presId="urn:microsoft.com/office/officeart/2005/8/layout/vList2"/>
    <dgm:cxn modelId="{E028126C-1305-4B35-932B-4F3B7409CC5E}" srcId="{D5E7ADD4-59D9-4959-88D5-14E3EA53CDB5}" destId="{EDD7A4D8-2140-4D67-AA09-DEAC78A079B0}" srcOrd="2" destOrd="0" parTransId="{2370280A-E691-419A-B9E0-9945DEAB3380}" sibTransId="{0E8E0AA9-FEC3-4378-8D3C-A568CE065148}"/>
    <dgm:cxn modelId="{A2507E4C-E100-4FB2-A374-FD49864A87D9}" srcId="{D5E7ADD4-59D9-4959-88D5-14E3EA53CDB5}" destId="{F821CBF6-331F-422E-B6C5-B94465047CB9}" srcOrd="4" destOrd="0" parTransId="{D7DDB891-B06D-4880-9CAD-F01CD798B30F}" sibTransId="{C24D5B78-A6CB-46AE-947F-2E77E952E804}"/>
    <dgm:cxn modelId="{92863294-803D-409D-ADB5-AE3D97F49822}" type="presOf" srcId="{D5E7ADD4-59D9-4959-88D5-14E3EA53CDB5}" destId="{329E801A-D923-418D-876F-9BDC11A70B87}" srcOrd="0" destOrd="0" presId="urn:microsoft.com/office/officeart/2005/8/layout/vList2"/>
    <dgm:cxn modelId="{7EE1D6A6-90FF-4A0D-95AC-14EED5368869}" srcId="{D5E7ADD4-59D9-4959-88D5-14E3EA53CDB5}" destId="{EACA25BD-12FE-4498-BF41-663A70403797}" srcOrd="1" destOrd="0" parTransId="{6113A33D-18C5-4D1D-8367-C320D9169A49}" sibTransId="{4D8C6E8D-B556-4C30-8FA3-551E7B9F872C}"/>
    <dgm:cxn modelId="{AA2D6AB9-990B-4407-9E57-FE934B333DE0}" srcId="{D5E7ADD4-59D9-4959-88D5-14E3EA53CDB5}" destId="{D87CEB27-6D60-44D4-90C5-35A5C9B56281}" srcOrd="0" destOrd="0" parTransId="{DB3BE1C7-2311-405C-B68C-E8741F15DCF9}" sibTransId="{4D1A09F0-E2C3-4F9E-9C40-0C84D85F01B3}"/>
    <dgm:cxn modelId="{E9F2ADDA-6881-498C-8FDC-665A19828463}" type="presOf" srcId="{07367693-E418-4AFB-8E34-CFDBF6A44131}" destId="{F4577BAC-7428-421E-A766-A09B9713DE60}" srcOrd="0" destOrd="0" presId="urn:microsoft.com/office/officeart/2005/8/layout/vList2"/>
    <dgm:cxn modelId="{6FD118A0-3A84-4ADB-9A6C-AB035DEC2DDC}" type="presParOf" srcId="{329E801A-D923-418D-876F-9BDC11A70B87}" destId="{5F6CC027-4A65-4848-9046-77F74D780F3F}" srcOrd="0" destOrd="0" presId="urn:microsoft.com/office/officeart/2005/8/layout/vList2"/>
    <dgm:cxn modelId="{CDD31181-F8A7-49AB-9BE9-5B2E49798424}" type="presParOf" srcId="{329E801A-D923-418D-876F-9BDC11A70B87}" destId="{B295CD8D-6FE2-4D43-A0A7-C7B13936C802}" srcOrd="1" destOrd="0" presId="urn:microsoft.com/office/officeart/2005/8/layout/vList2"/>
    <dgm:cxn modelId="{7B0B24D5-F39D-4086-B0B2-A71D3907C86B}" type="presParOf" srcId="{329E801A-D923-418D-876F-9BDC11A70B87}" destId="{0BB9D165-C5AC-42E8-8459-1DF16DC9745F}" srcOrd="2" destOrd="0" presId="urn:microsoft.com/office/officeart/2005/8/layout/vList2"/>
    <dgm:cxn modelId="{BF8824CC-7CF3-4450-B368-DA974ADF8461}" type="presParOf" srcId="{329E801A-D923-418D-876F-9BDC11A70B87}" destId="{8F2BA760-F35C-46C2-9CA3-D0435553A388}" srcOrd="3" destOrd="0" presId="urn:microsoft.com/office/officeart/2005/8/layout/vList2"/>
    <dgm:cxn modelId="{B23DDE94-40C3-4156-A6E7-EEFCADCF0EEC}" type="presParOf" srcId="{329E801A-D923-418D-876F-9BDC11A70B87}" destId="{5DB7CD43-D445-407C-9FE9-6CC065B48FD0}" srcOrd="4" destOrd="0" presId="urn:microsoft.com/office/officeart/2005/8/layout/vList2"/>
    <dgm:cxn modelId="{85D00A5E-A00A-4FED-BFEB-F3BF65ED0EA9}" type="presParOf" srcId="{329E801A-D923-418D-876F-9BDC11A70B87}" destId="{03D551CF-40A6-4DFB-A581-B96DAAB4FE26}" srcOrd="5" destOrd="0" presId="urn:microsoft.com/office/officeart/2005/8/layout/vList2"/>
    <dgm:cxn modelId="{8E148F33-0F81-4C14-872A-AC1DC97B6C7A}" type="presParOf" srcId="{329E801A-D923-418D-876F-9BDC11A70B87}" destId="{F4577BAC-7428-421E-A766-A09B9713DE60}" srcOrd="6" destOrd="0" presId="urn:microsoft.com/office/officeart/2005/8/layout/vList2"/>
    <dgm:cxn modelId="{5EA19E49-2B6B-4807-AD03-63455B51557A}" type="presParOf" srcId="{329E801A-D923-418D-876F-9BDC11A70B87}" destId="{45753BFF-D07C-4116-A932-9ABF79EE2356}" srcOrd="7" destOrd="0" presId="urn:microsoft.com/office/officeart/2005/8/layout/vList2"/>
    <dgm:cxn modelId="{B796F34A-8AF7-4987-94BE-3899D882FE50}" type="presParOf" srcId="{329E801A-D923-418D-876F-9BDC11A70B87}" destId="{4258103C-E24A-42F2-976F-DFB711832CD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C2352F-43B9-4A6E-80DE-26799AECD90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812E855-3585-4488-9B9B-A704BFDD6709}">
      <dgm:prSet/>
      <dgm:spPr/>
      <dgm:t>
        <a:bodyPr/>
        <a:lstStyle/>
        <a:p>
          <a:r>
            <a:rPr lang="da-DK"/>
            <a:t>Nye former for tilbud</a:t>
          </a:r>
          <a:endParaRPr lang="en-US"/>
        </a:p>
      </dgm:t>
    </dgm:pt>
    <dgm:pt modelId="{913E4467-01FA-4901-A64B-5F06555342BF}" type="parTrans" cxnId="{56D67629-974F-46CD-8411-18C787D4348B}">
      <dgm:prSet/>
      <dgm:spPr/>
      <dgm:t>
        <a:bodyPr/>
        <a:lstStyle/>
        <a:p>
          <a:endParaRPr lang="en-US"/>
        </a:p>
      </dgm:t>
    </dgm:pt>
    <dgm:pt modelId="{D7150905-DBCA-48A1-88BD-6A8ADB99FE34}" type="sibTrans" cxnId="{56D67629-974F-46CD-8411-18C787D4348B}">
      <dgm:prSet/>
      <dgm:spPr/>
      <dgm:t>
        <a:bodyPr/>
        <a:lstStyle/>
        <a:p>
          <a:endParaRPr lang="en-US"/>
        </a:p>
      </dgm:t>
    </dgm:pt>
    <dgm:pt modelId="{8C63D2F2-3EC6-47CD-BFC1-C46ED6CEF4F4}">
      <dgm:prSet/>
      <dgm:spPr/>
      <dgm:t>
        <a:bodyPr/>
        <a:lstStyle/>
        <a:p>
          <a:r>
            <a:rPr lang="da-DK"/>
            <a:t>Medindflydelse</a:t>
          </a:r>
          <a:endParaRPr lang="en-US"/>
        </a:p>
      </dgm:t>
    </dgm:pt>
    <dgm:pt modelId="{15179720-7767-4362-83FE-83C1BB0C62DE}" type="parTrans" cxnId="{492229CB-0FAE-4B74-926B-ED381E66083F}">
      <dgm:prSet/>
      <dgm:spPr/>
      <dgm:t>
        <a:bodyPr/>
        <a:lstStyle/>
        <a:p>
          <a:endParaRPr lang="en-US"/>
        </a:p>
      </dgm:t>
    </dgm:pt>
    <dgm:pt modelId="{3828B586-066C-485A-A7E2-26D83A9E2351}" type="sibTrans" cxnId="{492229CB-0FAE-4B74-926B-ED381E66083F}">
      <dgm:prSet/>
      <dgm:spPr/>
      <dgm:t>
        <a:bodyPr/>
        <a:lstStyle/>
        <a:p>
          <a:endParaRPr lang="en-US"/>
        </a:p>
      </dgm:t>
    </dgm:pt>
    <dgm:pt modelId="{FF66D145-D64E-43A4-AE46-6F4F468E7CD4}">
      <dgm:prSet/>
      <dgm:spPr/>
      <dgm:t>
        <a:bodyPr/>
        <a:lstStyle/>
        <a:p>
          <a:r>
            <a:rPr lang="da-DK" dirty="0"/>
            <a:t>Involvering – </a:t>
          </a:r>
          <a:r>
            <a:rPr lang="da-DK" dirty="0" err="1"/>
            <a:t>ungtrænere</a:t>
          </a:r>
          <a:r>
            <a:rPr lang="da-DK" dirty="0"/>
            <a:t>, bestyrelse etc. </a:t>
          </a:r>
          <a:endParaRPr lang="en-US" dirty="0"/>
        </a:p>
      </dgm:t>
    </dgm:pt>
    <dgm:pt modelId="{2140997C-FE6B-4085-B969-9CD346F20133}" type="parTrans" cxnId="{6EDD5E63-38B0-4E7D-989B-8777824A1CEE}">
      <dgm:prSet/>
      <dgm:spPr/>
      <dgm:t>
        <a:bodyPr/>
        <a:lstStyle/>
        <a:p>
          <a:endParaRPr lang="en-US"/>
        </a:p>
      </dgm:t>
    </dgm:pt>
    <dgm:pt modelId="{D45C5425-C532-4A99-A349-74998FA90DAF}" type="sibTrans" cxnId="{6EDD5E63-38B0-4E7D-989B-8777824A1CEE}">
      <dgm:prSet/>
      <dgm:spPr/>
      <dgm:t>
        <a:bodyPr/>
        <a:lstStyle/>
        <a:p>
          <a:endParaRPr lang="en-US"/>
        </a:p>
      </dgm:t>
    </dgm:pt>
    <dgm:pt modelId="{F39BDEAD-2CDA-4110-AC9B-1114C56ACBAF}" type="pres">
      <dgm:prSet presAssocID="{75C2352F-43B9-4A6E-80DE-26799AECD907}" presName="linear" presStyleCnt="0">
        <dgm:presLayoutVars>
          <dgm:animLvl val="lvl"/>
          <dgm:resizeHandles val="exact"/>
        </dgm:presLayoutVars>
      </dgm:prSet>
      <dgm:spPr/>
    </dgm:pt>
    <dgm:pt modelId="{619B7884-77BA-4FBF-A004-C9A9C1C0EEE7}" type="pres">
      <dgm:prSet presAssocID="{B812E855-3585-4488-9B9B-A704BFDD6709}" presName="parentText" presStyleLbl="node1" presStyleIdx="0" presStyleCnt="3">
        <dgm:presLayoutVars>
          <dgm:chMax val="0"/>
          <dgm:bulletEnabled val="1"/>
        </dgm:presLayoutVars>
      </dgm:prSet>
      <dgm:spPr/>
    </dgm:pt>
    <dgm:pt modelId="{A5BEFE5C-D2A5-4D8F-8018-CCEF65EFBE59}" type="pres">
      <dgm:prSet presAssocID="{D7150905-DBCA-48A1-88BD-6A8ADB99FE34}" presName="spacer" presStyleCnt="0"/>
      <dgm:spPr/>
    </dgm:pt>
    <dgm:pt modelId="{FC893C43-B3ED-422F-89B3-EFE73937C26E}" type="pres">
      <dgm:prSet presAssocID="{8C63D2F2-3EC6-47CD-BFC1-C46ED6CEF4F4}" presName="parentText" presStyleLbl="node1" presStyleIdx="1" presStyleCnt="3">
        <dgm:presLayoutVars>
          <dgm:chMax val="0"/>
          <dgm:bulletEnabled val="1"/>
        </dgm:presLayoutVars>
      </dgm:prSet>
      <dgm:spPr/>
    </dgm:pt>
    <dgm:pt modelId="{7CA68E40-7938-44DD-910F-A1A8AE238A77}" type="pres">
      <dgm:prSet presAssocID="{3828B586-066C-485A-A7E2-26D83A9E2351}" presName="spacer" presStyleCnt="0"/>
      <dgm:spPr/>
    </dgm:pt>
    <dgm:pt modelId="{7CD8412B-CB9C-4900-B08C-786F85286B3F}" type="pres">
      <dgm:prSet presAssocID="{FF66D145-D64E-43A4-AE46-6F4F468E7CD4}" presName="parentText" presStyleLbl="node1" presStyleIdx="2" presStyleCnt="3">
        <dgm:presLayoutVars>
          <dgm:chMax val="0"/>
          <dgm:bulletEnabled val="1"/>
        </dgm:presLayoutVars>
      </dgm:prSet>
      <dgm:spPr/>
    </dgm:pt>
  </dgm:ptLst>
  <dgm:cxnLst>
    <dgm:cxn modelId="{56D67629-974F-46CD-8411-18C787D4348B}" srcId="{75C2352F-43B9-4A6E-80DE-26799AECD907}" destId="{B812E855-3585-4488-9B9B-A704BFDD6709}" srcOrd="0" destOrd="0" parTransId="{913E4467-01FA-4901-A64B-5F06555342BF}" sibTransId="{D7150905-DBCA-48A1-88BD-6A8ADB99FE34}"/>
    <dgm:cxn modelId="{6EDD5E63-38B0-4E7D-989B-8777824A1CEE}" srcId="{75C2352F-43B9-4A6E-80DE-26799AECD907}" destId="{FF66D145-D64E-43A4-AE46-6F4F468E7CD4}" srcOrd="2" destOrd="0" parTransId="{2140997C-FE6B-4085-B969-9CD346F20133}" sibTransId="{D45C5425-C532-4A99-A349-74998FA90DAF}"/>
    <dgm:cxn modelId="{0B06956B-0C74-4AAD-ABBA-94B92E9E38B0}" type="presOf" srcId="{B812E855-3585-4488-9B9B-A704BFDD6709}" destId="{619B7884-77BA-4FBF-A004-C9A9C1C0EEE7}" srcOrd="0" destOrd="0" presId="urn:microsoft.com/office/officeart/2005/8/layout/vList2"/>
    <dgm:cxn modelId="{98986C4F-5F4D-414C-9BA6-D3962F55AB56}" type="presOf" srcId="{75C2352F-43B9-4A6E-80DE-26799AECD907}" destId="{F39BDEAD-2CDA-4110-AC9B-1114C56ACBAF}" srcOrd="0" destOrd="0" presId="urn:microsoft.com/office/officeart/2005/8/layout/vList2"/>
    <dgm:cxn modelId="{14189E74-9A9A-40CA-BAD0-0C699BB0FD3F}" type="presOf" srcId="{FF66D145-D64E-43A4-AE46-6F4F468E7CD4}" destId="{7CD8412B-CB9C-4900-B08C-786F85286B3F}" srcOrd="0" destOrd="0" presId="urn:microsoft.com/office/officeart/2005/8/layout/vList2"/>
    <dgm:cxn modelId="{FFF7478C-39B0-4791-AF9B-AD56B0397DD7}" type="presOf" srcId="{8C63D2F2-3EC6-47CD-BFC1-C46ED6CEF4F4}" destId="{FC893C43-B3ED-422F-89B3-EFE73937C26E}" srcOrd="0" destOrd="0" presId="urn:microsoft.com/office/officeart/2005/8/layout/vList2"/>
    <dgm:cxn modelId="{492229CB-0FAE-4B74-926B-ED381E66083F}" srcId="{75C2352F-43B9-4A6E-80DE-26799AECD907}" destId="{8C63D2F2-3EC6-47CD-BFC1-C46ED6CEF4F4}" srcOrd="1" destOrd="0" parTransId="{15179720-7767-4362-83FE-83C1BB0C62DE}" sibTransId="{3828B586-066C-485A-A7E2-26D83A9E2351}"/>
    <dgm:cxn modelId="{4B19B135-492A-4211-A704-A475F315181B}" type="presParOf" srcId="{F39BDEAD-2CDA-4110-AC9B-1114C56ACBAF}" destId="{619B7884-77BA-4FBF-A004-C9A9C1C0EEE7}" srcOrd="0" destOrd="0" presId="urn:microsoft.com/office/officeart/2005/8/layout/vList2"/>
    <dgm:cxn modelId="{73B56032-251B-414C-8BAF-D41BEFD66618}" type="presParOf" srcId="{F39BDEAD-2CDA-4110-AC9B-1114C56ACBAF}" destId="{A5BEFE5C-D2A5-4D8F-8018-CCEF65EFBE59}" srcOrd="1" destOrd="0" presId="urn:microsoft.com/office/officeart/2005/8/layout/vList2"/>
    <dgm:cxn modelId="{61A162DC-6027-4921-80AE-A1A96D3D5DEA}" type="presParOf" srcId="{F39BDEAD-2CDA-4110-AC9B-1114C56ACBAF}" destId="{FC893C43-B3ED-422F-89B3-EFE73937C26E}" srcOrd="2" destOrd="0" presId="urn:microsoft.com/office/officeart/2005/8/layout/vList2"/>
    <dgm:cxn modelId="{3064529E-CF98-4039-B2CC-00FC944F040D}" type="presParOf" srcId="{F39BDEAD-2CDA-4110-AC9B-1114C56ACBAF}" destId="{7CA68E40-7938-44DD-910F-A1A8AE238A77}" srcOrd="3" destOrd="0" presId="urn:microsoft.com/office/officeart/2005/8/layout/vList2"/>
    <dgm:cxn modelId="{B68E53FE-077F-4C7E-B19C-C8A47AD37AE7}" type="presParOf" srcId="{F39BDEAD-2CDA-4110-AC9B-1114C56ACBAF}" destId="{7CD8412B-CB9C-4900-B08C-786F85286B3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E8C51F-0B56-4C1F-8229-25C4EDBF8389}"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6735F8C7-1A27-41E0-ABD6-90F14DDB5821}">
      <dgm:prSet custT="1"/>
      <dgm:spPr/>
      <dgm:t>
        <a:bodyPr/>
        <a:lstStyle/>
        <a:p>
          <a:r>
            <a:rPr lang="da-DK" sz="2000" i="1" dirty="0"/>
            <a:t>Økonomiske udgifter i samfundet</a:t>
          </a:r>
          <a:endParaRPr lang="en-US" sz="2000" dirty="0"/>
        </a:p>
      </dgm:t>
    </dgm:pt>
    <dgm:pt modelId="{40F17D70-4A90-4AE6-9B47-204A86A28589}" type="parTrans" cxnId="{74FBF898-B89D-424B-BFD5-6EE0D66ECF4F}">
      <dgm:prSet/>
      <dgm:spPr/>
      <dgm:t>
        <a:bodyPr/>
        <a:lstStyle/>
        <a:p>
          <a:endParaRPr lang="en-US"/>
        </a:p>
      </dgm:t>
    </dgm:pt>
    <dgm:pt modelId="{A432F879-57A6-42EB-99A6-00F973C2A57F}" type="sibTrans" cxnId="{74FBF898-B89D-424B-BFD5-6EE0D66ECF4F}">
      <dgm:prSet/>
      <dgm:spPr/>
      <dgm:t>
        <a:bodyPr/>
        <a:lstStyle/>
        <a:p>
          <a:endParaRPr lang="en-US"/>
        </a:p>
      </dgm:t>
    </dgm:pt>
    <dgm:pt modelId="{4F28BB51-E387-4923-9EE4-1DBFC8279EC0}">
      <dgm:prSet custT="1"/>
      <dgm:spPr/>
      <dgm:t>
        <a:bodyPr/>
        <a:lstStyle/>
        <a:p>
          <a:r>
            <a:rPr lang="da-DK" sz="2000" i="1" dirty="0"/>
            <a:t>Trivsel og læring hænger uløseligt sammen</a:t>
          </a:r>
          <a:endParaRPr lang="en-US" sz="2000" dirty="0"/>
        </a:p>
      </dgm:t>
    </dgm:pt>
    <dgm:pt modelId="{0B473AD4-3B9A-4326-AE77-AC2D5466CD37}" type="parTrans" cxnId="{4E6960CF-5383-4BEB-9421-58E889EB2DD8}">
      <dgm:prSet/>
      <dgm:spPr/>
      <dgm:t>
        <a:bodyPr/>
        <a:lstStyle/>
        <a:p>
          <a:endParaRPr lang="en-US"/>
        </a:p>
      </dgm:t>
    </dgm:pt>
    <dgm:pt modelId="{FA4B7D62-4671-4715-B1F4-1F01826C184B}" type="sibTrans" cxnId="{4E6960CF-5383-4BEB-9421-58E889EB2DD8}">
      <dgm:prSet/>
      <dgm:spPr/>
      <dgm:t>
        <a:bodyPr/>
        <a:lstStyle/>
        <a:p>
          <a:endParaRPr lang="en-US"/>
        </a:p>
      </dgm:t>
    </dgm:pt>
    <dgm:pt modelId="{E25EAB93-FE51-4D5A-B92A-9C9BEAB2F1A8}">
      <dgm:prSet custT="1"/>
      <dgm:spPr/>
      <dgm:t>
        <a:bodyPr/>
        <a:lstStyle/>
        <a:p>
          <a:r>
            <a:rPr lang="da-DK" sz="2000" dirty="0"/>
            <a:t>Mentale helbredsproblemer tidligt i livet øger risikoen for psykiske og somatiske sygdomme senere i livet. Derfor er det vigtigt, at have fokus på det tidligt og forebygge   </a:t>
          </a:r>
          <a:endParaRPr lang="en-US" sz="2000" dirty="0"/>
        </a:p>
      </dgm:t>
    </dgm:pt>
    <dgm:pt modelId="{4458EBBE-3D94-418A-ADB3-2E651DE9EE16}" type="parTrans" cxnId="{567D2931-79BC-4308-A834-814EBACE423A}">
      <dgm:prSet/>
      <dgm:spPr/>
      <dgm:t>
        <a:bodyPr/>
        <a:lstStyle/>
        <a:p>
          <a:endParaRPr lang="en-US"/>
        </a:p>
      </dgm:t>
    </dgm:pt>
    <dgm:pt modelId="{980C80B4-725D-41DA-86C8-5D0D3A4481FA}" type="sibTrans" cxnId="{567D2931-79BC-4308-A834-814EBACE423A}">
      <dgm:prSet/>
      <dgm:spPr/>
      <dgm:t>
        <a:bodyPr/>
        <a:lstStyle/>
        <a:p>
          <a:endParaRPr lang="en-US"/>
        </a:p>
      </dgm:t>
    </dgm:pt>
    <dgm:pt modelId="{56E2B6B8-7BFD-4A9B-8605-32E53F996E60}">
      <dgm:prSet custT="1"/>
      <dgm:spPr/>
      <dgm:t>
        <a:bodyPr/>
        <a:lstStyle/>
        <a:p>
          <a:r>
            <a:rPr lang="da-DK" sz="2000" noProof="0" dirty="0"/>
            <a:t>God mental sundhed er en gevinst for den enkelte og samfundet</a:t>
          </a:r>
        </a:p>
      </dgm:t>
    </dgm:pt>
    <dgm:pt modelId="{A349053F-F1A1-4237-972B-182CC69F5109}" type="parTrans" cxnId="{9AEED2DA-E23B-4147-84A6-B353459437F2}">
      <dgm:prSet/>
      <dgm:spPr/>
      <dgm:t>
        <a:bodyPr/>
        <a:lstStyle/>
        <a:p>
          <a:endParaRPr lang="en-US"/>
        </a:p>
      </dgm:t>
    </dgm:pt>
    <dgm:pt modelId="{9E4DFB51-C97D-411A-910E-408C4545B5CD}" type="sibTrans" cxnId="{9AEED2DA-E23B-4147-84A6-B353459437F2}">
      <dgm:prSet/>
      <dgm:spPr/>
      <dgm:t>
        <a:bodyPr/>
        <a:lstStyle/>
        <a:p>
          <a:endParaRPr lang="en-US"/>
        </a:p>
      </dgm:t>
    </dgm:pt>
    <dgm:pt modelId="{A5B2BBE0-86F2-4650-B28D-ACF1EC0904CD}">
      <dgm:prSet custT="1"/>
      <dgm:spPr/>
      <dgm:t>
        <a:bodyPr/>
        <a:lstStyle/>
        <a:p>
          <a:r>
            <a:rPr lang="da-DK" sz="2000" i="1" dirty="0"/>
            <a:t>Børn og unge er en af de vigtigste målgrupper </a:t>
          </a:r>
        </a:p>
        <a:p>
          <a:endParaRPr lang="da-DK" i="1" dirty="0"/>
        </a:p>
      </dgm:t>
    </dgm:pt>
    <dgm:pt modelId="{80469551-9AD8-41A4-B983-C87D6476843B}" type="parTrans" cxnId="{F98A6A6D-737D-4B65-A435-13C722ECCE39}">
      <dgm:prSet/>
      <dgm:spPr/>
      <dgm:t>
        <a:bodyPr/>
        <a:lstStyle/>
        <a:p>
          <a:endParaRPr lang="da-DK"/>
        </a:p>
      </dgm:t>
    </dgm:pt>
    <dgm:pt modelId="{6B690FEA-9F8B-429A-8751-171B9436325B}" type="sibTrans" cxnId="{F98A6A6D-737D-4B65-A435-13C722ECCE39}">
      <dgm:prSet/>
      <dgm:spPr/>
      <dgm:t>
        <a:bodyPr/>
        <a:lstStyle/>
        <a:p>
          <a:endParaRPr lang="da-DK"/>
        </a:p>
      </dgm:t>
    </dgm:pt>
    <dgm:pt modelId="{DF3B527C-7BFF-4FDF-83E9-B904BFE3C998}">
      <dgm:prSet custT="1"/>
      <dgm:spPr/>
      <dgm:t>
        <a:bodyPr/>
        <a:lstStyle/>
        <a:p>
          <a:endParaRPr lang="da-DK" sz="2000" noProof="0" dirty="0"/>
        </a:p>
      </dgm:t>
    </dgm:pt>
    <dgm:pt modelId="{E3EE972E-0414-4ED4-9986-EF37C6CAE49A}" type="parTrans" cxnId="{5438369A-FEE8-4D13-899B-BD11CDF8D253}">
      <dgm:prSet/>
      <dgm:spPr/>
      <dgm:t>
        <a:bodyPr/>
        <a:lstStyle/>
        <a:p>
          <a:endParaRPr lang="da-DK"/>
        </a:p>
      </dgm:t>
    </dgm:pt>
    <dgm:pt modelId="{2231FD9C-521E-4291-ADA3-E484DDE88931}" type="sibTrans" cxnId="{5438369A-FEE8-4D13-899B-BD11CDF8D253}">
      <dgm:prSet/>
      <dgm:spPr/>
      <dgm:t>
        <a:bodyPr/>
        <a:lstStyle/>
        <a:p>
          <a:endParaRPr lang="da-DK"/>
        </a:p>
      </dgm:t>
    </dgm:pt>
    <dgm:pt modelId="{2B929C86-F1B3-4DB7-AB76-B8A45708C040}" type="pres">
      <dgm:prSet presAssocID="{3FE8C51F-0B56-4C1F-8229-25C4EDBF8389}" presName="vert0" presStyleCnt="0">
        <dgm:presLayoutVars>
          <dgm:dir/>
          <dgm:animOne val="branch"/>
          <dgm:animLvl val="lvl"/>
        </dgm:presLayoutVars>
      </dgm:prSet>
      <dgm:spPr/>
    </dgm:pt>
    <dgm:pt modelId="{E0ECFA84-BC30-4C54-B457-47094D5051AF}" type="pres">
      <dgm:prSet presAssocID="{A5B2BBE0-86F2-4650-B28D-ACF1EC0904CD}" presName="thickLine" presStyleLbl="alignNode1" presStyleIdx="0" presStyleCnt="6"/>
      <dgm:spPr/>
    </dgm:pt>
    <dgm:pt modelId="{2AD783A0-B6D6-48AB-83F2-04A3489DAF17}" type="pres">
      <dgm:prSet presAssocID="{A5B2BBE0-86F2-4650-B28D-ACF1EC0904CD}" presName="horz1" presStyleCnt="0"/>
      <dgm:spPr/>
    </dgm:pt>
    <dgm:pt modelId="{46641BFB-50E7-4B87-8F7D-C39C8CC98DB5}" type="pres">
      <dgm:prSet presAssocID="{A5B2BBE0-86F2-4650-B28D-ACF1EC0904CD}" presName="tx1" presStyleLbl="revTx" presStyleIdx="0" presStyleCnt="6"/>
      <dgm:spPr/>
    </dgm:pt>
    <dgm:pt modelId="{238CDE20-710C-4DB0-85A0-A3EA2976CC84}" type="pres">
      <dgm:prSet presAssocID="{A5B2BBE0-86F2-4650-B28D-ACF1EC0904CD}" presName="vert1" presStyleCnt="0"/>
      <dgm:spPr/>
    </dgm:pt>
    <dgm:pt modelId="{37EF9022-6594-4766-96E3-637228F9434A}" type="pres">
      <dgm:prSet presAssocID="{6735F8C7-1A27-41E0-ABD6-90F14DDB5821}" presName="thickLine" presStyleLbl="alignNode1" presStyleIdx="1" presStyleCnt="6" custLinFactNeighborX="478" custLinFactNeighborY="-36496"/>
      <dgm:spPr/>
    </dgm:pt>
    <dgm:pt modelId="{2EC19DB8-9E15-43CC-AABC-731C4CEFFA76}" type="pres">
      <dgm:prSet presAssocID="{6735F8C7-1A27-41E0-ABD6-90F14DDB5821}" presName="horz1" presStyleCnt="0"/>
      <dgm:spPr/>
    </dgm:pt>
    <dgm:pt modelId="{7BF131BC-D608-4428-A6AB-60C592F156EF}" type="pres">
      <dgm:prSet presAssocID="{6735F8C7-1A27-41E0-ABD6-90F14DDB5821}" presName="tx1" presStyleLbl="revTx" presStyleIdx="1" presStyleCnt="6" custLinFactNeighborY="-28558"/>
      <dgm:spPr/>
    </dgm:pt>
    <dgm:pt modelId="{75060053-CC0E-48BF-8D05-24E2B1429F6D}" type="pres">
      <dgm:prSet presAssocID="{6735F8C7-1A27-41E0-ABD6-90F14DDB5821}" presName="vert1" presStyleCnt="0"/>
      <dgm:spPr/>
    </dgm:pt>
    <dgm:pt modelId="{CD029EB1-B311-4DCB-880C-2BCBC9FAAD32}" type="pres">
      <dgm:prSet presAssocID="{4F28BB51-E387-4923-9EE4-1DBFC8279EC0}" presName="thickLine" presStyleLbl="alignNode1" presStyleIdx="2" presStyleCnt="6" custLinFactNeighborX="95" custLinFactNeighborY="-49249"/>
      <dgm:spPr/>
    </dgm:pt>
    <dgm:pt modelId="{E201C9F4-0E49-4359-BC21-D5A1DC3436CF}" type="pres">
      <dgm:prSet presAssocID="{4F28BB51-E387-4923-9EE4-1DBFC8279EC0}" presName="horz1" presStyleCnt="0"/>
      <dgm:spPr/>
    </dgm:pt>
    <dgm:pt modelId="{406CA3CC-1F51-45CA-A484-A3DB37633F4A}" type="pres">
      <dgm:prSet presAssocID="{4F28BB51-E387-4923-9EE4-1DBFC8279EC0}" presName="tx1" presStyleLbl="revTx" presStyleIdx="2" presStyleCnt="6" custLinFactNeighborY="-42780"/>
      <dgm:spPr/>
    </dgm:pt>
    <dgm:pt modelId="{5AA376BD-7870-4C74-BB84-4A74BE81C236}" type="pres">
      <dgm:prSet presAssocID="{4F28BB51-E387-4923-9EE4-1DBFC8279EC0}" presName="vert1" presStyleCnt="0"/>
      <dgm:spPr/>
    </dgm:pt>
    <dgm:pt modelId="{0313294D-0636-4A2E-86B9-E5D1000DE3F8}" type="pres">
      <dgm:prSet presAssocID="{E25EAB93-FE51-4D5A-B92A-9C9BEAB2F1A8}" presName="thickLine" presStyleLbl="alignNode1" presStyleIdx="3" presStyleCnt="6" custLinFactNeighborX="478" custLinFactNeighborY="-77747"/>
      <dgm:spPr/>
    </dgm:pt>
    <dgm:pt modelId="{35E9CB89-DE24-4CF0-A25A-DA6C94B4DFDC}" type="pres">
      <dgm:prSet presAssocID="{E25EAB93-FE51-4D5A-B92A-9C9BEAB2F1A8}" presName="horz1" presStyleCnt="0"/>
      <dgm:spPr/>
    </dgm:pt>
    <dgm:pt modelId="{C1488695-3E10-4F69-8DD8-3E9C939D4750}" type="pres">
      <dgm:prSet presAssocID="{E25EAB93-FE51-4D5A-B92A-9C9BEAB2F1A8}" presName="tx1" presStyleLbl="revTx" presStyleIdx="3" presStyleCnt="6" custLinFactNeighborX="-9" custLinFactNeighborY="-53935"/>
      <dgm:spPr/>
    </dgm:pt>
    <dgm:pt modelId="{DC4B19FE-A864-40F0-B373-B49C4426A063}" type="pres">
      <dgm:prSet presAssocID="{E25EAB93-FE51-4D5A-B92A-9C9BEAB2F1A8}" presName="vert1" presStyleCnt="0"/>
      <dgm:spPr/>
    </dgm:pt>
    <dgm:pt modelId="{4DBD89DA-41B2-49A0-88E5-16AD19BD97D9}" type="pres">
      <dgm:prSet presAssocID="{DF3B527C-7BFF-4FDF-83E9-B904BFE3C998}" presName="thickLine" presStyleLbl="alignNode1" presStyleIdx="4" presStyleCnt="6"/>
      <dgm:spPr/>
    </dgm:pt>
    <dgm:pt modelId="{1632343E-6C8A-4C70-ADD5-D89D47536CA9}" type="pres">
      <dgm:prSet presAssocID="{DF3B527C-7BFF-4FDF-83E9-B904BFE3C998}" presName="horz1" presStyleCnt="0"/>
      <dgm:spPr/>
    </dgm:pt>
    <dgm:pt modelId="{078D18AF-501C-4865-A44B-A6C4ECD486E6}" type="pres">
      <dgm:prSet presAssocID="{DF3B527C-7BFF-4FDF-83E9-B904BFE3C998}" presName="tx1" presStyleLbl="revTx" presStyleIdx="4" presStyleCnt="6"/>
      <dgm:spPr/>
    </dgm:pt>
    <dgm:pt modelId="{73BD31CF-3F78-4739-9D10-9667EDB21321}" type="pres">
      <dgm:prSet presAssocID="{DF3B527C-7BFF-4FDF-83E9-B904BFE3C998}" presName="vert1" presStyleCnt="0"/>
      <dgm:spPr/>
    </dgm:pt>
    <dgm:pt modelId="{33B633DB-B8CC-43E1-84E3-55BE4AB0C592}" type="pres">
      <dgm:prSet presAssocID="{56E2B6B8-7BFD-4A9B-8605-32E53F996E60}" presName="thickLine" presStyleLbl="alignNode1" presStyleIdx="5" presStyleCnt="6" custLinFactNeighborX="-239" custLinFactNeighborY="-4633"/>
      <dgm:spPr/>
    </dgm:pt>
    <dgm:pt modelId="{1EA85DB8-3F65-4427-BF39-B1204E0E25AE}" type="pres">
      <dgm:prSet presAssocID="{56E2B6B8-7BFD-4A9B-8605-32E53F996E60}" presName="horz1" presStyleCnt="0"/>
      <dgm:spPr/>
    </dgm:pt>
    <dgm:pt modelId="{CD296E73-D6CC-43EB-939A-CE42EE1E69C6}" type="pres">
      <dgm:prSet presAssocID="{56E2B6B8-7BFD-4A9B-8605-32E53F996E60}" presName="tx1" presStyleLbl="revTx" presStyleIdx="5" presStyleCnt="6" custLinFactNeighborY="-66689"/>
      <dgm:spPr/>
    </dgm:pt>
    <dgm:pt modelId="{D54F8EAC-8BD9-43FC-A510-09F673530077}" type="pres">
      <dgm:prSet presAssocID="{56E2B6B8-7BFD-4A9B-8605-32E53F996E60}" presName="vert1" presStyleCnt="0"/>
      <dgm:spPr/>
    </dgm:pt>
  </dgm:ptLst>
  <dgm:cxnLst>
    <dgm:cxn modelId="{0CBF9506-D3AE-4C52-90C6-1384B6C48403}" type="presOf" srcId="{6735F8C7-1A27-41E0-ABD6-90F14DDB5821}" destId="{7BF131BC-D608-4428-A6AB-60C592F156EF}" srcOrd="0" destOrd="0" presId="urn:microsoft.com/office/officeart/2008/layout/LinedList"/>
    <dgm:cxn modelId="{8F69142B-320F-45DE-BC7A-C8F708D1C922}" type="presOf" srcId="{A5B2BBE0-86F2-4650-B28D-ACF1EC0904CD}" destId="{46641BFB-50E7-4B87-8F7D-C39C8CC98DB5}" srcOrd="0" destOrd="0" presId="urn:microsoft.com/office/officeart/2008/layout/LinedList"/>
    <dgm:cxn modelId="{567D2931-79BC-4308-A834-814EBACE423A}" srcId="{3FE8C51F-0B56-4C1F-8229-25C4EDBF8389}" destId="{E25EAB93-FE51-4D5A-B92A-9C9BEAB2F1A8}" srcOrd="3" destOrd="0" parTransId="{4458EBBE-3D94-418A-ADB3-2E651DE9EE16}" sibTransId="{980C80B4-725D-41DA-86C8-5D0D3A4481FA}"/>
    <dgm:cxn modelId="{681BEE31-82CA-4C37-8904-A3E3B3490FBC}" type="presOf" srcId="{DF3B527C-7BFF-4FDF-83E9-B904BFE3C998}" destId="{078D18AF-501C-4865-A44B-A6C4ECD486E6}" srcOrd="0" destOrd="0" presId="urn:microsoft.com/office/officeart/2008/layout/LinedList"/>
    <dgm:cxn modelId="{492DF462-D46A-4354-8742-C7E71F45B92B}" type="presOf" srcId="{4F28BB51-E387-4923-9EE4-1DBFC8279EC0}" destId="{406CA3CC-1F51-45CA-A484-A3DB37633F4A}" srcOrd="0" destOrd="0" presId="urn:microsoft.com/office/officeart/2008/layout/LinedList"/>
    <dgm:cxn modelId="{2744D545-EFDF-4936-B9E9-6943AF7644E6}" type="presOf" srcId="{E25EAB93-FE51-4D5A-B92A-9C9BEAB2F1A8}" destId="{C1488695-3E10-4F69-8DD8-3E9C939D4750}" srcOrd="0" destOrd="0" presId="urn:microsoft.com/office/officeart/2008/layout/LinedList"/>
    <dgm:cxn modelId="{F98A6A6D-737D-4B65-A435-13C722ECCE39}" srcId="{3FE8C51F-0B56-4C1F-8229-25C4EDBF8389}" destId="{A5B2BBE0-86F2-4650-B28D-ACF1EC0904CD}" srcOrd="0" destOrd="0" parTransId="{80469551-9AD8-41A4-B983-C87D6476843B}" sibTransId="{6B690FEA-9F8B-429A-8751-171B9436325B}"/>
    <dgm:cxn modelId="{74FBF898-B89D-424B-BFD5-6EE0D66ECF4F}" srcId="{3FE8C51F-0B56-4C1F-8229-25C4EDBF8389}" destId="{6735F8C7-1A27-41E0-ABD6-90F14DDB5821}" srcOrd="1" destOrd="0" parTransId="{40F17D70-4A90-4AE6-9B47-204A86A28589}" sibTransId="{A432F879-57A6-42EB-99A6-00F973C2A57F}"/>
    <dgm:cxn modelId="{5438369A-FEE8-4D13-899B-BD11CDF8D253}" srcId="{3FE8C51F-0B56-4C1F-8229-25C4EDBF8389}" destId="{DF3B527C-7BFF-4FDF-83E9-B904BFE3C998}" srcOrd="4" destOrd="0" parTransId="{E3EE972E-0414-4ED4-9986-EF37C6CAE49A}" sibTransId="{2231FD9C-521E-4291-ADA3-E484DDE88931}"/>
    <dgm:cxn modelId="{16571EA9-FE22-446F-B6BF-99556DED1C28}" type="presOf" srcId="{3FE8C51F-0B56-4C1F-8229-25C4EDBF8389}" destId="{2B929C86-F1B3-4DB7-AB76-B8A45708C040}" srcOrd="0" destOrd="0" presId="urn:microsoft.com/office/officeart/2008/layout/LinedList"/>
    <dgm:cxn modelId="{479C37C3-7582-46C2-92DD-B656EF551D5E}" type="presOf" srcId="{56E2B6B8-7BFD-4A9B-8605-32E53F996E60}" destId="{CD296E73-D6CC-43EB-939A-CE42EE1E69C6}" srcOrd="0" destOrd="0" presId="urn:microsoft.com/office/officeart/2008/layout/LinedList"/>
    <dgm:cxn modelId="{4E6960CF-5383-4BEB-9421-58E889EB2DD8}" srcId="{3FE8C51F-0B56-4C1F-8229-25C4EDBF8389}" destId="{4F28BB51-E387-4923-9EE4-1DBFC8279EC0}" srcOrd="2" destOrd="0" parTransId="{0B473AD4-3B9A-4326-AE77-AC2D5466CD37}" sibTransId="{FA4B7D62-4671-4715-B1F4-1F01826C184B}"/>
    <dgm:cxn modelId="{9AEED2DA-E23B-4147-84A6-B353459437F2}" srcId="{3FE8C51F-0B56-4C1F-8229-25C4EDBF8389}" destId="{56E2B6B8-7BFD-4A9B-8605-32E53F996E60}" srcOrd="5" destOrd="0" parTransId="{A349053F-F1A1-4237-972B-182CC69F5109}" sibTransId="{9E4DFB51-C97D-411A-910E-408C4545B5CD}"/>
    <dgm:cxn modelId="{7B4D3018-31EF-4C2E-8B96-B942E86FF07E}" type="presParOf" srcId="{2B929C86-F1B3-4DB7-AB76-B8A45708C040}" destId="{E0ECFA84-BC30-4C54-B457-47094D5051AF}" srcOrd="0" destOrd="0" presId="urn:microsoft.com/office/officeart/2008/layout/LinedList"/>
    <dgm:cxn modelId="{93E03413-C7E4-49AB-BE24-4853C787EAAB}" type="presParOf" srcId="{2B929C86-F1B3-4DB7-AB76-B8A45708C040}" destId="{2AD783A0-B6D6-48AB-83F2-04A3489DAF17}" srcOrd="1" destOrd="0" presId="urn:microsoft.com/office/officeart/2008/layout/LinedList"/>
    <dgm:cxn modelId="{A0DCFD29-0148-4A4B-B562-ED3AD07F9B8A}" type="presParOf" srcId="{2AD783A0-B6D6-48AB-83F2-04A3489DAF17}" destId="{46641BFB-50E7-4B87-8F7D-C39C8CC98DB5}" srcOrd="0" destOrd="0" presId="urn:microsoft.com/office/officeart/2008/layout/LinedList"/>
    <dgm:cxn modelId="{865C1878-8E3F-4369-92D2-E3C180C51107}" type="presParOf" srcId="{2AD783A0-B6D6-48AB-83F2-04A3489DAF17}" destId="{238CDE20-710C-4DB0-85A0-A3EA2976CC84}" srcOrd="1" destOrd="0" presId="urn:microsoft.com/office/officeart/2008/layout/LinedList"/>
    <dgm:cxn modelId="{5B5D149E-08BD-4F18-BF11-A639ADA83ECF}" type="presParOf" srcId="{2B929C86-F1B3-4DB7-AB76-B8A45708C040}" destId="{37EF9022-6594-4766-96E3-637228F9434A}" srcOrd="2" destOrd="0" presId="urn:microsoft.com/office/officeart/2008/layout/LinedList"/>
    <dgm:cxn modelId="{FDA9E9EF-FD59-42E0-A457-1DFF95B29475}" type="presParOf" srcId="{2B929C86-F1B3-4DB7-AB76-B8A45708C040}" destId="{2EC19DB8-9E15-43CC-AABC-731C4CEFFA76}" srcOrd="3" destOrd="0" presId="urn:microsoft.com/office/officeart/2008/layout/LinedList"/>
    <dgm:cxn modelId="{79C8B742-82C2-43DE-8E84-DD9454433DD3}" type="presParOf" srcId="{2EC19DB8-9E15-43CC-AABC-731C4CEFFA76}" destId="{7BF131BC-D608-4428-A6AB-60C592F156EF}" srcOrd="0" destOrd="0" presId="urn:microsoft.com/office/officeart/2008/layout/LinedList"/>
    <dgm:cxn modelId="{F230A5E7-0696-404C-9878-8FC2E7F05576}" type="presParOf" srcId="{2EC19DB8-9E15-43CC-AABC-731C4CEFFA76}" destId="{75060053-CC0E-48BF-8D05-24E2B1429F6D}" srcOrd="1" destOrd="0" presId="urn:microsoft.com/office/officeart/2008/layout/LinedList"/>
    <dgm:cxn modelId="{A03B63C6-3426-4BA0-9447-6A76ED56A5F6}" type="presParOf" srcId="{2B929C86-F1B3-4DB7-AB76-B8A45708C040}" destId="{CD029EB1-B311-4DCB-880C-2BCBC9FAAD32}" srcOrd="4" destOrd="0" presId="urn:microsoft.com/office/officeart/2008/layout/LinedList"/>
    <dgm:cxn modelId="{9500EA36-3F01-4E5B-B66A-65C8860C8F81}" type="presParOf" srcId="{2B929C86-F1B3-4DB7-AB76-B8A45708C040}" destId="{E201C9F4-0E49-4359-BC21-D5A1DC3436CF}" srcOrd="5" destOrd="0" presId="urn:microsoft.com/office/officeart/2008/layout/LinedList"/>
    <dgm:cxn modelId="{2E4E24F6-9A32-474A-BBBD-57BD8611B410}" type="presParOf" srcId="{E201C9F4-0E49-4359-BC21-D5A1DC3436CF}" destId="{406CA3CC-1F51-45CA-A484-A3DB37633F4A}" srcOrd="0" destOrd="0" presId="urn:microsoft.com/office/officeart/2008/layout/LinedList"/>
    <dgm:cxn modelId="{305391EC-3038-4964-B41D-A69831AF8B6B}" type="presParOf" srcId="{E201C9F4-0E49-4359-BC21-D5A1DC3436CF}" destId="{5AA376BD-7870-4C74-BB84-4A74BE81C236}" srcOrd="1" destOrd="0" presId="urn:microsoft.com/office/officeart/2008/layout/LinedList"/>
    <dgm:cxn modelId="{0A0DAB45-28CA-464F-9DCB-274275C82AD5}" type="presParOf" srcId="{2B929C86-F1B3-4DB7-AB76-B8A45708C040}" destId="{0313294D-0636-4A2E-86B9-E5D1000DE3F8}" srcOrd="6" destOrd="0" presId="urn:microsoft.com/office/officeart/2008/layout/LinedList"/>
    <dgm:cxn modelId="{800CD798-9E0A-4D0A-8366-DBD5732D3B34}" type="presParOf" srcId="{2B929C86-F1B3-4DB7-AB76-B8A45708C040}" destId="{35E9CB89-DE24-4CF0-A25A-DA6C94B4DFDC}" srcOrd="7" destOrd="0" presId="urn:microsoft.com/office/officeart/2008/layout/LinedList"/>
    <dgm:cxn modelId="{4C9FC237-5B19-4FC0-AC7E-79ABE72CCA48}" type="presParOf" srcId="{35E9CB89-DE24-4CF0-A25A-DA6C94B4DFDC}" destId="{C1488695-3E10-4F69-8DD8-3E9C939D4750}" srcOrd="0" destOrd="0" presId="urn:microsoft.com/office/officeart/2008/layout/LinedList"/>
    <dgm:cxn modelId="{FDEB7F98-2E32-426C-A46B-C6AF37EDE8BC}" type="presParOf" srcId="{35E9CB89-DE24-4CF0-A25A-DA6C94B4DFDC}" destId="{DC4B19FE-A864-40F0-B373-B49C4426A063}" srcOrd="1" destOrd="0" presId="urn:microsoft.com/office/officeart/2008/layout/LinedList"/>
    <dgm:cxn modelId="{497DD14B-2D0F-4C27-ABA7-E05ABC397A5A}" type="presParOf" srcId="{2B929C86-F1B3-4DB7-AB76-B8A45708C040}" destId="{4DBD89DA-41B2-49A0-88E5-16AD19BD97D9}" srcOrd="8" destOrd="0" presId="urn:microsoft.com/office/officeart/2008/layout/LinedList"/>
    <dgm:cxn modelId="{13FD97F1-8ACF-49E4-9A88-D614C2D6C51F}" type="presParOf" srcId="{2B929C86-F1B3-4DB7-AB76-B8A45708C040}" destId="{1632343E-6C8A-4C70-ADD5-D89D47536CA9}" srcOrd="9" destOrd="0" presId="urn:microsoft.com/office/officeart/2008/layout/LinedList"/>
    <dgm:cxn modelId="{3DBF1C4A-3E58-4A3D-855B-C60B20B46CD1}" type="presParOf" srcId="{1632343E-6C8A-4C70-ADD5-D89D47536CA9}" destId="{078D18AF-501C-4865-A44B-A6C4ECD486E6}" srcOrd="0" destOrd="0" presId="urn:microsoft.com/office/officeart/2008/layout/LinedList"/>
    <dgm:cxn modelId="{52A5C746-4318-4AFA-A4B2-A99824E54A5A}" type="presParOf" srcId="{1632343E-6C8A-4C70-ADD5-D89D47536CA9}" destId="{73BD31CF-3F78-4739-9D10-9667EDB21321}" srcOrd="1" destOrd="0" presId="urn:microsoft.com/office/officeart/2008/layout/LinedList"/>
    <dgm:cxn modelId="{B818A709-A7AC-41A6-BA4F-52BD52F81ED4}" type="presParOf" srcId="{2B929C86-F1B3-4DB7-AB76-B8A45708C040}" destId="{33B633DB-B8CC-43E1-84E3-55BE4AB0C592}" srcOrd="10" destOrd="0" presId="urn:microsoft.com/office/officeart/2008/layout/LinedList"/>
    <dgm:cxn modelId="{D620DA4D-8AA0-46E9-A8CE-72DC78BDD256}" type="presParOf" srcId="{2B929C86-F1B3-4DB7-AB76-B8A45708C040}" destId="{1EA85DB8-3F65-4427-BF39-B1204E0E25AE}" srcOrd="11" destOrd="0" presId="urn:microsoft.com/office/officeart/2008/layout/LinedList"/>
    <dgm:cxn modelId="{26C6F595-5400-46ED-A316-1098BFE0985D}" type="presParOf" srcId="{1EA85DB8-3F65-4427-BF39-B1204E0E25AE}" destId="{CD296E73-D6CC-43EB-939A-CE42EE1E69C6}" srcOrd="0" destOrd="0" presId="urn:microsoft.com/office/officeart/2008/layout/LinedList"/>
    <dgm:cxn modelId="{51B427C7-4739-4C36-BCEF-0E83FC5BB03A}" type="presParOf" srcId="{1EA85DB8-3F65-4427-BF39-B1204E0E25AE}" destId="{D54F8EAC-8BD9-43FC-A510-09F673530077}" srcOrd="1"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A96EB-AD95-4FAB-9FD7-99A9C7D187D4}">
      <dsp:nvSpPr>
        <dsp:cNvPr id="0" name=""/>
        <dsp:cNvSpPr/>
      </dsp:nvSpPr>
      <dsp:spPr>
        <a:xfrm>
          <a:off x="0" y="369864"/>
          <a:ext cx="8178800" cy="255575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5C458D-E939-4A29-B4FD-79E0A2044142}">
      <dsp:nvSpPr>
        <dsp:cNvPr id="0" name=""/>
        <dsp:cNvSpPr/>
      </dsp:nvSpPr>
      <dsp:spPr>
        <a:xfrm>
          <a:off x="299065" y="1375865"/>
          <a:ext cx="543755" cy="5437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C29D62-8E43-4031-84B0-89A8D04E3578}">
      <dsp:nvSpPr>
        <dsp:cNvPr id="0" name=""/>
        <dsp:cNvSpPr/>
      </dsp:nvSpPr>
      <dsp:spPr>
        <a:xfrm>
          <a:off x="1141886" y="1153420"/>
          <a:ext cx="3680460" cy="988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32" tIns="104632" rIns="104632" bIns="104632" numCol="1" spcCol="1270" anchor="ctr" anchorCtr="0">
          <a:noAutofit/>
        </a:bodyPr>
        <a:lstStyle/>
        <a:p>
          <a:pPr marL="0" lvl="0" indent="0" algn="l" defTabSz="1111250">
            <a:lnSpc>
              <a:spcPct val="90000"/>
            </a:lnSpc>
            <a:spcBef>
              <a:spcPct val="0"/>
            </a:spcBef>
            <a:spcAft>
              <a:spcPct val="35000"/>
            </a:spcAft>
            <a:buNone/>
          </a:pPr>
          <a:r>
            <a:rPr lang="da-DK" sz="2500" kern="1200"/>
            <a:t>ABC for mental sundhed </a:t>
          </a:r>
          <a:endParaRPr lang="en-US" sz="2500" kern="1200"/>
        </a:p>
      </dsp:txBody>
      <dsp:txXfrm>
        <a:off x="1141886" y="1153420"/>
        <a:ext cx="3680460" cy="988646"/>
      </dsp:txXfrm>
    </dsp:sp>
    <dsp:sp modelId="{7AFC1E12-5533-471E-96B9-5E122868D2BC}">
      <dsp:nvSpPr>
        <dsp:cNvPr id="0" name=""/>
        <dsp:cNvSpPr/>
      </dsp:nvSpPr>
      <dsp:spPr>
        <a:xfrm>
          <a:off x="4822346" y="1153420"/>
          <a:ext cx="3356453" cy="988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32" tIns="104632" rIns="104632" bIns="104632" numCol="1" spcCol="1270" anchor="ctr" anchorCtr="0">
          <a:noAutofit/>
        </a:bodyPr>
        <a:lstStyle/>
        <a:p>
          <a:pPr marL="0" lvl="0" indent="0" algn="l" defTabSz="622300">
            <a:lnSpc>
              <a:spcPct val="90000"/>
            </a:lnSpc>
            <a:spcBef>
              <a:spcPct val="0"/>
            </a:spcBef>
            <a:spcAft>
              <a:spcPct val="35000"/>
            </a:spcAft>
            <a:buNone/>
          </a:pPr>
          <a:r>
            <a:rPr lang="da-DK" sz="1400" kern="1200"/>
            <a:t>A – Gør noget aktivt</a:t>
          </a:r>
          <a:endParaRPr lang="en-US" sz="1400" kern="1200"/>
        </a:p>
        <a:p>
          <a:pPr marL="0" lvl="0" indent="0" algn="l" defTabSz="622300">
            <a:lnSpc>
              <a:spcPct val="90000"/>
            </a:lnSpc>
            <a:spcBef>
              <a:spcPct val="0"/>
            </a:spcBef>
            <a:spcAft>
              <a:spcPct val="35000"/>
            </a:spcAft>
            <a:buNone/>
          </a:pPr>
          <a:r>
            <a:rPr lang="da-DK" sz="1400" kern="1200" dirty="0"/>
            <a:t>B – Gør noget sammen</a:t>
          </a:r>
          <a:endParaRPr lang="en-US" sz="1400" kern="1200" dirty="0"/>
        </a:p>
        <a:p>
          <a:pPr marL="0" lvl="0" indent="0" algn="l" defTabSz="622300">
            <a:lnSpc>
              <a:spcPct val="90000"/>
            </a:lnSpc>
            <a:spcBef>
              <a:spcPct val="0"/>
            </a:spcBef>
            <a:spcAft>
              <a:spcPct val="35000"/>
            </a:spcAft>
            <a:buNone/>
          </a:pPr>
          <a:r>
            <a:rPr lang="da-DK" sz="1400" kern="1200"/>
            <a:t>C – Gør noget meningsfuldt </a:t>
          </a:r>
          <a:endParaRPr lang="en-US" sz="1400" kern="1200"/>
        </a:p>
      </dsp:txBody>
      <dsp:txXfrm>
        <a:off x="4822346" y="1153420"/>
        <a:ext cx="3356453" cy="9886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CC027-4A65-4848-9046-77F74D780F3F}">
      <dsp:nvSpPr>
        <dsp:cNvPr id="0" name=""/>
        <dsp:cNvSpPr/>
      </dsp:nvSpPr>
      <dsp:spPr>
        <a:xfrm>
          <a:off x="0" y="66862"/>
          <a:ext cx="3836618" cy="6762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a-DK" sz="1700" kern="1200" dirty="0"/>
            <a:t>Der sker et fald i idrætsdeltagelsen hos børn og unge fra 12-13 års alderen</a:t>
          </a:r>
          <a:endParaRPr lang="en-US" sz="1700" kern="1200" dirty="0"/>
        </a:p>
      </dsp:txBody>
      <dsp:txXfrm>
        <a:off x="33012" y="99874"/>
        <a:ext cx="3770594" cy="610236"/>
      </dsp:txXfrm>
    </dsp:sp>
    <dsp:sp modelId="{0BB9D165-C5AC-42E8-8459-1DF16DC9745F}">
      <dsp:nvSpPr>
        <dsp:cNvPr id="0" name=""/>
        <dsp:cNvSpPr/>
      </dsp:nvSpPr>
      <dsp:spPr>
        <a:xfrm>
          <a:off x="0" y="792082"/>
          <a:ext cx="3836618" cy="67626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a-DK" sz="1700" kern="1200"/>
            <a:t>Pigerne stopper før drengene</a:t>
          </a:r>
          <a:endParaRPr lang="en-US" sz="1700" kern="1200"/>
        </a:p>
      </dsp:txBody>
      <dsp:txXfrm>
        <a:off x="33012" y="825094"/>
        <a:ext cx="3770594" cy="610236"/>
      </dsp:txXfrm>
    </dsp:sp>
    <dsp:sp modelId="{5DB7CD43-D445-407C-9FE9-6CC065B48FD0}">
      <dsp:nvSpPr>
        <dsp:cNvPr id="0" name=""/>
        <dsp:cNvSpPr/>
      </dsp:nvSpPr>
      <dsp:spPr>
        <a:xfrm>
          <a:off x="0" y="1517302"/>
          <a:ext cx="3836618" cy="67626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a-DK" sz="1700" kern="1200"/>
            <a:t>Nye interesser – uddannelse, venner, fritidsjob  </a:t>
          </a:r>
          <a:endParaRPr lang="en-US" sz="1700" kern="1200"/>
        </a:p>
      </dsp:txBody>
      <dsp:txXfrm>
        <a:off x="33012" y="1550314"/>
        <a:ext cx="3770594" cy="610236"/>
      </dsp:txXfrm>
    </dsp:sp>
    <dsp:sp modelId="{F4577BAC-7428-421E-A766-A09B9713DE60}">
      <dsp:nvSpPr>
        <dsp:cNvPr id="0" name=""/>
        <dsp:cNvSpPr/>
      </dsp:nvSpPr>
      <dsp:spPr>
        <a:xfrm>
          <a:off x="0" y="2242522"/>
          <a:ext cx="3836618" cy="67626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a-DK" sz="1700" kern="1200"/>
            <a:t>Fokus på elite – ikke alle kan være med, tidskrævende </a:t>
          </a:r>
          <a:endParaRPr lang="en-US" sz="1700" kern="1200"/>
        </a:p>
      </dsp:txBody>
      <dsp:txXfrm>
        <a:off x="33012" y="2275534"/>
        <a:ext cx="3770594" cy="610236"/>
      </dsp:txXfrm>
    </dsp:sp>
    <dsp:sp modelId="{4258103C-E24A-42F2-976F-DFB711832CDF}">
      <dsp:nvSpPr>
        <dsp:cNvPr id="0" name=""/>
        <dsp:cNvSpPr/>
      </dsp:nvSpPr>
      <dsp:spPr>
        <a:xfrm>
          <a:off x="0" y="2967742"/>
          <a:ext cx="3836618" cy="6762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a-DK" sz="1700" kern="1200" dirty="0"/>
            <a:t>Anden form for motion – f.eks. fitness uorganiseret idræt.</a:t>
          </a:r>
          <a:endParaRPr lang="en-US" sz="1700" kern="1200" dirty="0"/>
        </a:p>
      </dsp:txBody>
      <dsp:txXfrm>
        <a:off x="33012" y="3000754"/>
        <a:ext cx="3770594" cy="610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B7884-77BA-4FBF-A004-C9A9C1C0EEE7}">
      <dsp:nvSpPr>
        <dsp:cNvPr id="0" name=""/>
        <dsp:cNvSpPr/>
      </dsp:nvSpPr>
      <dsp:spPr>
        <a:xfrm>
          <a:off x="0" y="293738"/>
          <a:ext cx="3771900" cy="9931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kern="1200"/>
            <a:t>Nye former for tilbud</a:t>
          </a:r>
          <a:endParaRPr lang="en-US" sz="2500" kern="1200"/>
        </a:p>
      </dsp:txBody>
      <dsp:txXfrm>
        <a:off x="48481" y="342219"/>
        <a:ext cx="3674938" cy="896166"/>
      </dsp:txXfrm>
    </dsp:sp>
    <dsp:sp modelId="{FC893C43-B3ED-422F-89B3-EFE73937C26E}">
      <dsp:nvSpPr>
        <dsp:cNvPr id="0" name=""/>
        <dsp:cNvSpPr/>
      </dsp:nvSpPr>
      <dsp:spPr>
        <a:xfrm>
          <a:off x="0" y="1358867"/>
          <a:ext cx="3771900" cy="993128"/>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kern="1200"/>
            <a:t>Medindflydelse</a:t>
          </a:r>
          <a:endParaRPr lang="en-US" sz="2500" kern="1200"/>
        </a:p>
      </dsp:txBody>
      <dsp:txXfrm>
        <a:off x="48481" y="1407348"/>
        <a:ext cx="3674938" cy="896166"/>
      </dsp:txXfrm>
    </dsp:sp>
    <dsp:sp modelId="{7CD8412B-CB9C-4900-B08C-786F85286B3F}">
      <dsp:nvSpPr>
        <dsp:cNvPr id="0" name=""/>
        <dsp:cNvSpPr/>
      </dsp:nvSpPr>
      <dsp:spPr>
        <a:xfrm>
          <a:off x="0" y="2423996"/>
          <a:ext cx="3771900" cy="99312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kern="1200" dirty="0"/>
            <a:t>Involvering – </a:t>
          </a:r>
          <a:r>
            <a:rPr lang="da-DK" sz="2500" kern="1200" dirty="0" err="1"/>
            <a:t>ungtrænere</a:t>
          </a:r>
          <a:r>
            <a:rPr lang="da-DK" sz="2500" kern="1200" dirty="0"/>
            <a:t>, bestyrelse etc. </a:t>
          </a:r>
          <a:endParaRPr lang="en-US" sz="2500" kern="1200" dirty="0"/>
        </a:p>
      </dsp:txBody>
      <dsp:txXfrm>
        <a:off x="48481" y="2472477"/>
        <a:ext cx="3674938" cy="8961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CFA84-BC30-4C54-B457-47094D5051AF}">
      <dsp:nvSpPr>
        <dsp:cNvPr id="0" name=""/>
        <dsp:cNvSpPr/>
      </dsp:nvSpPr>
      <dsp:spPr>
        <a:xfrm>
          <a:off x="0" y="2215"/>
          <a:ext cx="813752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6641BFB-50E7-4B87-8F7D-C39C8CC98DB5}">
      <dsp:nvSpPr>
        <dsp:cNvPr id="0" name=""/>
        <dsp:cNvSpPr/>
      </dsp:nvSpPr>
      <dsp:spPr>
        <a:xfrm>
          <a:off x="0" y="2215"/>
          <a:ext cx="8137525" cy="75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a-DK" sz="2000" i="1" kern="1200" dirty="0"/>
            <a:t>Børn og unge er en af de vigtigste målgrupper </a:t>
          </a:r>
        </a:p>
        <a:p>
          <a:pPr marL="0" lvl="0" indent="0" algn="l" defTabSz="889000">
            <a:lnSpc>
              <a:spcPct val="90000"/>
            </a:lnSpc>
            <a:spcBef>
              <a:spcPct val="0"/>
            </a:spcBef>
            <a:spcAft>
              <a:spcPct val="35000"/>
            </a:spcAft>
            <a:buNone/>
          </a:pPr>
          <a:endParaRPr lang="da-DK" i="1" kern="1200" dirty="0"/>
        </a:p>
      </dsp:txBody>
      <dsp:txXfrm>
        <a:off x="0" y="2215"/>
        <a:ext cx="8137525" cy="755440"/>
      </dsp:txXfrm>
    </dsp:sp>
    <dsp:sp modelId="{37EF9022-6594-4766-96E3-637228F9434A}">
      <dsp:nvSpPr>
        <dsp:cNvPr id="0" name=""/>
        <dsp:cNvSpPr/>
      </dsp:nvSpPr>
      <dsp:spPr>
        <a:xfrm>
          <a:off x="0" y="481950"/>
          <a:ext cx="813752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BF131BC-D608-4428-A6AB-60C592F156EF}">
      <dsp:nvSpPr>
        <dsp:cNvPr id="0" name=""/>
        <dsp:cNvSpPr/>
      </dsp:nvSpPr>
      <dsp:spPr>
        <a:xfrm>
          <a:off x="0" y="541917"/>
          <a:ext cx="8137525" cy="75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a-DK" sz="2000" i="1" kern="1200" dirty="0"/>
            <a:t>Økonomiske udgifter i samfundet</a:t>
          </a:r>
          <a:endParaRPr lang="en-US" sz="2000" kern="1200" dirty="0"/>
        </a:p>
      </dsp:txBody>
      <dsp:txXfrm>
        <a:off x="0" y="541917"/>
        <a:ext cx="8137525" cy="755440"/>
      </dsp:txXfrm>
    </dsp:sp>
    <dsp:sp modelId="{CD029EB1-B311-4DCB-880C-2BCBC9FAAD32}">
      <dsp:nvSpPr>
        <dsp:cNvPr id="0" name=""/>
        <dsp:cNvSpPr/>
      </dsp:nvSpPr>
      <dsp:spPr>
        <a:xfrm>
          <a:off x="0" y="1141049"/>
          <a:ext cx="813752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06CA3CC-1F51-45CA-A484-A3DB37633F4A}">
      <dsp:nvSpPr>
        <dsp:cNvPr id="0" name=""/>
        <dsp:cNvSpPr/>
      </dsp:nvSpPr>
      <dsp:spPr>
        <a:xfrm>
          <a:off x="0" y="1189919"/>
          <a:ext cx="8137525" cy="75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a-DK" sz="2000" i="1" kern="1200" dirty="0"/>
            <a:t>Trivsel og læring hænger uløseligt sammen</a:t>
          </a:r>
          <a:endParaRPr lang="en-US" sz="2000" kern="1200" dirty="0"/>
        </a:p>
      </dsp:txBody>
      <dsp:txXfrm>
        <a:off x="0" y="1189919"/>
        <a:ext cx="8137525" cy="755440"/>
      </dsp:txXfrm>
    </dsp:sp>
    <dsp:sp modelId="{0313294D-0636-4A2E-86B9-E5D1000DE3F8}">
      <dsp:nvSpPr>
        <dsp:cNvPr id="0" name=""/>
        <dsp:cNvSpPr/>
      </dsp:nvSpPr>
      <dsp:spPr>
        <a:xfrm>
          <a:off x="0" y="1681205"/>
          <a:ext cx="813752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1488695-3E10-4F69-8DD8-3E9C939D4750}">
      <dsp:nvSpPr>
        <dsp:cNvPr id="0" name=""/>
        <dsp:cNvSpPr/>
      </dsp:nvSpPr>
      <dsp:spPr>
        <a:xfrm>
          <a:off x="0" y="1861090"/>
          <a:ext cx="8137525" cy="75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a-DK" sz="2000" kern="1200" dirty="0"/>
            <a:t>Mentale helbredsproblemer tidligt i livet øger risikoen for psykiske og somatiske sygdomme senere i livet. Derfor er det vigtigt, at have fokus på det tidligt og forebygge   </a:t>
          </a:r>
          <a:endParaRPr lang="en-US" sz="2000" kern="1200" dirty="0"/>
        </a:p>
      </dsp:txBody>
      <dsp:txXfrm>
        <a:off x="0" y="1861090"/>
        <a:ext cx="8137525" cy="755440"/>
      </dsp:txXfrm>
    </dsp:sp>
    <dsp:sp modelId="{4DBD89DA-41B2-49A0-88E5-16AD19BD97D9}">
      <dsp:nvSpPr>
        <dsp:cNvPr id="0" name=""/>
        <dsp:cNvSpPr/>
      </dsp:nvSpPr>
      <dsp:spPr>
        <a:xfrm>
          <a:off x="0" y="3023978"/>
          <a:ext cx="813752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78D18AF-501C-4865-A44B-A6C4ECD486E6}">
      <dsp:nvSpPr>
        <dsp:cNvPr id="0" name=""/>
        <dsp:cNvSpPr/>
      </dsp:nvSpPr>
      <dsp:spPr>
        <a:xfrm>
          <a:off x="0" y="3023978"/>
          <a:ext cx="8137525" cy="75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da-DK" sz="2000" kern="1200" noProof="0" dirty="0"/>
        </a:p>
      </dsp:txBody>
      <dsp:txXfrm>
        <a:off x="0" y="3023978"/>
        <a:ext cx="8137525" cy="755440"/>
      </dsp:txXfrm>
    </dsp:sp>
    <dsp:sp modelId="{33B633DB-B8CC-43E1-84E3-55BE4AB0C592}">
      <dsp:nvSpPr>
        <dsp:cNvPr id="0" name=""/>
        <dsp:cNvSpPr/>
      </dsp:nvSpPr>
      <dsp:spPr>
        <a:xfrm>
          <a:off x="0" y="3744419"/>
          <a:ext cx="813752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D296E73-D6CC-43EB-939A-CE42EE1E69C6}">
      <dsp:nvSpPr>
        <dsp:cNvPr id="0" name=""/>
        <dsp:cNvSpPr/>
      </dsp:nvSpPr>
      <dsp:spPr>
        <a:xfrm>
          <a:off x="0" y="3275623"/>
          <a:ext cx="8137525" cy="75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a-DK" sz="2000" kern="1200" noProof="0" dirty="0"/>
            <a:t>God mental sundhed er en gevinst for den enkelte og samfundet</a:t>
          </a:r>
        </a:p>
      </dsp:txBody>
      <dsp:txXfrm>
        <a:off x="0" y="3275623"/>
        <a:ext cx="8137525" cy="7554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a-DK"/>
          </a:p>
        </p:txBody>
      </p:sp>
      <p:sp>
        <p:nvSpPr>
          <p:cNvPr id="5123"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a-DK"/>
          </a:p>
        </p:txBody>
      </p:sp>
      <p:sp>
        <p:nvSpPr>
          <p:cNvPr id="512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5126"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a-DK"/>
          </a:p>
        </p:txBody>
      </p:sp>
      <p:sp>
        <p:nvSpPr>
          <p:cNvPr id="5127"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775D998-57E5-48B9-8D5D-41860F536BB6}" type="slidenum">
              <a:rPr lang="da-DK"/>
              <a:pPr/>
              <a:t>‹nr.›</a:t>
            </a:fld>
            <a:endParaRPr lang="da-DK"/>
          </a:p>
        </p:txBody>
      </p:sp>
    </p:spTree>
    <p:extLst>
      <p:ext uri="{BB962C8B-B14F-4D97-AF65-F5344CB8AC3E}">
        <p14:creationId xmlns:p14="http://schemas.microsoft.com/office/powerpoint/2010/main" val="4920115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Vi står i Albertslund, nationalt og internationalt med så store og komplekse problemer, at velkendte løsningsmodeller ikke slår til: klimakrise, sundhedskrise, forsyningskrise, demokratikrise, arbejdskraftkrise, mistrivsel blandt unge…</a:t>
            </a:r>
          </a:p>
          <a:p>
            <a:r>
              <a:rPr lang="da-DK" dirty="0"/>
              <a:t>Problemer, som kalder på nye og vilde løsninger – og helt sikkert helt nye former for (vild) ledelse.</a:t>
            </a:r>
          </a:p>
          <a:p>
            <a:endParaRPr lang="da-DK" dirty="0"/>
          </a:p>
          <a:p>
            <a:r>
              <a:rPr lang="da-DK" dirty="0"/>
              <a:t>De mest presserende af dem er samlet i 12 målsætninger, hvor vi skal arbejde med de 4 i dag</a:t>
            </a:r>
          </a:p>
          <a:p>
            <a:endParaRPr lang="da-DK" dirty="0"/>
          </a:p>
          <a:p>
            <a:r>
              <a:rPr lang="da-DK" dirty="0"/>
              <a:t>Byrådet har i alt identificeret syv vilde problemer, som vi ikke kan løse alene, og som måske slet ikke kan løses, men som vi kan påvirke i den rigtige retning, hvis vi tænker ud af boksen. Vi skal styrke samarbejdet internt i Aarhus Kommune og indgå i et fordomsfrit, tæt og åbent samarbejde med borgere, erhvervsliv, kulturliv, civilsamfund, offentlige institutioner og alle andre interessenter, der kan og vil være med til at finde nye veje, så vi sammen kan påvirke de vilde problemer, der står i vejen for realiseringen af Aarhusmålene - Aarhus en god by for alle.</a:t>
            </a:r>
          </a:p>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3</a:t>
            </a:fld>
            <a:endParaRPr lang="da-DK"/>
          </a:p>
        </p:txBody>
      </p:sp>
    </p:spTree>
    <p:extLst>
      <p:ext uri="{BB962C8B-B14F-4D97-AF65-F5344CB8AC3E}">
        <p14:creationId xmlns:p14="http://schemas.microsoft.com/office/powerpoint/2010/main" val="4282415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indent="152400" algn="l">
              <a:spcBef>
                <a:spcPts val="1000"/>
              </a:spcBef>
            </a:pPr>
            <a:r>
              <a:rPr lang="da-DK" b="1" i="0" dirty="0">
                <a:solidFill>
                  <a:srgbClr val="212529"/>
                </a:solidFill>
                <a:effectLst/>
                <a:latin typeface="Questa-Regular"/>
              </a:rPr>
              <a:t>§ 1.</a:t>
            </a:r>
            <a:r>
              <a:rPr lang="da-DK" b="0" i="0" dirty="0">
                <a:solidFill>
                  <a:srgbClr val="212529"/>
                </a:solidFill>
                <a:effectLst/>
                <a:latin typeface="Questa-Regular"/>
              </a:rPr>
              <a:t> Folkeskolen skal i samarbejde med forældrene give eleverne kundskaber og færdigheder, der: forbereder dem til videre uddannelse og giver dem lyst til at lære mere, gør dem fortrolige med dansk kultur og historie, giver dem forståelse for andre lande og kulturer, bidrager til deres forståelse for menneskets samspil med naturen og fremmer den enkelte elevs alsidige udvikling.</a:t>
            </a:r>
          </a:p>
          <a:p>
            <a:pPr indent="152400" algn="l"/>
            <a:r>
              <a:rPr lang="da-DK" b="0" i="1" dirty="0">
                <a:solidFill>
                  <a:srgbClr val="212529"/>
                </a:solidFill>
                <a:effectLst/>
                <a:latin typeface="Questa-Regular"/>
              </a:rPr>
              <a:t>Stk. 2.</a:t>
            </a:r>
            <a:r>
              <a:rPr lang="da-DK" b="0" i="0" dirty="0">
                <a:solidFill>
                  <a:srgbClr val="212529"/>
                </a:solidFill>
                <a:effectLst/>
                <a:latin typeface="Questa-Regular"/>
              </a:rPr>
              <a:t> Folkeskolen skal udvikle arbejdsmetoder og skabe rammer for oplevelse, fordybelse og virkelyst, så eleverne udvikler erkendelse og fantasi og får tillid til egne muligheder og baggrund for at tage stilling og handle.</a:t>
            </a:r>
          </a:p>
          <a:p>
            <a:pPr indent="152400" algn="l"/>
            <a:r>
              <a:rPr lang="da-DK" b="0" i="1" dirty="0">
                <a:solidFill>
                  <a:srgbClr val="212529"/>
                </a:solidFill>
                <a:effectLst/>
                <a:latin typeface="Questa-Regular"/>
              </a:rPr>
              <a:t>Stk. 3.</a:t>
            </a:r>
            <a:r>
              <a:rPr lang="da-DK" b="0" i="0" dirty="0">
                <a:solidFill>
                  <a:srgbClr val="212529"/>
                </a:solidFill>
                <a:effectLst/>
                <a:latin typeface="Questa-Regular"/>
              </a:rPr>
              <a:t> Folkeskolen skal forberede eleverne til deltagelse, medansvar, rettigheder og pligter i et samfund med frihed og folkestyre. Skolens virke skal derfor være præget af åndsfrihed, ligeværd og demokrati.</a:t>
            </a:r>
          </a:p>
          <a:p>
            <a:pPr indent="152400" algn="l">
              <a:spcBef>
                <a:spcPts val="1000"/>
              </a:spcBef>
            </a:pPr>
            <a:r>
              <a:rPr lang="da-DK" b="1" i="0" dirty="0">
                <a:solidFill>
                  <a:srgbClr val="212529"/>
                </a:solidFill>
                <a:effectLst/>
                <a:latin typeface="Questa-Regular"/>
              </a:rPr>
              <a:t>§ 2.</a:t>
            </a:r>
            <a:r>
              <a:rPr lang="da-DK" b="0" i="0" dirty="0">
                <a:solidFill>
                  <a:srgbClr val="212529"/>
                </a:solidFill>
                <a:effectLst/>
                <a:latin typeface="Questa-Regular"/>
              </a:rPr>
              <a:t> Kommunalbestyrelsen har ansvaret for folkeskolen, jf. dog § 20, stk. 3, § 44 og § 45, stk. 2, 2. pkt. Kommunalbestyrelsen har ansvaret for, at alle børn i kommunen sikres ret til vederlagsfri undervisning i folkeskolen.</a:t>
            </a:r>
          </a:p>
          <a:p>
            <a:pPr indent="152400" algn="l"/>
            <a:r>
              <a:rPr lang="da-DK" b="0" i="1" dirty="0">
                <a:solidFill>
                  <a:srgbClr val="212529"/>
                </a:solidFill>
                <a:effectLst/>
                <a:latin typeface="Questa-Regular"/>
              </a:rPr>
              <a:t>Stk. 2.</a:t>
            </a:r>
            <a:r>
              <a:rPr lang="da-DK" b="0" i="0" dirty="0">
                <a:solidFill>
                  <a:srgbClr val="212529"/>
                </a:solidFill>
                <a:effectLst/>
                <a:latin typeface="Questa-Regular"/>
              </a:rPr>
              <a:t> Den enkelte skoles leder har inden for rammerne af lovgivningen og kommunalbestyrelsens og skolebestyrelsens beslutninger ansvaret for undervisningens kvalitet i henhold til folkeskolens formål, jf. § 1, og fastlægger undervisningens organisering og tilrettelæggelse.</a:t>
            </a:r>
          </a:p>
          <a:p>
            <a:pPr indent="152400" algn="l"/>
            <a:r>
              <a:rPr lang="da-DK" b="0" i="1" dirty="0">
                <a:solidFill>
                  <a:srgbClr val="212529"/>
                </a:solidFill>
                <a:effectLst/>
                <a:latin typeface="Questa-Regular"/>
              </a:rPr>
              <a:t>Stk. 3.</a:t>
            </a:r>
            <a:r>
              <a:rPr lang="da-DK" b="0" i="0" dirty="0">
                <a:solidFill>
                  <a:srgbClr val="212529"/>
                </a:solidFill>
                <a:effectLst/>
                <a:latin typeface="Questa-Regular"/>
              </a:rPr>
              <a:t> Elever og forældre samarbejder med skolen om at leve op til folkeskolens formål.</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86404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4402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25449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indent="152400" algn="l">
              <a:spcBef>
                <a:spcPts val="1000"/>
              </a:spcBef>
            </a:pPr>
            <a:r>
              <a:rPr lang="da-DK" b="1" i="0" dirty="0">
                <a:solidFill>
                  <a:srgbClr val="212529"/>
                </a:solidFill>
                <a:effectLst/>
                <a:latin typeface="Questa-Regular"/>
              </a:rPr>
              <a:t>§ 1.</a:t>
            </a:r>
            <a:r>
              <a:rPr lang="da-DK" b="0" i="0" dirty="0">
                <a:solidFill>
                  <a:srgbClr val="212529"/>
                </a:solidFill>
                <a:effectLst/>
                <a:latin typeface="Questa-Regular"/>
              </a:rPr>
              <a:t> Folkeskolen skal i samarbejde med forældrene give eleverne kundskaber og færdigheder, der: forbereder dem til videre uddannelse og giver dem lyst til at lære mere, gør dem fortrolige med dansk kultur og historie, giver dem forståelse for andre lande og kulturer, bidrager til deres forståelse for menneskets samspil med naturen og fremmer den enkelte elevs alsidige udvikling.</a:t>
            </a:r>
          </a:p>
          <a:p>
            <a:pPr indent="152400" algn="l"/>
            <a:r>
              <a:rPr lang="da-DK" b="0" i="1" dirty="0">
                <a:solidFill>
                  <a:srgbClr val="212529"/>
                </a:solidFill>
                <a:effectLst/>
                <a:latin typeface="Questa-Regular"/>
              </a:rPr>
              <a:t>Stk. 2.</a:t>
            </a:r>
            <a:r>
              <a:rPr lang="da-DK" b="0" i="0" dirty="0">
                <a:solidFill>
                  <a:srgbClr val="212529"/>
                </a:solidFill>
                <a:effectLst/>
                <a:latin typeface="Questa-Regular"/>
              </a:rPr>
              <a:t> Folkeskolen skal udvikle arbejdsmetoder og skabe rammer for oplevelse, fordybelse og virkelyst, så eleverne udvikler erkendelse og fantasi og får tillid til egne muligheder og baggrund for at tage stilling og handle.</a:t>
            </a:r>
          </a:p>
          <a:p>
            <a:pPr indent="152400" algn="l"/>
            <a:r>
              <a:rPr lang="da-DK" b="0" i="1" dirty="0">
                <a:solidFill>
                  <a:srgbClr val="212529"/>
                </a:solidFill>
                <a:effectLst/>
                <a:latin typeface="Questa-Regular"/>
              </a:rPr>
              <a:t>Stk. 3.</a:t>
            </a:r>
            <a:r>
              <a:rPr lang="da-DK" b="0" i="0" dirty="0">
                <a:solidFill>
                  <a:srgbClr val="212529"/>
                </a:solidFill>
                <a:effectLst/>
                <a:latin typeface="Questa-Regular"/>
              </a:rPr>
              <a:t> Folkeskolen skal forberede eleverne til deltagelse, medansvar, rettigheder og pligter i et samfund med frihed og folkestyre. Skolens virke skal derfor være præget af åndsfrihed, ligeværd og demokrati.</a:t>
            </a:r>
          </a:p>
          <a:p>
            <a:pPr indent="152400" algn="l">
              <a:spcBef>
                <a:spcPts val="1000"/>
              </a:spcBef>
            </a:pPr>
            <a:r>
              <a:rPr lang="da-DK" b="1" i="0" dirty="0">
                <a:solidFill>
                  <a:srgbClr val="212529"/>
                </a:solidFill>
                <a:effectLst/>
                <a:latin typeface="Questa-Regular"/>
              </a:rPr>
              <a:t>§ 2.</a:t>
            </a:r>
            <a:r>
              <a:rPr lang="da-DK" b="0" i="0" dirty="0">
                <a:solidFill>
                  <a:srgbClr val="212529"/>
                </a:solidFill>
                <a:effectLst/>
                <a:latin typeface="Questa-Regular"/>
              </a:rPr>
              <a:t> Kommunalbestyrelsen har ansvaret for folkeskolen, jf. dog § 20, stk. 3, § 44 og § 45, stk. 2, 2. pkt. Kommunalbestyrelsen har ansvaret for, at alle børn i kommunen sikres ret til vederlagsfri undervisning i folkeskolen.</a:t>
            </a:r>
          </a:p>
          <a:p>
            <a:pPr indent="152400" algn="l"/>
            <a:r>
              <a:rPr lang="da-DK" b="0" i="1" dirty="0">
                <a:solidFill>
                  <a:srgbClr val="212529"/>
                </a:solidFill>
                <a:effectLst/>
                <a:latin typeface="Questa-Regular"/>
              </a:rPr>
              <a:t>Stk. 2.</a:t>
            </a:r>
            <a:r>
              <a:rPr lang="da-DK" b="0" i="0" dirty="0">
                <a:solidFill>
                  <a:srgbClr val="212529"/>
                </a:solidFill>
                <a:effectLst/>
                <a:latin typeface="Questa-Regular"/>
              </a:rPr>
              <a:t> Den enkelte skoles leder har inden for rammerne af lovgivningen og kommunalbestyrelsens og skolebestyrelsens beslutninger ansvaret for undervisningens kvalitet i henhold til folkeskolens formål, jf. § 1, og fastlægger undervisningens organisering og tilrettelæggelse.</a:t>
            </a:r>
          </a:p>
          <a:p>
            <a:pPr indent="152400" algn="l"/>
            <a:r>
              <a:rPr lang="da-DK" b="0" i="1" dirty="0">
                <a:solidFill>
                  <a:srgbClr val="212529"/>
                </a:solidFill>
                <a:effectLst/>
                <a:latin typeface="Questa-Regular"/>
              </a:rPr>
              <a:t>Stk. 3.</a:t>
            </a:r>
            <a:r>
              <a:rPr lang="da-DK" b="0" i="0" dirty="0">
                <a:solidFill>
                  <a:srgbClr val="212529"/>
                </a:solidFill>
                <a:effectLst/>
                <a:latin typeface="Questa-Regular"/>
              </a:rPr>
              <a:t> Elever og forældre samarbejder med skolen om at leve op til folkeskolens formål.</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86404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4402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25449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74298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64615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76379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37115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solidFill>
                  <a:srgbClr val="000000"/>
                </a:solidFill>
                <a:effectLst/>
                <a:latin typeface="Calibri" panose="020F0502020204030204" pitchFamily="34" charset="0"/>
                <a:ea typeface="Calibri" panose="020F0502020204030204" pitchFamily="34" charset="0"/>
              </a:rPr>
              <a:t> </a:t>
            </a:r>
          </a:p>
          <a:p>
            <a:r>
              <a:rPr lang="da-DK" sz="1800" dirty="0">
                <a:solidFill>
                  <a:srgbClr val="000000"/>
                </a:solidFill>
                <a:effectLst/>
                <a:latin typeface="Calibri" panose="020F0502020204030204" pitchFamily="34" charset="0"/>
                <a:ea typeface="Calibri" panose="020F0502020204030204" pitchFamily="34" charset="0"/>
              </a:rPr>
              <a:t> </a:t>
            </a:r>
          </a:p>
          <a:p>
            <a:r>
              <a:rPr lang="da-DK" sz="1800" dirty="0">
                <a:solidFill>
                  <a:srgbClr val="000000"/>
                </a:solidFill>
                <a:effectLst/>
                <a:latin typeface="Calibri" panose="020F0502020204030204" pitchFamily="34" charset="0"/>
                <a:ea typeface="Calibri" panose="020F0502020204030204" pitchFamily="34" charset="0"/>
              </a:rPr>
              <a:t> </a:t>
            </a:r>
          </a:p>
          <a:p>
            <a:r>
              <a:rPr lang="da-DK" sz="1800" dirty="0">
                <a:solidFill>
                  <a:srgbClr val="000000"/>
                </a:solidFill>
                <a:effectLst/>
                <a:latin typeface="Calibri" panose="020F0502020204030204" pitchFamily="34" charset="0"/>
                <a:ea typeface="Calibri" panose="020F0502020204030204" pitchFamily="34" charset="0"/>
              </a:rPr>
              <a:t> Hvordan kan fritidsjob styrke tilknytningen til uddannelse og job – for hele familien</a:t>
            </a:r>
          </a:p>
          <a:p>
            <a:r>
              <a:rPr lang="da-DK" sz="1800" dirty="0">
                <a:solidFill>
                  <a:srgbClr val="000000"/>
                </a:solidFill>
                <a:effectLst/>
                <a:latin typeface="Calibri" panose="020F0502020204030204" pitchFamily="34" charset="0"/>
                <a:ea typeface="Calibri" panose="020F0502020204030204" pitchFamily="34" charset="0"/>
              </a:rPr>
              <a:t> </a:t>
            </a:r>
          </a:p>
          <a:p>
            <a:r>
              <a:rPr lang="da-DK" sz="1800" dirty="0">
                <a:solidFill>
                  <a:srgbClr val="000000"/>
                </a:solidFill>
                <a:effectLst/>
                <a:latin typeface="Calibri" panose="020F0502020204030204" pitchFamily="34" charset="0"/>
                <a:ea typeface="Calibri" panose="020F0502020204030204" pitchFamily="34" charset="0"/>
              </a:rPr>
              <a:t>Hvordan styrker vi det interne samarbejde, når velkendte læsninger måske ikke slår til? </a:t>
            </a:r>
          </a:p>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4</a:t>
            </a:fld>
            <a:endParaRPr lang="da-DK"/>
          </a:p>
        </p:txBody>
      </p:sp>
    </p:spTree>
    <p:extLst>
      <p:ext uri="{BB962C8B-B14F-4D97-AF65-F5344CB8AC3E}">
        <p14:creationId xmlns:p14="http://schemas.microsoft.com/office/powerpoint/2010/main" val="2823637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Testresultatet fra efteråret 2022 viser at eleverne i gennemsnit opnår et resultat under middel.</a:t>
            </a:r>
          </a:p>
          <a:p>
            <a:r>
              <a:rPr lang="da-DK" dirty="0"/>
              <a:t>Testresultatet fra efteråret 2022 for 7. – 9. klassetrin viser, at eleverne i gennemsnit har fået lidt under 50% af de point, som de kan opnå indenfor både stofområder og matematiske kompetencer.</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12518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58309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00349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Data fra Albertslund</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1509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10 % = 1 helt skoleår mindre i skole.</a:t>
            </a:r>
          </a:p>
          <a:p>
            <a:endParaRPr lang="da-DK" dirty="0"/>
          </a:p>
          <a:p>
            <a:r>
              <a:rPr lang="da-DK" dirty="0"/>
              <a:t>Fokus på dette på skolerne og derfor forventning om mere registreret fravær og dermed højere fraværsprocent.</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45830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6882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Mental sundhed = boks</a:t>
            </a:r>
          </a:p>
          <a:p>
            <a:r>
              <a:rPr lang="da-DK" dirty="0"/>
              <a:t>Mental sundhed er således ikke kun et fravær af psykisk sygdom. </a:t>
            </a:r>
          </a:p>
          <a:p>
            <a:r>
              <a:rPr lang="da-DK" dirty="0"/>
              <a:t>Mental sundhed består af:</a:t>
            </a:r>
          </a:p>
          <a:p>
            <a:r>
              <a:rPr lang="da-DK" dirty="0"/>
              <a:t>Oplevelsesdimension; hvordan vi oplever at have det, være i godt humør og tilfreds med livet</a:t>
            </a:r>
          </a:p>
          <a:p>
            <a:r>
              <a:rPr lang="da-DK" dirty="0"/>
              <a:t>Funktionsdimension; Kunne klare hverdagens gøremål, som gå i skole, på arbejde, indgå i sociale relationer og håndtere udfordringer </a:t>
            </a:r>
          </a:p>
          <a:p>
            <a:r>
              <a:rPr lang="da-DK" dirty="0"/>
              <a:t>Det nye – en eksistentiel dimension med oplevelsen af meningsfuldhed</a:t>
            </a:r>
          </a:p>
          <a:p>
            <a:endParaRPr lang="da-DK" dirty="0"/>
          </a:p>
          <a:p>
            <a:r>
              <a:rPr lang="da-DK" dirty="0"/>
              <a:t>Vi henter viden fra KL, SST, faglitteratur, forskningen </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06691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a-DK" sz="1200" kern="1200" dirty="0">
                <a:solidFill>
                  <a:schemeClr val="tx1"/>
                </a:solidFill>
                <a:effectLst/>
                <a:latin typeface="Arial" charset="0"/>
                <a:ea typeface="+mn-ea"/>
                <a:cs typeface="+mn-cs"/>
              </a:rPr>
              <a:t>Når vi snakker om at forebygge mentale sundhedsproblemer og fremme de unges sundhed og trivsel er det vigtigt at være opmærksom på, at der er </a:t>
            </a:r>
            <a:r>
              <a:rPr lang="da-DK" dirty="0"/>
              <a:t>rigtig mange faktorer der påvirker os og har indflydelse på vores sundhed. – alt fra genetik og livsstil til større samfundsstrukturer. Det er derfor central, at tænke på tværs af områder og flerstrenget </a:t>
            </a:r>
          </a:p>
          <a:p>
            <a:endParaRPr lang="da-DK" sz="1200" kern="1200" dirty="0">
              <a:solidFill>
                <a:schemeClr val="tx1"/>
              </a:solidFill>
              <a:effectLst/>
              <a:latin typeface="Arial" charset="0"/>
              <a:ea typeface="+mn-ea"/>
              <a:cs typeface="+mn-cs"/>
            </a:endParaRPr>
          </a:p>
          <a:p>
            <a:r>
              <a:rPr lang="da-DK" sz="1200" kern="1200" dirty="0">
                <a:solidFill>
                  <a:schemeClr val="tx1"/>
                </a:solidFill>
                <a:effectLst/>
                <a:latin typeface="Arial" charset="0"/>
                <a:ea typeface="+mn-ea"/>
                <a:cs typeface="+mn-cs"/>
              </a:rPr>
              <a:t>Og giver også et billede af, hvorfor det giver god mening at tænke sundhed bredt i kommunen., og arbejde med sundhed på tværs af kommunens forvaltningsområder. </a:t>
            </a:r>
          </a:p>
          <a:p>
            <a:endParaRPr lang="da-DK" sz="1200" kern="1200" dirty="0">
              <a:solidFill>
                <a:schemeClr val="tx1"/>
              </a:solidFill>
              <a:effectLst/>
              <a:latin typeface="Arial" charset="0"/>
              <a:ea typeface="+mn-ea"/>
              <a:cs typeface="+mn-cs"/>
            </a:endParaRPr>
          </a:p>
          <a:p>
            <a:endParaRPr lang="da-DK" sz="1200" kern="1200" dirty="0">
              <a:solidFill>
                <a:schemeClr val="tx1"/>
              </a:solidFill>
              <a:effectLst/>
              <a:latin typeface="Arial" charset="0"/>
              <a:ea typeface="+mn-ea"/>
              <a:cs typeface="+mn-cs"/>
            </a:endParaRPr>
          </a:p>
          <a:p>
            <a:r>
              <a:rPr lang="da-DK" b="0" dirty="0">
                <a:latin typeface="+mn-lt"/>
              </a:rPr>
              <a:t>Det er de demografiske og socioøkonomiske forhold som har mest betydning for den enkeltes trivsel, sundhed og sygdom. </a:t>
            </a:r>
          </a:p>
          <a:p>
            <a:endParaRPr lang="da-DK" b="0" dirty="0">
              <a:latin typeface="+mn-lt"/>
            </a:endParaRPr>
          </a:p>
          <a:p>
            <a:r>
              <a:rPr lang="da-DK" b="0" dirty="0">
                <a:latin typeface="+mn-lt"/>
              </a:rPr>
              <a:t>For at mindske ulighed i sundhed må det forebyggende og sundhedsfremmende arbejde særligt rettes mod de rammer og vilkår, som befolkningen lever under og herigennem bidrage til, at alle mennesker får lige muligheder for at opnå deres fulde potentiale.  </a:t>
            </a:r>
            <a:endParaRPr lang="da-DK" sz="1200" kern="1200" dirty="0">
              <a:solidFill>
                <a:schemeClr val="tx1"/>
              </a:solidFill>
              <a:effectLst/>
              <a:latin typeface="Arial" charset="0"/>
              <a:ea typeface="+mn-ea"/>
              <a:cs typeface="+mn-cs"/>
            </a:endParaRPr>
          </a:p>
          <a:p>
            <a:endParaRPr lang="da-DK" sz="1200" kern="1200" dirty="0">
              <a:solidFill>
                <a:schemeClr val="tx1"/>
              </a:solidFill>
              <a:effectLst/>
              <a:latin typeface="Arial" charset="0"/>
              <a:ea typeface="+mn-ea"/>
              <a:cs typeface="+mn-cs"/>
            </a:endParaRPr>
          </a:p>
          <a:p>
            <a:r>
              <a:rPr lang="da-DK" sz="1200" kern="1200" dirty="0">
                <a:solidFill>
                  <a:schemeClr val="tx1"/>
                </a:solidFill>
                <a:effectLst/>
                <a:latin typeface="Arial" charset="0"/>
                <a:ea typeface="+mn-ea"/>
                <a:cs typeface="+mn-cs"/>
              </a:rPr>
              <a:t>Model over sundhedsdeterminanter af Dahlgren og </a:t>
            </a:r>
            <a:r>
              <a:rPr lang="da-DK" sz="1200" kern="1200" dirty="0" err="1">
                <a:solidFill>
                  <a:schemeClr val="tx1"/>
                </a:solidFill>
                <a:effectLst/>
                <a:latin typeface="Arial" charset="0"/>
                <a:ea typeface="+mn-ea"/>
                <a:cs typeface="+mn-cs"/>
              </a:rPr>
              <a:t>Whitehead</a:t>
            </a:r>
            <a:r>
              <a:rPr lang="da-DK" sz="1200" kern="1200" dirty="0">
                <a:solidFill>
                  <a:schemeClr val="tx1"/>
                </a:solidFill>
                <a:effectLst/>
                <a:latin typeface="Arial" charset="0"/>
                <a:ea typeface="+mn-ea"/>
                <a:cs typeface="+mn-cs"/>
              </a:rPr>
              <a:t> fra 1991 giver et godt overblik over faktorerne.</a:t>
            </a:r>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76274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a:t>Mental sundhed har afgørende betydning for helbred og sundhed, vores evne til at klare os godt socialt og uddannelsesmæssigt – og vores evne til at indgå i og bidrage positivt til fællesskabet og samfundet. Altså det at være samfundsborger.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a-DK"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a-DK" b="1" dirty="0"/>
              <a:t>2.</a:t>
            </a:r>
            <a:r>
              <a:rPr lang="da-DK" dirty="0"/>
              <a:t> Børn og unge er en af de vigtigste målgrupper, når det drejer sig om at styrke forudsætningerne for sundhed og forhindre udvikling af sygdom.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a-DK" sz="1200" i="1"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a-DK" sz="1200" b="1" i="1" dirty="0">
                <a:latin typeface="+mn-lt"/>
              </a:rPr>
              <a:t>3. </a:t>
            </a:r>
            <a:r>
              <a:rPr lang="da-DK" sz="1200" i="1" dirty="0">
                <a:latin typeface="+mn-lt"/>
              </a:rPr>
              <a:t>I DK er dårlig mental sundhed forbundet med mere end 7 mia. kr. årligt til behandling og pleje</a:t>
            </a:r>
          </a:p>
          <a:p>
            <a:pPr marL="0" marR="0" lvl="0" indent="0" algn="l" defTabSz="914400" rtl="0" eaLnBrk="1" fontAlgn="base" latinLnBrk="0" hangingPunct="1">
              <a:lnSpc>
                <a:spcPct val="100000"/>
              </a:lnSpc>
              <a:spcBef>
                <a:spcPct val="30000"/>
              </a:spcBef>
              <a:spcAft>
                <a:spcPct val="0"/>
              </a:spcAft>
              <a:buClrTx/>
              <a:buSzTx/>
              <a:buFontTx/>
              <a:buNone/>
              <a:tabLst/>
              <a:defRPr/>
            </a:pPr>
            <a:r>
              <a:rPr lang="da-DK" sz="1200" i="1" dirty="0">
                <a:latin typeface="+mn-lt"/>
              </a:rPr>
              <a:t>Årlige omkostninger ved tabt effektivitet og produktion udgør 29 mia. kr.</a:t>
            </a:r>
          </a:p>
          <a:p>
            <a:endParaRPr lang="da-DK" dirty="0"/>
          </a:p>
          <a:p>
            <a:r>
              <a:rPr lang="da-DK" b="1" dirty="0"/>
              <a:t>4. </a:t>
            </a:r>
            <a:r>
              <a:rPr lang="da-DK" dirty="0"/>
              <a:t>Mental sundhed er afgørende for børn og unges indlæring og sociale udvikling, Dårlig mental sundhed kan have betydning for, hvorvidt unge gennemfører en uddannelse og får fodfæste på arbejdsmarkedet  </a:t>
            </a:r>
          </a:p>
          <a:p>
            <a:endParaRPr lang="da-DK"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a-DK" b="1" dirty="0"/>
              <a:t>4</a:t>
            </a:r>
            <a:r>
              <a:rPr lang="da-DK" dirty="0"/>
              <a:t>. Mentale helbredsproblemer tidligt i livet øger risikoen for psykiske og somatiske sygdomme senere i livet. Derfor er det vigtigt at have fokus på det tidligt og forebygge. </a:t>
            </a:r>
            <a:r>
              <a:rPr lang="en-US" dirty="0" err="1"/>
              <a:t>Dårlig</a:t>
            </a:r>
            <a:r>
              <a:rPr lang="en-US" dirty="0"/>
              <a:t> mental </a:t>
            </a:r>
            <a:r>
              <a:rPr lang="en-US" dirty="0" err="1"/>
              <a:t>sundhed</a:t>
            </a:r>
            <a:r>
              <a:rPr lang="en-US" dirty="0"/>
              <a:t> </a:t>
            </a:r>
            <a:r>
              <a:rPr lang="en-US" dirty="0" err="1"/>
              <a:t>øger</a:t>
            </a:r>
            <a:r>
              <a:rPr lang="en-US" dirty="0"/>
              <a:t> </a:t>
            </a:r>
            <a:r>
              <a:rPr lang="en-US" dirty="0" err="1"/>
              <a:t>risikoen</a:t>
            </a:r>
            <a:r>
              <a:rPr lang="en-US" dirty="0"/>
              <a:t> for </a:t>
            </a:r>
            <a:r>
              <a:rPr lang="en-US" dirty="0" err="1"/>
              <a:t>kriminalitet</a:t>
            </a:r>
            <a:r>
              <a:rPr lang="en-US" dirty="0"/>
              <a:t>, </a:t>
            </a:r>
            <a:r>
              <a:rPr lang="en-US" dirty="0" err="1"/>
              <a:t>misbrug</a:t>
            </a:r>
            <a:r>
              <a:rPr lang="en-US" dirty="0"/>
              <a:t> </a:t>
            </a:r>
            <a:r>
              <a:rPr lang="en-US" dirty="0" err="1"/>
              <a:t>og</a:t>
            </a:r>
            <a:r>
              <a:rPr lang="en-US" dirty="0"/>
              <a:t> </a:t>
            </a:r>
            <a:r>
              <a:rPr lang="en-US" dirty="0" err="1"/>
              <a:t>dårlige</a:t>
            </a:r>
            <a:r>
              <a:rPr lang="en-US" dirty="0"/>
              <a:t> </a:t>
            </a:r>
            <a:r>
              <a:rPr lang="en-US" dirty="0" err="1"/>
              <a:t>sundhedsvaner</a:t>
            </a:r>
            <a:r>
              <a:rPr lang="en-US" dirty="0"/>
              <a:t> </a:t>
            </a:r>
          </a:p>
          <a:p>
            <a:r>
              <a:rPr lang="da-DK" dirty="0"/>
              <a:t>   </a:t>
            </a:r>
          </a:p>
          <a:p>
            <a:r>
              <a:rPr lang="da-DK" dirty="0"/>
              <a:t>5. God mental sundhed er en gevinst for den enkelte og samfundet. </a:t>
            </a:r>
          </a:p>
          <a:p>
            <a:endParaRPr lang="da-DK" dirty="0"/>
          </a:p>
          <a:p>
            <a:r>
              <a:rPr lang="da-DK" b="1" dirty="0"/>
              <a:t>6. Lovgivning</a:t>
            </a:r>
          </a:p>
          <a:p>
            <a:r>
              <a:rPr lang="da-DK" dirty="0"/>
              <a:t>Sidste med ikke mindst har vi forskellige lovgivninger, der italesætter, at vi skal have fokus på sundhed blandt børn og unge i grundskolen. På vores område har vi Sundhedsloven, der dikterer, at vi skal arbejde med forebyggelse og sundhedsfremme gennem rammerne på fx en skole.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a:t>Folkeskoleloven formulerer også, at undervisningen skal planlægges og tilrettelægges således at eleverne trives i skolens faglige og sociale fællesskaber.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a-DK"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a:t>Folkeskoleloven (LBK nr. 1510 af 14/12/2017) § 18 om hvordan det påhviler skolelederen at sikre, at undervisere planlægger og tilrettelægger undervisningen, så alle elever udvikler sig fagligt og alsidigt, herunder socialt, og trives i skolens faglige og sociale fællesskaber</a:t>
            </a:r>
            <a:endParaRPr lang="da-DK" sz="1200" i="1" dirty="0">
              <a:latin typeface="+mn-lt"/>
            </a:endParaRP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69402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 de seneste år er der både politisk og forskningsmæssigt kommet endnu større fokus på betydningen af mental sundhed. </a:t>
            </a:r>
          </a:p>
          <a:p>
            <a:r>
              <a:rPr lang="da-DK" dirty="0"/>
              <a:t>Mistrivsel, angst, depression, stress og andre mentale helbredsproblemer fylder meget i samfundet og i medierne.</a:t>
            </a:r>
          </a:p>
          <a:p>
            <a:r>
              <a:rPr lang="da-DK" dirty="0"/>
              <a:t>Mentale helbredsproblemer er fx også: oplevelsen af ensomhed, mobning, skolefravær, hovedpine/mavepine mm</a:t>
            </a:r>
          </a:p>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a:t>Mentale sundhedsproblemer udgør den største sygdomsbyrde i den vestlige verden</a:t>
            </a:r>
          </a:p>
          <a:p>
            <a:r>
              <a:rPr lang="da-DK" dirty="0"/>
              <a:t>Data for Databasen for Børns sundhed</a:t>
            </a:r>
          </a:p>
          <a:p>
            <a:endParaRPr lang="da-DK" dirty="0"/>
          </a:p>
          <a:p>
            <a:r>
              <a:rPr lang="da-DK" dirty="0"/>
              <a:t>Ulighed i sundhed betyder, at sundheden ( og den mentale sundhed) er skævt fordelt. </a:t>
            </a:r>
          </a:p>
          <a:p>
            <a:r>
              <a:rPr lang="da-DK" dirty="0"/>
              <a:t>Særlige grupper har dårligere sundhed end andre. Det ser vi også i Albertslund. Uligheden ses særligt blandt borgere med </a:t>
            </a:r>
          </a:p>
          <a:p>
            <a:r>
              <a:rPr lang="da-DK" dirty="0"/>
              <a:t>Lav indkomst</a:t>
            </a:r>
          </a:p>
          <a:p>
            <a:r>
              <a:rPr lang="da-DK" dirty="0"/>
              <a:t>Kort uddannelse </a:t>
            </a:r>
          </a:p>
          <a:p>
            <a:r>
              <a:rPr lang="da-DK" dirty="0"/>
              <a:t>Høj andel, der står uden for arbejdsmarkedet </a:t>
            </a:r>
          </a:p>
          <a:p>
            <a:r>
              <a:rPr lang="da-DK" dirty="0"/>
              <a:t>Stor mangfoldighed i borgerne  </a:t>
            </a:r>
          </a:p>
          <a:p>
            <a:r>
              <a:rPr lang="da-DK" dirty="0"/>
              <a:t> </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868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solidFill>
                  <a:srgbClr val="000000"/>
                </a:solidFill>
                <a:effectLst/>
                <a:latin typeface="Calibri" panose="020F0502020204030204" pitchFamily="34" charset="0"/>
                <a:ea typeface="Calibri" panose="020F0502020204030204" pitchFamily="34" charset="0"/>
              </a:rPr>
              <a:t> </a:t>
            </a:r>
          </a:p>
          <a:p>
            <a:r>
              <a:rPr lang="da-DK" sz="1800" dirty="0">
                <a:solidFill>
                  <a:srgbClr val="000000"/>
                </a:solidFill>
                <a:effectLst/>
                <a:latin typeface="Calibri" panose="020F0502020204030204" pitchFamily="34" charset="0"/>
                <a:ea typeface="Calibri" panose="020F0502020204030204" pitchFamily="34" charset="0"/>
              </a:rPr>
              <a:t> </a:t>
            </a:r>
          </a:p>
        </p:txBody>
      </p:sp>
      <p:sp>
        <p:nvSpPr>
          <p:cNvPr id="4" name="Pladsholder til slidenummer 3"/>
          <p:cNvSpPr>
            <a:spLocks noGrp="1"/>
          </p:cNvSpPr>
          <p:nvPr>
            <p:ph type="sldNum" sz="quarter" idx="5"/>
          </p:nvPr>
        </p:nvSpPr>
        <p:spPr/>
        <p:txBody>
          <a:bodyPr/>
          <a:lstStyle/>
          <a:p>
            <a:fld id="{3775D998-57E5-48B9-8D5D-41860F536BB6}" type="slidenum">
              <a:rPr lang="da-DK" smtClean="0"/>
              <a:pPr/>
              <a:t>5</a:t>
            </a:fld>
            <a:endParaRPr lang="da-DK"/>
          </a:p>
        </p:txBody>
      </p:sp>
    </p:spTree>
    <p:extLst>
      <p:ext uri="{BB962C8B-B14F-4D97-AF65-F5344CB8AC3E}">
        <p14:creationId xmlns:p14="http://schemas.microsoft.com/office/powerpoint/2010/main" val="2310017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46150" y="1347788"/>
            <a:ext cx="4846638" cy="3636962"/>
          </a:xfrm>
        </p:spPr>
      </p:sp>
      <p:sp>
        <p:nvSpPr>
          <p:cNvPr id="3" name="Pladsholder til noter 2"/>
          <p:cNvSpPr>
            <a:spLocks noGrp="1"/>
          </p:cNvSpPr>
          <p:nvPr>
            <p:ph type="body" idx="1"/>
          </p:nvPr>
        </p:nvSpPr>
        <p:spPr/>
        <p:txBody>
          <a:bodyPr/>
          <a:lstStyle/>
          <a:p>
            <a:pPr algn="l"/>
            <a:r>
              <a:rPr lang="da-DK" sz="1200" dirty="0">
                <a:solidFill>
                  <a:schemeClr val="tx1"/>
                </a:solidFill>
              </a:rPr>
              <a:t>Her er data fra den seneste sundhedsprofil for Region H. Sundhedsprofilen omfatter data for mennesker, der er 16 år eller ældre. Sundhedsprofilen samler resultater for fysisk og mental sundhed og udgør et planlægningsredskab for region og kommuner. Sundhedsprofilen giver et indblik i hvilke sundhedsområder og befolkningsgrupper, der skal prioriteres i det sundhedspolitiske arbejde.</a:t>
            </a:r>
          </a:p>
          <a:p>
            <a:pPr algn="l"/>
            <a:endParaRPr lang="da-DK" sz="1200" dirty="0">
              <a:solidFill>
                <a:schemeClr val="tx1"/>
              </a:solidFill>
            </a:endParaRPr>
          </a:p>
          <a:p>
            <a:pPr algn="l"/>
            <a:r>
              <a:rPr lang="da-DK" sz="1200" dirty="0">
                <a:solidFill>
                  <a:schemeClr val="tx1"/>
                </a:solidFill>
              </a:rPr>
              <a:t>Her er resultater for Albertslund Kommune for mental sundhed. Resultaterne viser, at det går den forkerte vej med den mentale sundhed.</a:t>
            </a:r>
          </a:p>
          <a:p>
            <a:pPr algn="l"/>
            <a:endParaRPr lang="da-DK" sz="1200" dirty="0">
              <a:solidFill>
                <a:schemeClr val="tx1"/>
              </a:solidFill>
            </a:endParaRPr>
          </a:p>
          <a:p>
            <a:pPr algn="l"/>
            <a:r>
              <a:rPr lang="da-DK" sz="1200" dirty="0">
                <a:solidFill>
                  <a:schemeClr val="tx1"/>
                </a:solidFill>
              </a:rPr>
              <a:t>Når man sammenligner resultaterne med gennemsnittet for Region H, så fremgår det, at Albertslund ligger i toppen i forhold til andele af mennesker, der har mentale helbredsproblemer i Region H. </a:t>
            </a:r>
            <a:br>
              <a:rPr lang="da-DK" sz="1200" dirty="0">
                <a:solidFill>
                  <a:schemeClr val="tx1"/>
                </a:solidFill>
              </a:rPr>
            </a:br>
            <a:r>
              <a:rPr lang="da-DK" sz="1200" dirty="0">
                <a:solidFill>
                  <a:schemeClr val="tx1"/>
                </a:solidFill>
              </a:rPr>
              <a:t>Det er demografien og den socioøkonomiske sammensætning, der gør, at Albertslund borgerne i Albertslund Kommune i flere henseender lever mindre sundt og har dårligere helbred. </a:t>
            </a:r>
          </a:p>
          <a:p>
            <a:pPr algn="l"/>
            <a:endParaRPr lang="da-DK" sz="1200" dirty="0">
              <a:solidFill>
                <a:schemeClr val="tx1"/>
              </a:solidFill>
            </a:endParaRPr>
          </a:p>
          <a:p>
            <a:pPr algn="l"/>
            <a:r>
              <a:rPr lang="da-DK" sz="1200" dirty="0">
                <a:solidFill>
                  <a:schemeClr val="tx1"/>
                </a:solidFill>
              </a:rPr>
              <a:t>Ser vi nærmere på, hvilken befolkningsgruppe, der har den højeste risiko for at have dårlig mental sundhed i Region H, så er resultaterne tydelige. Det er i særlig grad de unge kvinder, der ramt af mentale sundhedsproblemer.</a:t>
            </a:r>
          </a:p>
          <a:p>
            <a:pPr algn="l"/>
            <a:endParaRPr lang="da-DK" sz="1200" dirty="0">
              <a:solidFill>
                <a:schemeClr val="tx1"/>
              </a:solidFill>
            </a:endParaRPr>
          </a:p>
          <a:p>
            <a:pPr algn="l"/>
            <a:r>
              <a:rPr lang="da-DK" sz="1200" dirty="0">
                <a:solidFill>
                  <a:schemeClr val="tx1"/>
                </a:solidFill>
              </a:rPr>
              <a:t>Vi har netop gennemført Ungeprofilundersøgelsen blandt alle udskolingselever i Albertslund. Den nye data er tilgængelig fra 31. januar.   </a:t>
            </a:r>
          </a:p>
          <a:p>
            <a:pPr algn="l"/>
            <a:r>
              <a:rPr lang="da-DK" sz="1200" dirty="0">
                <a:solidFill>
                  <a:schemeClr val="tx1"/>
                </a:solidFill>
              </a:rPr>
              <a:t>Data giver et lokalt billede af udfordringerne – på klasseniveau, årgangsniveau eller på skoleniveau. En anledning til at gå i dialog om det vi ser, igangsætte/tilpasse initiativer lokalt. </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46AEE4-7DE1-4D32-8106-69426BF2DC32}"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9961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a:t>Det er rigtig, at vi ser en stigning blandt børn og unge med mentale helbredsproblemer. </a:t>
            </a:r>
          </a:p>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a:t>Men det er lige så vigtigt at huske på, at der fortsat er mange unge, der trives og har det godt og at mistrivsel ikke nødvendigvis betyder, at man som ung er udfordret på alle parametre. Unge trives i forskellig grad.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a-DK" dirty="0"/>
          </a:p>
          <a:p>
            <a:r>
              <a:rPr lang="da-DK" dirty="0"/>
              <a:t>En ny undersøgelse fra Center for ungdomsforskning viser et broget billede af unges trivsel, hvor kan de unge inddeles i fem kategorier:</a:t>
            </a:r>
          </a:p>
          <a:p>
            <a:r>
              <a:rPr lang="da-DK" sz="1200" dirty="0">
                <a:solidFill>
                  <a:srgbClr val="92D050"/>
                </a:solidFill>
              </a:rPr>
              <a:t>Grøn cirkel</a:t>
            </a:r>
            <a:r>
              <a:rPr lang="da-DK" sz="1200" dirty="0">
                <a:solidFill>
                  <a:schemeClr val="accent1">
                    <a:lumMod val="50000"/>
                  </a:schemeClr>
                </a:solidFill>
              </a:rPr>
              <a:t>, Unge med høj trivsel</a:t>
            </a:r>
          </a:p>
          <a:p>
            <a:r>
              <a:rPr lang="da-DK" dirty="0">
                <a:solidFill>
                  <a:schemeClr val="accent5">
                    <a:lumMod val="50000"/>
                  </a:schemeClr>
                </a:solidFill>
              </a:rPr>
              <a:t>Blå cirkel</a:t>
            </a:r>
            <a:r>
              <a:rPr lang="da-DK" dirty="0">
                <a:solidFill>
                  <a:schemeClr val="accent1">
                    <a:lumMod val="50000"/>
                  </a:schemeClr>
                </a:solidFill>
              </a:rPr>
              <a:t>, Unge der trives med et mindre pres primært fra ungdomsuddannelsen</a:t>
            </a:r>
          </a:p>
          <a:p>
            <a:r>
              <a:rPr lang="da-DK" sz="1200" dirty="0">
                <a:solidFill>
                  <a:srgbClr val="FFFF00"/>
                </a:solidFill>
              </a:rPr>
              <a:t>Gul cirkel</a:t>
            </a:r>
            <a:r>
              <a:rPr lang="da-DK" sz="1200" dirty="0">
                <a:solidFill>
                  <a:schemeClr val="accent1">
                    <a:lumMod val="50000"/>
                  </a:schemeClr>
                </a:solidFill>
              </a:rPr>
              <a:t>, unge med pres og bekymringer</a:t>
            </a:r>
          </a:p>
          <a:p>
            <a:r>
              <a:rPr lang="da-DK" dirty="0">
                <a:solidFill>
                  <a:schemeClr val="accent6">
                    <a:lumMod val="75000"/>
                  </a:schemeClr>
                </a:solidFill>
              </a:rPr>
              <a:t>Orange cirkel</a:t>
            </a:r>
            <a:r>
              <a:rPr lang="da-DK" dirty="0">
                <a:solidFill>
                  <a:schemeClr val="accent1">
                    <a:lumMod val="50000"/>
                  </a:schemeClr>
                </a:solidFill>
              </a:rPr>
              <a:t>, unge med psykiske udfordringer</a:t>
            </a:r>
          </a:p>
          <a:p>
            <a:r>
              <a:rPr lang="da-DK" sz="1200" dirty="0">
                <a:solidFill>
                  <a:srgbClr val="CD1228"/>
                </a:solidFill>
              </a:rPr>
              <a:t>Rød cirkel</a:t>
            </a:r>
            <a:r>
              <a:rPr lang="da-DK" sz="1200" dirty="0">
                <a:solidFill>
                  <a:schemeClr val="accent1">
                    <a:lumMod val="50000"/>
                  </a:schemeClr>
                </a:solidFill>
              </a:rPr>
              <a:t>, unge med komplekse problemer</a:t>
            </a:r>
            <a:endParaRPr lang="da-DK"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a-DK"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a:t>Kilder til mistrivsel kan komme forskellige fra:</a:t>
            </a:r>
          </a:p>
          <a:p>
            <a:pPr marL="228600" indent="-228600">
              <a:buFont typeface="+mj-lt"/>
              <a:buAutoNum type="arabicPeriod"/>
            </a:pPr>
            <a:r>
              <a:rPr lang="da-DK" dirty="0"/>
              <a:t>Familie og baggrund</a:t>
            </a:r>
          </a:p>
          <a:p>
            <a:pPr marL="228600" indent="-228600">
              <a:buFont typeface="+mj-lt"/>
              <a:buAutoNum type="arabicPeriod"/>
            </a:pPr>
            <a:r>
              <a:rPr lang="da-DK" dirty="0"/>
              <a:t>Skole/uddannelse og arbejde</a:t>
            </a:r>
          </a:p>
          <a:p>
            <a:pPr marL="228600" indent="-228600">
              <a:buFont typeface="+mj-lt"/>
              <a:buAutoNum type="arabicPeriod"/>
            </a:pPr>
            <a:r>
              <a:rPr lang="da-DK" dirty="0"/>
              <a:t>Uddannelsespres</a:t>
            </a:r>
          </a:p>
          <a:p>
            <a:pPr marL="228600" indent="-228600">
              <a:buFont typeface="+mj-lt"/>
              <a:buAutoNum type="arabicPeriod"/>
            </a:pPr>
            <a:r>
              <a:rPr lang="da-DK" dirty="0"/>
              <a:t>Generelt pres</a:t>
            </a:r>
          </a:p>
          <a:p>
            <a:pPr marL="228600" indent="-228600">
              <a:buFont typeface="+mj-lt"/>
              <a:buAutoNum type="arabicPeriod"/>
            </a:pPr>
            <a:r>
              <a:rPr lang="da-DK" dirty="0"/>
              <a:t>Oplevelser med psykisk mistrivsel</a:t>
            </a:r>
          </a:p>
          <a:p>
            <a:pPr marL="228600" indent="-228600">
              <a:buFont typeface="+mj-lt"/>
              <a:buAutoNum type="arabicPeriod"/>
            </a:pPr>
            <a:r>
              <a:rPr lang="da-DK" dirty="0"/>
              <a:t>Fysisk mistrivsel</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a-DK" dirty="0"/>
          </a:p>
          <a:p>
            <a:r>
              <a:rPr lang="da-DK" sz="1200" dirty="0">
                <a:solidFill>
                  <a:schemeClr val="accent1">
                    <a:lumMod val="50000"/>
                  </a:schemeClr>
                </a:solidFill>
              </a:rPr>
              <a:t>Mere end 2.000 unge i Danmark er blevet spurgt til deres trivsel. Svarene er repræsentative for alle unge mellem 16 og 25 år. Undersøgelse (2021).</a:t>
            </a:r>
          </a:p>
          <a:p>
            <a:r>
              <a:rPr lang="da-DK" sz="1200" dirty="0"/>
              <a:t>Kilde: Noemi Katznelson m.fl. Ny udsathed: Nuancer i forståelser af psykisk mistrivsel. </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83600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91619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dirty="0"/>
              <a:t>Så opsummerende har vi opstillet en række anbefalinger til, hvordan man ud fra et sundhedsfagligt synspunkt kan arbejde med at fremme børn og unges mentale sundhed </a:t>
            </a:r>
          </a:p>
          <a:p>
            <a:pPr marL="0" indent="0">
              <a:buNone/>
            </a:pPr>
            <a:r>
              <a:rPr lang="da-DK" dirty="0"/>
              <a:t>1. Mistrivsel kan ikke afhjælpes ved at tænke i indsatser. Så tænk flerstrenget og på tværs. Initiativer på et strukturelt plan. Det er rammerne og initiativer målrettet særlige målgrupper på individ- og gruppeniveau. I en skolekontekst kunne det mobbepolitik (strukturelt), træning af sociale kompetencer (socialt) og tidlig opsporing (individ) Det var det Morten kaldte den systemorienterede tilgang   </a:t>
            </a:r>
          </a:p>
          <a:p>
            <a:pPr marL="0" indent="0">
              <a:buNone/>
            </a:pPr>
            <a:r>
              <a:rPr lang="da-DK" dirty="0"/>
              <a:t>2. Udvælg særlige målgrupper. Særlige målgrupper kunne i dette tilfælde være børn og unge, der vokser op i familier med psykisk sygdom, misbrug eller på anden vis er særligt sårbare </a:t>
            </a:r>
          </a:p>
          <a:p>
            <a:pPr marL="0" indent="0">
              <a:buNone/>
            </a:pPr>
            <a:r>
              <a:rPr lang="da-DK" dirty="0"/>
              <a:t>3. Arbejd med </a:t>
            </a:r>
            <a:r>
              <a:rPr lang="da-DK" dirty="0" err="1"/>
              <a:t>multikomponente</a:t>
            </a:r>
            <a:r>
              <a:rPr lang="da-DK" dirty="0"/>
              <a:t> indsatser. </a:t>
            </a:r>
            <a:r>
              <a:rPr lang="da-DK" dirty="0" err="1"/>
              <a:t>Multikompotente</a:t>
            </a:r>
            <a:r>
              <a:rPr lang="da-DK" dirty="0"/>
              <a:t> indsatser er rettet mod flere risikofaktorer. Her er det afgørende, at der samarbejdes på tværs i en fælles indsats. Tænk fx i partnerskaber. Fx BISB og Klar livet   </a:t>
            </a:r>
          </a:p>
          <a:p>
            <a:pPr marL="0" indent="0">
              <a:buNone/>
            </a:pPr>
            <a:r>
              <a:rPr lang="da-DK" dirty="0"/>
              <a:t>4. Styrk de beskyttende faktorer – Tilknytning til foreningsliv, Voksen-barn kontakten, sunde rammer… Noget der har betydning for ens mentale sundhed</a:t>
            </a:r>
          </a:p>
          <a:p>
            <a:pPr marL="0" indent="0">
              <a:buNone/>
            </a:pPr>
            <a:r>
              <a:rPr lang="da-DK" dirty="0"/>
              <a:t>5. Arbejd evidensbaseret fx udbrede ABC for mental sundhed </a:t>
            </a:r>
          </a:p>
          <a:p>
            <a:pPr marL="0" indent="0">
              <a:buNone/>
            </a:pPr>
            <a:r>
              <a:rPr lang="da-DK" dirty="0"/>
              <a:t>6. Fokus på mental sundhedsfremme, der hvor de unge færdes</a:t>
            </a:r>
          </a:p>
          <a:p>
            <a:pPr marL="0" indent="0">
              <a:buNone/>
            </a:pPr>
            <a:endParaRPr lang="da-DK"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a:t>Forebyggelse tager tid og er ikke løst foreløbigt!</a:t>
            </a:r>
          </a:p>
          <a:p>
            <a:pPr marL="0" indent="0">
              <a:buNone/>
            </a:pPr>
            <a:endParaRPr lang="da-DK" dirty="0"/>
          </a:p>
          <a:p>
            <a:pPr marL="0" indent="0">
              <a:buNone/>
            </a:pPr>
            <a:endParaRPr lang="da-DK" dirty="0"/>
          </a:p>
          <a:p>
            <a:pPr marL="228600" indent="-228600">
              <a:buAutoNum type="arabicPeriod"/>
            </a:pPr>
            <a:endParaRPr lang="da-DK" dirty="0"/>
          </a:p>
          <a:p>
            <a:pPr marL="228600" indent="-228600">
              <a:buAutoNum type="arabicPeriod"/>
            </a:pPr>
            <a:endParaRPr lang="da-DK"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a:t>Figur: Mental sundhed skabes i de kontekster, hvor de unge færdes. Kig på hvilke kontekster de unge bevæger sig i og arbejde med det der. Det gode er, at vi ved, hvor de unge er : Skole, klub, ungdomsskole, forening, ungdomsuddannelse…   </a:t>
            </a:r>
          </a:p>
          <a:p>
            <a:pPr marL="228600" indent="-228600">
              <a:buAutoNum type="arabicPeriod"/>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42435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OpenSans-Light"/>
                <a:ea typeface="+mn-ea"/>
                <a:cs typeface="+mn-cs"/>
              </a:rPr>
              <a:t>Vi har samlet en række emner fra sidste års resultater fra Ungeprofilundersøgelsen. For alle disse spørgsmål ligger Albertslund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OpenSans-Light"/>
                <a:ea typeface="+mn-ea"/>
                <a:cs typeface="+mn-cs"/>
              </a:rPr>
              <a:t>kommune på niveau med landsgennemsnittet. Alle variationerne er så små, at det ligger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OpenSans-Light"/>
                <a:ea typeface="+mn-ea"/>
                <a:cs typeface="+mn-cs"/>
              </a:rPr>
              <a:t>indenfor den statistiske usikkerhed, med undtagelse af spørgsmålet “har aldrig drukket 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OpenSans-Light"/>
                <a:ea typeface="+mn-ea"/>
                <a:cs typeface="+mn-cs"/>
              </a:rPr>
              <a:t>hel genstand”. Her adskiller Albertslundeleverne sig ved at ligge signifikant over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OpenSans-Light"/>
                <a:ea typeface="+mn-ea"/>
                <a:cs typeface="+mn-cs"/>
              </a:rPr>
              <a:t>landsgennemsnittet; altså at færre elever i Albertslund har drukket en hel genstand 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OpenSans-Light"/>
                <a:ea typeface="+mn-ea"/>
                <a:cs typeface="+mn-cs"/>
              </a:rPr>
              <a:t>gennemsnittet for landets kommuner.</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46ED0-EF98-4009-A834-EC42EE4AA4C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529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Orange: Albertslund Kommune</a:t>
            </a:r>
          </a:p>
          <a:p>
            <a:r>
              <a:rPr lang="da-DK" dirty="0"/>
              <a:t>Blå: Landsplan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46ED0-EF98-4009-A834-EC42EE4AA4C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935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 på tværs af hele aldersgruppen</a:t>
            </a:r>
          </a:p>
          <a:p>
            <a:r>
              <a:rPr lang="da-DK" dirty="0"/>
              <a:t>Bedre tid til gruppedrøftelser</a:t>
            </a:r>
          </a:p>
          <a:p>
            <a:r>
              <a:rPr lang="da-DK" dirty="0"/>
              <a:t>Mulighed for at tilføre andre perspektiver med udgangspunkt i den unge</a:t>
            </a:r>
          </a:p>
          <a:p>
            <a:endParaRPr lang="da-DK" dirty="0"/>
          </a:p>
          <a:p>
            <a:r>
              <a:rPr lang="da-DK" dirty="0"/>
              <a:t>Vi skal være opmærksomme på at lige meget hvordan inddelingen ser ud vil det se anderledes ud fra de unges perspektiv – de har et helt liv – det bliver vores opgave i dag at holde fast i. </a:t>
            </a:r>
          </a:p>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8</a:t>
            </a:fld>
            <a:endParaRPr lang="da-DK"/>
          </a:p>
        </p:txBody>
      </p:sp>
    </p:spTree>
    <p:extLst>
      <p:ext uri="{BB962C8B-B14F-4D97-AF65-F5344CB8AC3E}">
        <p14:creationId xmlns:p14="http://schemas.microsoft.com/office/powerpoint/2010/main" val="3885720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9</a:t>
            </a:fld>
            <a:endParaRPr lang="da-DK"/>
          </a:p>
        </p:txBody>
      </p:sp>
    </p:spTree>
    <p:extLst>
      <p:ext uri="{BB962C8B-B14F-4D97-AF65-F5344CB8AC3E}">
        <p14:creationId xmlns:p14="http://schemas.microsoft.com/office/powerpoint/2010/main" val="3112144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3288F-D2EE-4CEB-B33A-A5DDB2EE36A6}"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5821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3288F-D2EE-4CEB-B33A-A5DDB2EE36A6}"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289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82925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12196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8" name="Rektangel 7"/>
          <p:cNvSpPr/>
          <p:nvPr userDrawn="1"/>
        </p:nvSpPr>
        <p:spPr>
          <a:xfrm>
            <a:off x="0" y="0"/>
            <a:ext cx="9144000" cy="190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7" name="Billed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175" t="114" r="38720" b="56385"/>
          <a:stretch/>
        </p:blipFill>
        <p:spPr>
          <a:xfrm>
            <a:off x="0" y="61541"/>
            <a:ext cx="9144000" cy="1846459"/>
          </a:xfrm>
          <a:prstGeom prst="rect">
            <a:avLst/>
          </a:prstGeom>
        </p:spPr>
      </p:pic>
      <p:sp>
        <p:nvSpPr>
          <p:cNvPr id="3075" name="Rectangle 3"/>
          <p:cNvSpPr>
            <a:spLocks noGrp="1" noChangeArrowheads="1"/>
          </p:cNvSpPr>
          <p:nvPr>
            <p:ph type="ctrTitle" hasCustomPrompt="1"/>
          </p:nvPr>
        </p:nvSpPr>
        <p:spPr>
          <a:xfrm>
            <a:off x="788304" y="1908000"/>
            <a:ext cx="7589610" cy="1618714"/>
          </a:xfrm>
        </p:spPr>
        <p:txBody>
          <a:bodyPr anchor="b" anchorCtr="0"/>
          <a:lstStyle>
            <a:lvl1pPr>
              <a:lnSpc>
                <a:spcPct val="83000"/>
              </a:lnSpc>
              <a:defRPr sz="6000" baseline="0">
                <a:solidFill>
                  <a:srgbClr val="7F7F7F"/>
                </a:solidFill>
              </a:defRPr>
            </a:lvl1pPr>
          </a:lstStyle>
          <a:p>
            <a:pPr lvl="0"/>
            <a:r>
              <a:rPr lang="da-DK" noProof="0" dirty="0"/>
              <a:t>Klik, og tilføj titel</a:t>
            </a:r>
          </a:p>
        </p:txBody>
      </p:sp>
      <p:sp>
        <p:nvSpPr>
          <p:cNvPr id="11" name="Subtitle 2"/>
          <p:cNvSpPr>
            <a:spLocks noGrp="1"/>
          </p:cNvSpPr>
          <p:nvPr>
            <p:ph type="subTitle" idx="1" hasCustomPrompt="1"/>
          </p:nvPr>
        </p:nvSpPr>
        <p:spPr>
          <a:xfrm>
            <a:off x="850184" y="3814166"/>
            <a:ext cx="7439598" cy="1752600"/>
          </a:xfrm>
          <a:prstGeom prst="rect">
            <a:avLst/>
          </a:prstGeom>
        </p:spPr>
        <p:txBody>
          <a:bodyPr/>
          <a:lstStyle>
            <a:lvl1pPr marL="0" indent="0" algn="l">
              <a:buNone/>
              <a:defRPr sz="2000" i="1">
                <a:solidFill>
                  <a:srgbClr val="7F7F7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5" name="Pladsholder til dato 4"/>
          <p:cNvSpPr>
            <a:spLocks noGrp="1"/>
          </p:cNvSpPr>
          <p:nvPr>
            <p:ph type="dt" sz="half" idx="10"/>
          </p:nvPr>
        </p:nvSpPr>
        <p:spPr/>
        <p:txBody>
          <a:bodyPr/>
          <a:lstStyle/>
          <a:p>
            <a:fld id="{5888027E-75D8-4E45-9E8E-1595773F0041}" type="datetime2">
              <a:rPr lang="da-DK" smtClean="0"/>
              <a:pPr/>
              <a:t>10. januar 2023</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B6C57A29-F2F5-41C9-9D61-59DDDBBF376E}" type="slidenum">
              <a:rPr lang="da-DK" smtClean="0"/>
              <a:pPr/>
              <a:t>‹nr.›</a:t>
            </a:fld>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237" y="584201"/>
            <a:ext cx="8137525" cy="565311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10.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3826820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killeblad">
    <p:spTree>
      <p:nvGrpSpPr>
        <p:cNvPr id="1" name=""/>
        <p:cNvGrpSpPr/>
        <p:nvPr/>
      </p:nvGrpSpPr>
      <p:grpSpPr>
        <a:xfrm>
          <a:off x="0" y="0"/>
          <a:ext cx="0" cy="0"/>
          <a:chOff x="0" y="0"/>
          <a:chExt cx="0" cy="0"/>
        </a:xfrm>
      </p:grpSpPr>
      <p:sp>
        <p:nvSpPr>
          <p:cNvPr id="8" name="Rektangel 7"/>
          <p:cNvSpPr/>
          <p:nvPr userDrawn="1"/>
        </p:nvSpPr>
        <p:spPr>
          <a:xfrm>
            <a:off x="0" y="0"/>
            <a:ext cx="9144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15" name="Billed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1175" t="113" r="38720" b="37764"/>
          <a:stretch/>
        </p:blipFill>
        <p:spPr>
          <a:xfrm>
            <a:off x="0" y="4221120"/>
            <a:ext cx="9144000" cy="2636880"/>
          </a:xfrm>
          <a:prstGeom prst="rect">
            <a:avLst/>
          </a:prstGeom>
        </p:spPr>
      </p:pic>
      <p:sp>
        <p:nvSpPr>
          <p:cNvPr id="2" name="Title 1"/>
          <p:cNvSpPr>
            <a:spLocks noGrp="1"/>
          </p:cNvSpPr>
          <p:nvPr>
            <p:ph type="ctrTitle" hasCustomPrompt="1"/>
          </p:nvPr>
        </p:nvSpPr>
        <p:spPr>
          <a:xfrm>
            <a:off x="449975" y="584200"/>
            <a:ext cx="8202991" cy="2519931"/>
          </a:xfrm>
        </p:spPr>
        <p:txBody>
          <a:bodyPr anchor="b" anchorCtr="0"/>
          <a:lstStyle>
            <a:lvl1pPr>
              <a:defRPr sz="6000">
                <a:solidFill>
                  <a:schemeClr val="bg1"/>
                </a:solidFill>
              </a:defRPr>
            </a:lvl1pPr>
          </a:lstStyle>
          <a:p>
            <a:r>
              <a:rPr lang="da-DK" noProof="0" dirty="0"/>
              <a:t>Klik, og tilføj titel</a:t>
            </a:r>
          </a:p>
        </p:txBody>
      </p:sp>
      <p:sp>
        <p:nvSpPr>
          <p:cNvPr id="3" name="Subtitle 2"/>
          <p:cNvSpPr>
            <a:spLocks noGrp="1"/>
          </p:cNvSpPr>
          <p:nvPr>
            <p:ph type="subTitle" idx="1" hasCustomPrompt="1"/>
          </p:nvPr>
        </p:nvSpPr>
        <p:spPr>
          <a:xfrm>
            <a:off x="503237" y="3360904"/>
            <a:ext cx="8137525" cy="703096"/>
          </a:xfrm>
        </p:spPr>
        <p:txBody>
          <a:bodyPr/>
          <a:lstStyle>
            <a:lvl1pPr marL="0" indent="0" algn="l">
              <a:buNone/>
              <a:defRPr sz="2000" i="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4" name="Date Placeholder 3"/>
          <p:cNvSpPr>
            <a:spLocks noGrp="1"/>
          </p:cNvSpPr>
          <p:nvPr>
            <p:ph type="dt" sz="half" idx="10"/>
          </p:nvPr>
        </p:nvSpPr>
        <p:spPr/>
        <p:txBody>
          <a:bodyPr/>
          <a:lstStyle>
            <a:lvl1pPr>
              <a:defRPr>
                <a:solidFill>
                  <a:schemeClr val="bg1"/>
                </a:solidFill>
              </a:defRPr>
            </a:lvl1pPr>
          </a:lstStyle>
          <a:p>
            <a:fld id="{D27C61A6-647D-4B2B-8346-C503198F10DB}" type="datetime2">
              <a:rPr lang="da-DK" noProof="0" smtClean="0"/>
              <a:pPr/>
              <a:t>10. januar 2023</a:t>
            </a:fld>
            <a:endParaRPr lang="da-DK"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135CA7DE-EF32-49F9-A743-135778064C71}" type="slidenum">
              <a:rPr lang="da-DK" noProof="0"/>
              <a:pPr/>
              <a:t>‹nr.›</a:t>
            </a:fld>
            <a:endParaRPr lang="da-DK" noProof="0"/>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Tree>
    <p:extLst>
      <p:ext uri="{BB962C8B-B14F-4D97-AF65-F5344CB8AC3E}">
        <p14:creationId xmlns:p14="http://schemas.microsoft.com/office/powerpoint/2010/main" val="4057191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lvl1pPr>
              <a:defRPr/>
            </a:lvl1pPr>
          </a:lstStyle>
          <a:p>
            <a:fld id="{C6CF30C1-C16D-433C-A96A-D83E69CDD0AF}" type="datetime2">
              <a:rPr lang="da-DK" noProof="0"/>
              <a:pPr/>
              <a:t>10. januar 2023</a:t>
            </a:fld>
            <a:endParaRPr lang="da-DK" noProof="0"/>
          </a:p>
        </p:txBody>
      </p:sp>
      <p:sp>
        <p:nvSpPr>
          <p:cNvPr id="4" name="Footer Placeholder 3"/>
          <p:cNvSpPr>
            <a:spLocks noGrp="1"/>
          </p:cNvSpPr>
          <p:nvPr>
            <p:ph type="ftr" sz="quarter" idx="11"/>
          </p:nvPr>
        </p:nvSpPr>
        <p:spPr/>
        <p:txBody>
          <a:bodyPr/>
          <a:lstStyle>
            <a:lvl1pPr>
              <a:defRPr/>
            </a:lvl1pPr>
          </a:lstStyle>
          <a:p>
            <a:endParaRPr lang="da-DK" noProof="0"/>
          </a:p>
        </p:txBody>
      </p:sp>
      <p:sp>
        <p:nvSpPr>
          <p:cNvPr id="5" name="Slide Number Placeholder 4"/>
          <p:cNvSpPr>
            <a:spLocks noGrp="1"/>
          </p:cNvSpPr>
          <p:nvPr>
            <p:ph type="sldNum" sz="quarter" idx="12"/>
          </p:nvPr>
        </p:nvSpPr>
        <p:spPr/>
        <p:txBody>
          <a:bodyPr/>
          <a:lstStyle>
            <a:lvl1pPr>
              <a:defRPr/>
            </a:lvl1pPr>
          </a:lstStyle>
          <a:p>
            <a:fld id="{6346643C-3FBF-4A6C-AE6E-30C03FEB2E00}" type="slidenum">
              <a:rPr lang="da-DK" noProof="0"/>
              <a:pPr/>
              <a:t>‹nr.›</a:t>
            </a:fld>
            <a:endParaRPr lang="da-DK" noProof="0"/>
          </a:p>
        </p:txBody>
      </p:sp>
    </p:spTree>
    <p:extLst>
      <p:ext uri="{BB962C8B-B14F-4D97-AF65-F5344CB8AC3E}">
        <p14:creationId xmlns:p14="http://schemas.microsoft.com/office/powerpoint/2010/main" val="219416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6E8D41-AB85-4137-B54C-08EAF5DD5794}" type="datetime2">
              <a:rPr lang="da-DK"/>
              <a:pPr/>
              <a:t>10. januar 2023</a:t>
            </a:fld>
            <a:endParaRPr lang="da-DK"/>
          </a:p>
        </p:txBody>
      </p:sp>
      <p:sp>
        <p:nvSpPr>
          <p:cNvPr id="3" name="Footer Placeholder 2"/>
          <p:cNvSpPr>
            <a:spLocks noGrp="1"/>
          </p:cNvSpPr>
          <p:nvPr>
            <p:ph type="ftr" sz="quarter" idx="11"/>
          </p:nvPr>
        </p:nvSpPr>
        <p:spPr/>
        <p:txBody>
          <a:bodyPr/>
          <a:lstStyle>
            <a:lvl1pPr>
              <a:defRPr/>
            </a:lvl1pPr>
          </a:lstStyle>
          <a:p>
            <a:endParaRPr lang="da-DK"/>
          </a:p>
        </p:txBody>
      </p:sp>
      <p:sp>
        <p:nvSpPr>
          <p:cNvPr id="4" name="Slide Number Placeholder 3"/>
          <p:cNvSpPr>
            <a:spLocks noGrp="1"/>
          </p:cNvSpPr>
          <p:nvPr>
            <p:ph type="sldNum" sz="quarter" idx="12"/>
          </p:nvPr>
        </p:nvSpPr>
        <p:spPr/>
        <p:txBody>
          <a:bodyPr/>
          <a:lstStyle>
            <a:lvl1pPr>
              <a:defRPr/>
            </a:lvl1pPr>
          </a:lstStyle>
          <a:p>
            <a:fld id="{27F77152-ABBE-41DA-A982-CA0A10BA369D}" type="slidenum">
              <a:rPr lang="da-DK"/>
              <a:pPr/>
              <a:t>‹nr.›</a:t>
            </a:fld>
            <a:endParaRPr lang="da-DK"/>
          </a:p>
        </p:txBody>
      </p:sp>
    </p:spTree>
    <p:extLst>
      <p:ext uri="{BB962C8B-B14F-4D97-AF65-F5344CB8AC3E}">
        <p14:creationId xmlns:p14="http://schemas.microsoft.com/office/powerpoint/2010/main" val="3026004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5A5C1D-6723-44C4-9684-68D30C677DF7}"/>
              </a:ext>
            </a:extLst>
          </p:cNvPr>
          <p:cNvSpPr>
            <a:spLocks noGrp="1"/>
          </p:cNvSpPr>
          <p:nvPr>
            <p:ph type="ctrTitle"/>
          </p:nvPr>
        </p:nvSpPr>
        <p:spPr>
          <a:xfrm>
            <a:off x="1143000" y="1122363"/>
            <a:ext cx="6858000" cy="2387600"/>
          </a:xfrm>
        </p:spPr>
        <p:txBody>
          <a:bodyPr anchor="b"/>
          <a:lstStyle>
            <a:lvl1pPr algn="ctr">
              <a:defRPr sz="4500"/>
            </a:lvl1pPr>
          </a:lstStyle>
          <a:p>
            <a:r>
              <a:rPr lang="da-DK"/>
              <a:t>Klik for at redigere titeltypografien i masteren</a:t>
            </a:r>
          </a:p>
        </p:txBody>
      </p:sp>
      <p:sp>
        <p:nvSpPr>
          <p:cNvPr id="3" name="Undertitel 2">
            <a:extLst>
              <a:ext uri="{FF2B5EF4-FFF2-40B4-BE49-F238E27FC236}">
                <a16:creationId xmlns:a16="http://schemas.microsoft.com/office/drawing/2014/main" id="{4EF22145-2A56-445C-8C0E-8746B3CCCDB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2ADB01D-CEC2-44B5-8E02-723C92E8C7AB}"/>
              </a:ext>
            </a:extLst>
          </p:cNvPr>
          <p:cNvSpPr>
            <a:spLocks noGrp="1"/>
          </p:cNvSpPr>
          <p:nvPr>
            <p:ph type="dt" sz="half" idx="10"/>
          </p:nvPr>
        </p:nvSpPr>
        <p:spPr/>
        <p:txBody>
          <a:bodyPr/>
          <a:lstStyle/>
          <a:p>
            <a:fld id="{87577FA3-56C1-468A-9A68-23198B26A60B}" type="datetimeFigureOut">
              <a:rPr lang="da-DK" smtClean="0"/>
              <a:t>10-01-2023</a:t>
            </a:fld>
            <a:endParaRPr lang="da-DK"/>
          </a:p>
        </p:txBody>
      </p:sp>
      <p:sp>
        <p:nvSpPr>
          <p:cNvPr id="5" name="Pladsholder til sidefod 4">
            <a:extLst>
              <a:ext uri="{FF2B5EF4-FFF2-40B4-BE49-F238E27FC236}">
                <a16:creationId xmlns:a16="http://schemas.microsoft.com/office/drawing/2014/main" id="{081214CC-9F5A-4E5F-8588-30E00013F6D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E1D30EB-D379-4AA3-B80C-A0496F0D9E42}"/>
              </a:ext>
            </a:extLst>
          </p:cNvPr>
          <p:cNvSpPr>
            <a:spLocks noGrp="1"/>
          </p:cNvSpPr>
          <p:nvPr>
            <p:ph type="sldNum" sz="quarter" idx="12"/>
          </p:nvPr>
        </p:nvSpPr>
        <p:spPr/>
        <p:txBody>
          <a:bodyPr/>
          <a:lstStyle/>
          <a:p>
            <a:fld id="{B48F3660-6971-4ECF-82E1-262706BA36F4}" type="slidenum">
              <a:rPr lang="da-DK" smtClean="0"/>
              <a:t>‹nr.›</a:t>
            </a:fld>
            <a:endParaRPr lang="da-DK"/>
          </a:p>
        </p:txBody>
      </p:sp>
    </p:spTree>
    <p:extLst>
      <p:ext uri="{BB962C8B-B14F-4D97-AF65-F5344CB8AC3E}">
        <p14:creationId xmlns:p14="http://schemas.microsoft.com/office/powerpoint/2010/main" val="9018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BB51F8-AF50-440D-8D3F-AF7A1CBEF2D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7B557E1-6F29-43AE-A878-88175735D6CC}"/>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09EA732-1407-4BA6-89E2-94109C82F5DB}"/>
              </a:ext>
            </a:extLst>
          </p:cNvPr>
          <p:cNvSpPr>
            <a:spLocks noGrp="1"/>
          </p:cNvSpPr>
          <p:nvPr>
            <p:ph type="dt" sz="half" idx="10"/>
          </p:nvPr>
        </p:nvSpPr>
        <p:spPr/>
        <p:txBody>
          <a:bodyPr/>
          <a:lstStyle/>
          <a:p>
            <a:fld id="{87577FA3-56C1-468A-9A68-23198B26A60B}" type="datetimeFigureOut">
              <a:rPr lang="da-DK" smtClean="0"/>
              <a:t>10-01-2023</a:t>
            </a:fld>
            <a:endParaRPr lang="da-DK"/>
          </a:p>
        </p:txBody>
      </p:sp>
      <p:sp>
        <p:nvSpPr>
          <p:cNvPr id="5" name="Pladsholder til sidefod 4">
            <a:extLst>
              <a:ext uri="{FF2B5EF4-FFF2-40B4-BE49-F238E27FC236}">
                <a16:creationId xmlns:a16="http://schemas.microsoft.com/office/drawing/2014/main" id="{0F785D88-F2F3-478E-8AB3-2315C155E31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AF1BFD1-539A-4BA0-A2EA-96A5579A1FB5}"/>
              </a:ext>
            </a:extLst>
          </p:cNvPr>
          <p:cNvSpPr>
            <a:spLocks noGrp="1"/>
          </p:cNvSpPr>
          <p:nvPr>
            <p:ph type="sldNum" sz="quarter" idx="12"/>
          </p:nvPr>
        </p:nvSpPr>
        <p:spPr/>
        <p:txBody>
          <a:bodyPr/>
          <a:lstStyle/>
          <a:p>
            <a:fld id="{B48F3660-6971-4ECF-82E1-262706BA36F4}" type="slidenum">
              <a:rPr lang="da-DK" smtClean="0"/>
              <a:t>‹nr.›</a:t>
            </a:fld>
            <a:endParaRPr lang="da-DK"/>
          </a:p>
        </p:txBody>
      </p:sp>
    </p:spTree>
    <p:extLst>
      <p:ext uri="{BB962C8B-B14F-4D97-AF65-F5344CB8AC3E}">
        <p14:creationId xmlns:p14="http://schemas.microsoft.com/office/powerpoint/2010/main" val="1070953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D3964-E2AF-437F-9990-42F49AFE4E46}"/>
              </a:ext>
            </a:extLst>
          </p:cNvPr>
          <p:cNvSpPr>
            <a:spLocks noGrp="1"/>
          </p:cNvSpPr>
          <p:nvPr>
            <p:ph type="title"/>
          </p:nvPr>
        </p:nvSpPr>
        <p:spPr>
          <a:xfrm>
            <a:off x="623888" y="1709739"/>
            <a:ext cx="7886700" cy="2852737"/>
          </a:xfrm>
        </p:spPr>
        <p:txBody>
          <a:bodyPr anchor="b"/>
          <a:lstStyle>
            <a:lvl1pPr>
              <a:defRPr sz="45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D1B74D2D-255A-4E30-9706-F719A800AA4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98D5B237-440C-4375-AE1C-FE3AD4C0D6D6}"/>
              </a:ext>
            </a:extLst>
          </p:cNvPr>
          <p:cNvSpPr>
            <a:spLocks noGrp="1"/>
          </p:cNvSpPr>
          <p:nvPr>
            <p:ph type="dt" sz="half" idx="10"/>
          </p:nvPr>
        </p:nvSpPr>
        <p:spPr/>
        <p:txBody>
          <a:bodyPr/>
          <a:lstStyle/>
          <a:p>
            <a:fld id="{87577FA3-56C1-468A-9A68-23198B26A60B}" type="datetimeFigureOut">
              <a:rPr lang="da-DK" smtClean="0"/>
              <a:t>10-01-2023</a:t>
            </a:fld>
            <a:endParaRPr lang="da-DK"/>
          </a:p>
        </p:txBody>
      </p:sp>
      <p:sp>
        <p:nvSpPr>
          <p:cNvPr id="5" name="Pladsholder til sidefod 4">
            <a:extLst>
              <a:ext uri="{FF2B5EF4-FFF2-40B4-BE49-F238E27FC236}">
                <a16:creationId xmlns:a16="http://schemas.microsoft.com/office/drawing/2014/main" id="{5FB8B5EA-6951-4698-8C37-C73190EE339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E869270-A1DC-48F5-A376-F35A3C487662}"/>
              </a:ext>
            </a:extLst>
          </p:cNvPr>
          <p:cNvSpPr>
            <a:spLocks noGrp="1"/>
          </p:cNvSpPr>
          <p:nvPr>
            <p:ph type="sldNum" sz="quarter" idx="12"/>
          </p:nvPr>
        </p:nvSpPr>
        <p:spPr/>
        <p:txBody>
          <a:bodyPr/>
          <a:lstStyle/>
          <a:p>
            <a:fld id="{B48F3660-6971-4ECF-82E1-262706BA36F4}" type="slidenum">
              <a:rPr lang="da-DK" smtClean="0"/>
              <a:t>‹nr.›</a:t>
            </a:fld>
            <a:endParaRPr lang="da-DK"/>
          </a:p>
        </p:txBody>
      </p:sp>
    </p:spTree>
    <p:extLst>
      <p:ext uri="{BB962C8B-B14F-4D97-AF65-F5344CB8AC3E}">
        <p14:creationId xmlns:p14="http://schemas.microsoft.com/office/powerpoint/2010/main" val="3310133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20E719-FAA9-4567-9455-26275F1F517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2AE598E-71BF-4963-B734-0B2EE215A163}"/>
              </a:ext>
            </a:extLst>
          </p:cNvPr>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592A0AC-E3B5-4229-A7BF-A28B7386EA45}"/>
              </a:ext>
            </a:extLst>
          </p:cNvPr>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1F5C6030-F174-4E23-88A1-FCECBA553038}"/>
              </a:ext>
            </a:extLst>
          </p:cNvPr>
          <p:cNvSpPr>
            <a:spLocks noGrp="1"/>
          </p:cNvSpPr>
          <p:nvPr>
            <p:ph type="dt" sz="half" idx="10"/>
          </p:nvPr>
        </p:nvSpPr>
        <p:spPr/>
        <p:txBody>
          <a:bodyPr/>
          <a:lstStyle/>
          <a:p>
            <a:fld id="{87577FA3-56C1-468A-9A68-23198B26A60B}" type="datetimeFigureOut">
              <a:rPr lang="da-DK" smtClean="0"/>
              <a:t>10-01-2023</a:t>
            </a:fld>
            <a:endParaRPr lang="da-DK"/>
          </a:p>
        </p:txBody>
      </p:sp>
      <p:sp>
        <p:nvSpPr>
          <p:cNvPr id="6" name="Pladsholder til sidefod 5">
            <a:extLst>
              <a:ext uri="{FF2B5EF4-FFF2-40B4-BE49-F238E27FC236}">
                <a16:creationId xmlns:a16="http://schemas.microsoft.com/office/drawing/2014/main" id="{AAC9E38F-BD9B-4CD7-9166-1B08601D2B6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09981DA-F043-4031-9739-C9A885CA6D62}"/>
              </a:ext>
            </a:extLst>
          </p:cNvPr>
          <p:cNvSpPr>
            <a:spLocks noGrp="1"/>
          </p:cNvSpPr>
          <p:nvPr>
            <p:ph type="sldNum" sz="quarter" idx="12"/>
          </p:nvPr>
        </p:nvSpPr>
        <p:spPr/>
        <p:txBody>
          <a:bodyPr/>
          <a:lstStyle/>
          <a:p>
            <a:fld id="{B48F3660-6971-4ECF-82E1-262706BA36F4}" type="slidenum">
              <a:rPr lang="da-DK" smtClean="0"/>
              <a:t>‹nr.›</a:t>
            </a:fld>
            <a:endParaRPr lang="da-DK"/>
          </a:p>
        </p:txBody>
      </p:sp>
    </p:spTree>
    <p:extLst>
      <p:ext uri="{BB962C8B-B14F-4D97-AF65-F5344CB8AC3E}">
        <p14:creationId xmlns:p14="http://schemas.microsoft.com/office/powerpoint/2010/main" val="490422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E180B-DFEB-43E9-8FB8-E10A251B226B}"/>
              </a:ext>
            </a:extLst>
          </p:cNvPr>
          <p:cNvSpPr>
            <a:spLocks noGrp="1"/>
          </p:cNvSpPr>
          <p:nvPr>
            <p:ph type="title"/>
          </p:nvPr>
        </p:nvSpPr>
        <p:spPr>
          <a:xfrm>
            <a:off x="629841" y="365126"/>
            <a:ext cx="78867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2C09D86-58A4-4E54-91F9-E01639933A7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9962696A-2EFC-4F5C-87DE-A44FCD41A40C}"/>
              </a:ext>
            </a:extLst>
          </p:cNvPr>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AD7551D-44BD-45A5-9F48-8AD591892D6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977BB8F6-69AB-4989-AB71-581A9A4AC194}"/>
              </a:ext>
            </a:extLst>
          </p:cNvPr>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6BD92087-4E2A-4C17-ACF1-DC85483B0767}"/>
              </a:ext>
            </a:extLst>
          </p:cNvPr>
          <p:cNvSpPr>
            <a:spLocks noGrp="1"/>
          </p:cNvSpPr>
          <p:nvPr>
            <p:ph type="dt" sz="half" idx="10"/>
          </p:nvPr>
        </p:nvSpPr>
        <p:spPr/>
        <p:txBody>
          <a:bodyPr/>
          <a:lstStyle/>
          <a:p>
            <a:fld id="{87577FA3-56C1-468A-9A68-23198B26A60B}" type="datetimeFigureOut">
              <a:rPr lang="da-DK" smtClean="0"/>
              <a:t>10-01-2023</a:t>
            </a:fld>
            <a:endParaRPr lang="da-DK"/>
          </a:p>
        </p:txBody>
      </p:sp>
      <p:sp>
        <p:nvSpPr>
          <p:cNvPr id="8" name="Pladsholder til sidefod 7">
            <a:extLst>
              <a:ext uri="{FF2B5EF4-FFF2-40B4-BE49-F238E27FC236}">
                <a16:creationId xmlns:a16="http://schemas.microsoft.com/office/drawing/2014/main" id="{B2FBED69-BBF6-42A0-859A-4AE759151456}"/>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934DAD67-8F9E-4B35-8A7A-5A5E418A951F}"/>
              </a:ext>
            </a:extLst>
          </p:cNvPr>
          <p:cNvSpPr>
            <a:spLocks noGrp="1"/>
          </p:cNvSpPr>
          <p:nvPr>
            <p:ph type="sldNum" sz="quarter" idx="12"/>
          </p:nvPr>
        </p:nvSpPr>
        <p:spPr/>
        <p:txBody>
          <a:bodyPr/>
          <a:lstStyle/>
          <a:p>
            <a:fld id="{B48F3660-6971-4ECF-82E1-262706BA36F4}" type="slidenum">
              <a:rPr lang="da-DK" smtClean="0"/>
              <a:t>‹nr.›</a:t>
            </a:fld>
            <a:endParaRPr lang="da-DK"/>
          </a:p>
        </p:txBody>
      </p:sp>
    </p:spTree>
    <p:extLst>
      <p:ext uri="{BB962C8B-B14F-4D97-AF65-F5344CB8AC3E}">
        <p14:creationId xmlns:p14="http://schemas.microsoft.com/office/powerpoint/2010/main" val="1596698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F3D71-A5A8-40F2-B6FB-C96CB39A964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817BEDA7-0DFB-4B78-A067-B6D00B3F386A}"/>
              </a:ext>
            </a:extLst>
          </p:cNvPr>
          <p:cNvSpPr>
            <a:spLocks noGrp="1"/>
          </p:cNvSpPr>
          <p:nvPr>
            <p:ph type="dt" sz="half" idx="10"/>
          </p:nvPr>
        </p:nvSpPr>
        <p:spPr/>
        <p:txBody>
          <a:bodyPr/>
          <a:lstStyle/>
          <a:p>
            <a:fld id="{87577FA3-56C1-468A-9A68-23198B26A60B}" type="datetimeFigureOut">
              <a:rPr lang="da-DK" smtClean="0"/>
              <a:t>10-01-2023</a:t>
            </a:fld>
            <a:endParaRPr lang="da-DK"/>
          </a:p>
        </p:txBody>
      </p:sp>
      <p:sp>
        <p:nvSpPr>
          <p:cNvPr id="4" name="Pladsholder til sidefod 3">
            <a:extLst>
              <a:ext uri="{FF2B5EF4-FFF2-40B4-BE49-F238E27FC236}">
                <a16:creationId xmlns:a16="http://schemas.microsoft.com/office/drawing/2014/main" id="{1888D18D-3C76-4FBB-BFCE-B2CA55D0ED2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C69627E-C276-440D-91DF-F44CDBBA74E9}"/>
              </a:ext>
            </a:extLst>
          </p:cNvPr>
          <p:cNvSpPr>
            <a:spLocks noGrp="1"/>
          </p:cNvSpPr>
          <p:nvPr>
            <p:ph type="sldNum" sz="quarter" idx="12"/>
          </p:nvPr>
        </p:nvSpPr>
        <p:spPr/>
        <p:txBody>
          <a:bodyPr/>
          <a:lstStyle/>
          <a:p>
            <a:fld id="{B48F3660-6971-4ECF-82E1-262706BA36F4}" type="slidenum">
              <a:rPr lang="da-DK" smtClean="0"/>
              <a:t>‹nr.›</a:t>
            </a:fld>
            <a:endParaRPr lang="da-DK"/>
          </a:p>
        </p:txBody>
      </p:sp>
    </p:spTree>
    <p:extLst>
      <p:ext uri="{BB962C8B-B14F-4D97-AF65-F5344CB8AC3E}">
        <p14:creationId xmlns:p14="http://schemas.microsoft.com/office/powerpoint/2010/main" val="3733433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verskrift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10.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2208594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DFEFA01-8BE0-4D61-8334-9E2F9279D1A6}"/>
              </a:ext>
            </a:extLst>
          </p:cNvPr>
          <p:cNvSpPr>
            <a:spLocks noGrp="1"/>
          </p:cNvSpPr>
          <p:nvPr>
            <p:ph type="dt" sz="half" idx="10"/>
          </p:nvPr>
        </p:nvSpPr>
        <p:spPr/>
        <p:txBody>
          <a:bodyPr/>
          <a:lstStyle/>
          <a:p>
            <a:fld id="{87577FA3-56C1-468A-9A68-23198B26A60B}" type="datetimeFigureOut">
              <a:rPr lang="da-DK" smtClean="0"/>
              <a:t>10-01-2023</a:t>
            </a:fld>
            <a:endParaRPr lang="da-DK"/>
          </a:p>
        </p:txBody>
      </p:sp>
      <p:sp>
        <p:nvSpPr>
          <p:cNvPr id="3" name="Pladsholder til sidefod 2">
            <a:extLst>
              <a:ext uri="{FF2B5EF4-FFF2-40B4-BE49-F238E27FC236}">
                <a16:creationId xmlns:a16="http://schemas.microsoft.com/office/drawing/2014/main" id="{07ECD4A8-E8B6-4941-B34E-48240749089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0CF7843-F097-426C-9723-5DE004651065}"/>
              </a:ext>
            </a:extLst>
          </p:cNvPr>
          <p:cNvSpPr>
            <a:spLocks noGrp="1"/>
          </p:cNvSpPr>
          <p:nvPr>
            <p:ph type="sldNum" sz="quarter" idx="12"/>
          </p:nvPr>
        </p:nvSpPr>
        <p:spPr/>
        <p:txBody>
          <a:bodyPr/>
          <a:lstStyle/>
          <a:p>
            <a:fld id="{B48F3660-6971-4ECF-82E1-262706BA36F4}" type="slidenum">
              <a:rPr lang="da-DK" smtClean="0"/>
              <a:t>‹nr.›</a:t>
            </a:fld>
            <a:endParaRPr lang="da-DK"/>
          </a:p>
        </p:txBody>
      </p:sp>
    </p:spTree>
    <p:extLst>
      <p:ext uri="{BB962C8B-B14F-4D97-AF65-F5344CB8AC3E}">
        <p14:creationId xmlns:p14="http://schemas.microsoft.com/office/powerpoint/2010/main" val="816910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E66AE-A486-47A0-837B-386D6105A64D}"/>
              </a:ext>
            </a:extLst>
          </p:cNvPr>
          <p:cNvSpPr>
            <a:spLocks noGrp="1"/>
          </p:cNvSpPr>
          <p:nvPr>
            <p:ph type="title"/>
          </p:nvPr>
        </p:nvSpPr>
        <p:spPr>
          <a:xfrm>
            <a:off x="629841" y="457200"/>
            <a:ext cx="2949178" cy="1600200"/>
          </a:xfrm>
        </p:spPr>
        <p:txBody>
          <a:bodyPr anchor="b"/>
          <a:lstStyle>
            <a:lvl1pPr>
              <a:defRPr sz="24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91102DC-AB01-4CA1-AAD6-DAA8460A11D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025D2BB2-707D-48A8-BEB7-1444FE4388D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16A7895-A3B5-4536-A3FA-DF9195BE67DB}"/>
              </a:ext>
            </a:extLst>
          </p:cNvPr>
          <p:cNvSpPr>
            <a:spLocks noGrp="1"/>
          </p:cNvSpPr>
          <p:nvPr>
            <p:ph type="dt" sz="half" idx="10"/>
          </p:nvPr>
        </p:nvSpPr>
        <p:spPr/>
        <p:txBody>
          <a:bodyPr/>
          <a:lstStyle/>
          <a:p>
            <a:fld id="{87577FA3-56C1-468A-9A68-23198B26A60B}" type="datetimeFigureOut">
              <a:rPr lang="da-DK" smtClean="0"/>
              <a:t>10-01-2023</a:t>
            </a:fld>
            <a:endParaRPr lang="da-DK"/>
          </a:p>
        </p:txBody>
      </p:sp>
      <p:sp>
        <p:nvSpPr>
          <p:cNvPr id="6" name="Pladsholder til sidefod 5">
            <a:extLst>
              <a:ext uri="{FF2B5EF4-FFF2-40B4-BE49-F238E27FC236}">
                <a16:creationId xmlns:a16="http://schemas.microsoft.com/office/drawing/2014/main" id="{A8E736E4-ECB5-484A-A148-2749A835B9F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0B90324-ED36-4124-89EF-85594EE565B1}"/>
              </a:ext>
            </a:extLst>
          </p:cNvPr>
          <p:cNvSpPr>
            <a:spLocks noGrp="1"/>
          </p:cNvSpPr>
          <p:nvPr>
            <p:ph type="sldNum" sz="quarter" idx="12"/>
          </p:nvPr>
        </p:nvSpPr>
        <p:spPr/>
        <p:txBody>
          <a:bodyPr/>
          <a:lstStyle/>
          <a:p>
            <a:fld id="{B48F3660-6971-4ECF-82E1-262706BA36F4}" type="slidenum">
              <a:rPr lang="da-DK" smtClean="0"/>
              <a:t>‹nr.›</a:t>
            </a:fld>
            <a:endParaRPr lang="da-DK"/>
          </a:p>
        </p:txBody>
      </p:sp>
    </p:spTree>
    <p:extLst>
      <p:ext uri="{BB962C8B-B14F-4D97-AF65-F5344CB8AC3E}">
        <p14:creationId xmlns:p14="http://schemas.microsoft.com/office/powerpoint/2010/main" val="900201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47A883-4024-400A-9EAF-AC025161DEE9}"/>
              </a:ext>
            </a:extLst>
          </p:cNvPr>
          <p:cNvSpPr>
            <a:spLocks noGrp="1"/>
          </p:cNvSpPr>
          <p:nvPr>
            <p:ph type="title"/>
          </p:nvPr>
        </p:nvSpPr>
        <p:spPr>
          <a:xfrm>
            <a:off x="629841" y="457200"/>
            <a:ext cx="2949178" cy="1600200"/>
          </a:xfrm>
        </p:spPr>
        <p:txBody>
          <a:bodyPr anchor="b"/>
          <a:lstStyle>
            <a:lvl1pPr>
              <a:defRPr sz="24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917053D1-2E77-4C3B-8829-7D33BE80E4B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a-DK"/>
          </a:p>
        </p:txBody>
      </p:sp>
      <p:sp>
        <p:nvSpPr>
          <p:cNvPr id="4" name="Pladsholder til tekst 3">
            <a:extLst>
              <a:ext uri="{FF2B5EF4-FFF2-40B4-BE49-F238E27FC236}">
                <a16:creationId xmlns:a16="http://schemas.microsoft.com/office/drawing/2014/main" id="{C6841038-BE15-4AC3-B5BC-F3805BD749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F6C2BDE-9556-42C3-AF51-394F587D885C}"/>
              </a:ext>
            </a:extLst>
          </p:cNvPr>
          <p:cNvSpPr>
            <a:spLocks noGrp="1"/>
          </p:cNvSpPr>
          <p:nvPr>
            <p:ph type="dt" sz="half" idx="10"/>
          </p:nvPr>
        </p:nvSpPr>
        <p:spPr/>
        <p:txBody>
          <a:bodyPr/>
          <a:lstStyle/>
          <a:p>
            <a:fld id="{87577FA3-56C1-468A-9A68-23198B26A60B}" type="datetimeFigureOut">
              <a:rPr lang="da-DK" smtClean="0"/>
              <a:t>10-01-2023</a:t>
            </a:fld>
            <a:endParaRPr lang="da-DK"/>
          </a:p>
        </p:txBody>
      </p:sp>
      <p:sp>
        <p:nvSpPr>
          <p:cNvPr id="6" name="Pladsholder til sidefod 5">
            <a:extLst>
              <a:ext uri="{FF2B5EF4-FFF2-40B4-BE49-F238E27FC236}">
                <a16:creationId xmlns:a16="http://schemas.microsoft.com/office/drawing/2014/main" id="{95E1B872-CCCF-40A3-93E6-335985B4C23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17A902B-B7E6-4BBD-A76B-E679FC517F91}"/>
              </a:ext>
            </a:extLst>
          </p:cNvPr>
          <p:cNvSpPr>
            <a:spLocks noGrp="1"/>
          </p:cNvSpPr>
          <p:nvPr>
            <p:ph type="sldNum" sz="quarter" idx="12"/>
          </p:nvPr>
        </p:nvSpPr>
        <p:spPr/>
        <p:txBody>
          <a:bodyPr/>
          <a:lstStyle/>
          <a:p>
            <a:fld id="{B48F3660-6971-4ECF-82E1-262706BA36F4}" type="slidenum">
              <a:rPr lang="da-DK" smtClean="0"/>
              <a:t>‹nr.›</a:t>
            </a:fld>
            <a:endParaRPr lang="da-DK"/>
          </a:p>
        </p:txBody>
      </p:sp>
    </p:spTree>
    <p:extLst>
      <p:ext uri="{BB962C8B-B14F-4D97-AF65-F5344CB8AC3E}">
        <p14:creationId xmlns:p14="http://schemas.microsoft.com/office/powerpoint/2010/main" val="2920425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3D099-4E0E-472F-91D6-CEA2DF86FA94}"/>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21313F7-2A22-4B82-8FDB-20AA14776A5B}"/>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2B7F3EB-BD2D-483A-8B5B-2E989BCD64BB}"/>
              </a:ext>
            </a:extLst>
          </p:cNvPr>
          <p:cNvSpPr>
            <a:spLocks noGrp="1"/>
          </p:cNvSpPr>
          <p:nvPr>
            <p:ph type="dt" sz="half" idx="10"/>
          </p:nvPr>
        </p:nvSpPr>
        <p:spPr/>
        <p:txBody>
          <a:bodyPr/>
          <a:lstStyle/>
          <a:p>
            <a:fld id="{87577FA3-56C1-468A-9A68-23198B26A60B}" type="datetimeFigureOut">
              <a:rPr lang="da-DK" smtClean="0"/>
              <a:t>10-01-2023</a:t>
            </a:fld>
            <a:endParaRPr lang="da-DK"/>
          </a:p>
        </p:txBody>
      </p:sp>
      <p:sp>
        <p:nvSpPr>
          <p:cNvPr id="5" name="Pladsholder til sidefod 4">
            <a:extLst>
              <a:ext uri="{FF2B5EF4-FFF2-40B4-BE49-F238E27FC236}">
                <a16:creationId xmlns:a16="http://schemas.microsoft.com/office/drawing/2014/main" id="{B3275487-9676-4E28-A0EA-00A6C8C9126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6ED681F-FE53-437D-BC0A-BFE7A13918B9}"/>
              </a:ext>
            </a:extLst>
          </p:cNvPr>
          <p:cNvSpPr>
            <a:spLocks noGrp="1"/>
          </p:cNvSpPr>
          <p:nvPr>
            <p:ph type="sldNum" sz="quarter" idx="12"/>
          </p:nvPr>
        </p:nvSpPr>
        <p:spPr/>
        <p:txBody>
          <a:bodyPr/>
          <a:lstStyle/>
          <a:p>
            <a:fld id="{B48F3660-6971-4ECF-82E1-262706BA36F4}" type="slidenum">
              <a:rPr lang="da-DK" smtClean="0"/>
              <a:t>‹nr.›</a:t>
            </a:fld>
            <a:endParaRPr lang="da-DK"/>
          </a:p>
        </p:txBody>
      </p:sp>
    </p:spTree>
    <p:extLst>
      <p:ext uri="{BB962C8B-B14F-4D97-AF65-F5344CB8AC3E}">
        <p14:creationId xmlns:p14="http://schemas.microsoft.com/office/powerpoint/2010/main" val="2858916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34BD881-1DF4-4396-BCDA-5829473CC5E1}"/>
              </a:ext>
            </a:extLst>
          </p:cNvPr>
          <p:cNvSpPr>
            <a:spLocks noGrp="1"/>
          </p:cNvSpPr>
          <p:nvPr>
            <p:ph type="title" orient="vert"/>
          </p:nvPr>
        </p:nvSpPr>
        <p:spPr>
          <a:xfrm>
            <a:off x="6543675" y="365125"/>
            <a:ext cx="1971675"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002D986-A8D8-43AC-95AB-283861660F91}"/>
              </a:ext>
            </a:extLst>
          </p:cNvPr>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2AD47A1-6C1D-4CAA-BE02-55594767D4E7}"/>
              </a:ext>
            </a:extLst>
          </p:cNvPr>
          <p:cNvSpPr>
            <a:spLocks noGrp="1"/>
          </p:cNvSpPr>
          <p:nvPr>
            <p:ph type="dt" sz="half" idx="10"/>
          </p:nvPr>
        </p:nvSpPr>
        <p:spPr/>
        <p:txBody>
          <a:bodyPr/>
          <a:lstStyle/>
          <a:p>
            <a:fld id="{87577FA3-56C1-468A-9A68-23198B26A60B}" type="datetimeFigureOut">
              <a:rPr lang="da-DK" smtClean="0"/>
              <a:t>10-01-2023</a:t>
            </a:fld>
            <a:endParaRPr lang="da-DK"/>
          </a:p>
        </p:txBody>
      </p:sp>
      <p:sp>
        <p:nvSpPr>
          <p:cNvPr id="5" name="Pladsholder til sidefod 4">
            <a:extLst>
              <a:ext uri="{FF2B5EF4-FFF2-40B4-BE49-F238E27FC236}">
                <a16:creationId xmlns:a16="http://schemas.microsoft.com/office/drawing/2014/main" id="{942077E6-7BA5-4C63-8BA0-CF412096CF0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982D0E6-193E-4866-AEF4-98613F2D01EA}"/>
              </a:ext>
            </a:extLst>
          </p:cNvPr>
          <p:cNvSpPr>
            <a:spLocks noGrp="1"/>
          </p:cNvSpPr>
          <p:nvPr>
            <p:ph type="sldNum" sz="quarter" idx="12"/>
          </p:nvPr>
        </p:nvSpPr>
        <p:spPr/>
        <p:txBody>
          <a:bodyPr/>
          <a:lstStyle/>
          <a:p>
            <a:fld id="{B48F3660-6971-4ECF-82E1-262706BA36F4}" type="slidenum">
              <a:rPr lang="da-DK" smtClean="0"/>
              <a:t>‹nr.›</a:t>
            </a:fld>
            <a:endParaRPr lang="da-DK"/>
          </a:p>
        </p:txBody>
      </p:sp>
    </p:spTree>
    <p:extLst>
      <p:ext uri="{BB962C8B-B14F-4D97-AF65-F5344CB8AC3E}">
        <p14:creationId xmlns:p14="http://schemas.microsoft.com/office/powerpoint/2010/main" val="3936152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8" name="Rektangel 7"/>
          <p:cNvSpPr/>
          <p:nvPr userDrawn="1"/>
        </p:nvSpPr>
        <p:spPr>
          <a:xfrm>
            <a:off x="0" y="0"/>
            <a:ext cx="9144000" cy="2132856"/>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l="1" r="196" b="35376"/>
          <a:stretch/>
        </p:blipFill>
        <p:spPr>
          <a:xfrm>
            <a:off x="0" y="60325"/>
            <a:ext cx="9144000" cy="2154369"/>
          </a:xfrm>
          <a:prstGeom prst="rect">
            <a:avLst/>
          </a:prstGeom>
        </p:spPr>
      </p:pic>
      <p:sp>
        <p:nvSpPr>
          <p:cNvPr id="3075" name="Rectangle 3"/>
          <p:cNvSpPr>
            <a:spLocks noGrp="1" noChangeArrowheads="1"/>
          </p:cNvSpPr>
          <p:nvPr>
            <p:ph type="ctrTitle" hasCustomPrompt="1"/>
          </p:nvPr>
        </p:nvSpPr>
        <p:spPr>
          <a:xfrm>
            <a:off x="788304" y="1908000"/>
            <a:ext cx="7589610" cy="1618714"/>
          </a:xfrm>
        </p:spPr>
        <p:txBody>
          <a:bodyPr anchor="b" anchorCtr="0"/>
          <a:lstStyle>
            <a:lvl1pPr>
              <a:lnSpc>
                <a:spcPct val="83000"/>
              </a:lnSpc>
              <a:defRPr sz="6000" baseline="0">
                <a:solidFill>
                  <a:srgbClr val="7F7F7F"/>
                </a:solidFill>
              </a:defRPr>
            </a:lvl1pPr>
          </a:lstStyle>
          <a:p>
            <a:pPr lvl="0"/>
            <a:r>
              <a:rPr lang="da-DK" noProof="0" dirty="0"/>
              <a:t>Klik, og tilføj titel</a:t>
            </a:r>
          </a:p>
        </p:txBody>
      </p:sp>
      <p:sp>
        <p:nvSpPr>
          <p:cNvPr id="11" name="Subtitle 2"/>
          <p:cNvSpPr>
            <a:spLocks noGrp="1"/>
          </p:cNvSpPr>
          <p:nvPr>
            <p:ph type="subTitle" idx="1" hasCustomPrompt="1"/>
          </p:nvPr>
        </p:nvSpPr>
        <p:spPr>
          <a:xfrm>
            <a:off x="850184" y="3814166"/>
            <a:ext cx="7439598" cy="1752600"/>
          </a:xfrm>
          <a:prstGeom prst="rect">
            <a:avLst/>
          </a:prstGeom>
        </p:spPr>
        <p:txBody>
          <a:bodyPr/>
          <a:lstStyle>
            <a:lvl1pPr marL="0" indent="0" algn="l">
              <a:buNone/>
              <a:defRPr sz="2000" i="1">
                <a:solidFill>
                  <a:srgbClr val="7F7F7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5" name="Pladsholder til dato 4"/>
          <p:cNvSpPr>
            <a:spLocks noGrp="1"/>
          </p:cNvSpPr>
          <p:nvPr>
            <p:ph type="dt" sz="half" idx="10"/>
          </p:nvPr>
        </p:nvSpPr>
        <p:spPr/>
        <p:txBody>
          <a:bodyPr/>
          <a:lstStyle/>
          <a:p>
            <a:fld id="{5888027E-75D8-4E45-9E8E-1595773F0041}" type="datetime2">
              <a:rPr lang="da-DK" smtClean="0"/>
              <a:pPr/>
              <a:t>10. januar 2023</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B6C57A29-F2F5-41C9-9D61-59DDDBBF376E}" type="slidenum">
              <a:rPr lang="da-DK" smtClean="0"/>
              <a:pPr/>
              <a:t>‹nr.›</a:t>
            </a:fld>
            <a:endParaRPr lang="da-DK" dirty="0"/>
          </a:p>
        </p:txBody>
      </p:sp>
    </p:spTree>
    <p:extLst>
      <p:ext uri="{BB962C8B-B14F-4D97-AF65-F5344CB8AC3E}">
        <p14:creationId xmlns:p14="http://schemas.microsoft.com/office/powerpoint/2010/main" val="524326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Overskrift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10.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2609186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Overskrift og to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10.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Tree>
    <p:extLst>
      <p:ext uri="{BB962C8B-B14F-4D97-AF65-F5344CB8AC3E}">
        <p14:creationId xmlns:p14="http://schemas.microsoft.com/office/powerpoint/2010/main" val="3150489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verskrift og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099"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21748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10.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
        <p:nvSpPr>
          <p:cNvPr id="10" name="Content Placeholder 9"/>
          <p:cNvSpPr>
            <a:spLocks noGrp="1"/>
          </p:cNvSpPr>
          <p:nvPr>
            <p:ph sz="quarter" idx="13"/>
          </p:nvPr>
        </p:nvSpPr>
        <p:spPr>
          <a:xfrm>
            <a:off x="4665662" y="4064000"/>
            <a:ext cx="3975100"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1706089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ternativ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7"/>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45370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372830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Overskrift og to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10.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Tree>
    <p:extLst>
      <p:ext uri="{BB962C8B-B14F-4D97-AF65-F5344CB8AC3E}">
        <p14:creationId xmlns:p14="http://schemas.microsoft.com/office/powerpoint/2010/main" val="2016164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verskrift og fi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7"/>
          <p:cNvSpPr>
            <a:spLocks noGrp="1"/>
          </p:cNvSpPr>
          <p:nvPr>
            <p:ph sz="quarter" idx="16"/>
          </p:nvPr>
        </p:nvSpPr>
        <p:spPr>
          <a:xfrm>
            <a:off x="4665662" y="4064000"/>
            <a:ext cx="3975101"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1498366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152400"/>
            <a:ext cx="9144000" cy="6084888"/>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Tree>
    <p:extLst>
      <p:ext uri="{BB962C8B-B14F-4D97-AF65-F5344CB8AC3E}">
        <p14:creationId xmlns:p14="http://schemas.microsoft.com/office/powerpoint/2010/main" val="2385982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Text Placeholder 6"/>
          <p:cNvSpPr>
            <a:spLocks noGrp="1"/>
          </p:cNvSpPr>
          <p:nvPr>
            <p:ph type="body" sz="quarter" idx="13"/>
          </p:nvPr>
        </p:nvSpPr>
        <p:spPr>
          <a:xfrm>
            <a:off x="503238" y="1700214"/>
            <a:ext cx="3975100"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Picture Placeholder 8"/>
          <p:cNvSpPr>
            <a:spLocks noGrp="1"/>
          </p:cNvSpPr>
          <p:nvPr>
            <p:ph type="pic" sz="quarter" idx="14"/>
          </p:nvPr>
        </p:nvSpPr>
        <p:spPr>
          <a:xfrm>
            <a:off x="4665662" y="1700214"/>
            <a:ext cx="3975101"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Tree>
    <p:extLst>
      <p:ext uri="{BB962C8B-B14F-4D97-AF65-F5344CB8AC3E}">
        <p14:creationId xmlns:p14="http://schemas.microsoft.com/office/powerpoint/2010/main" val="2816355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Picture Placeholder 6"/>
          <p:cNvSpPr>
            <a:spLocks noGrp="1"/>
          </p:cNvSpPr>
          <p:nvPr>
            <p:ph type="pic" sz="quarter" idx="13"/>
          </p:nvPr>
        </p:nvSpPr>
        <p:spPr>
          <a:xfrm>
            <a:off x="503238" y="1700214"/>
            <a:ext cx="3975100"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9" name="Text Placeholder 8"/>
          <p:cNvSpPr>
            <a:spLocks noGrp="1"/>
          </p:cNvSpPr>
          <p:nvPr>
            <p:ph type="body" sz="quarter" idx="14"/>
          </p:nvPr>
        </p:nvSpPr>
        <p:spPr>
          <a:xfrm>
            <a:off x="4665662" y="1700214"/>
            <a:ext cx="3975101" cy="4537074"/>
          </a:xfrm>
        </p:spPr>
        <p:txBody>
          <a:bodyPr/>
          <a:lstStyle>
            <a:lvl1pPr>
              <a:defRPr sz="2200"/>
            </a:lvl1pPr>
            <a:lvl2pPr>
              <a:defRPr sz="2000"/>
            </a:lvl2pPr>
            <a:lvl3pPr>
              <a:defRPr sz="1800"/>
            </a:lvl3pPr>
            <a:lvl4pPr>
              <a:defRPr sz="1600"/>
            </a:lvl4pPr>
            <a:lvl5pPr>
              <a:defRPr sz="14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3241043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237" y="584201"/>
            <a:ext cx="8137525" cy="565311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10.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407927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Skilleblad">
    <p:spTree>
      <p:nvGrpSpPr>
        <p:cNvPr id="1" name=""/>
        <p:cNvGrpSpPr/>
        <p:nvPr/>
      </p:nvGrpSpPr>
      <p:grpSpPr>
        <a:xfrm>
          <a:off x="0" y="0"/>
          <a:ext cx="0" cy="0"/>
          <a:chOff x="0" y="0"/>
          <a:chExt cx="0" cy="0"/>
        </a:xfrm>
      </p:grpSpPr>
      <p:sp>
        <p:nvSpPr>
          <p:cNvPr id="8" name="Rektangel 7"/>
          <p:cNvSpPr/>
          <p:nvPr userDrawn="1"/>
        </p:nvSpPr>
        <p:spPr>
          <a:xfrm>
            <a:off x="0" y="0"/>
            <a:ext cx="9144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13" name="Billede 12"/>
          <p:cNvPicPr>
            <a:picLocks noChangeAspect="1"/>
          </p:cNvPicPr>
          <p:nvPr userDrawn="1"/>
        </p:nvPicPr>
        <p:blipFill rotWithShape="1">
          <a:blip r:embed="rId2">
            <a:extLst>
              <a:ext uri="{28A0092B-C50C-407E-A947-70E740481C1C}">
                <a14:useLocalDpi xmlns:a14="http://schemas.microsoft.com/office/drawing/2010/main" val="0"/>
              </a:ext>
            </a:extLst>
          </a:blip>
          <a:srcRect l="1" r="196" b="16190"/>
          <a:stretch/>
        </p:blipFill>
        <p:spPr>
          <a:xfrm>
            <a:off x="0" y="4064001"/>
            <a:ext cx="9144000" cy="2794000"/>
          </a:xfrm>
          <a:prstGeom prst="rect">
            <a:avLst/>
          </a:prstGeom>
        </p:spPr>
      </p:pic>
      <p:sp>
        <p:nvSpPr>
          <p:cNvPr id="2" name="Title 1"/>
          <p:cNvSpPr>
            <a:spLocks noGrp="1"/>
          </p:cNvSpPr>
          <p:nvPr>
            <p:ph type="ctrTitle" hasCustomPrompt="1"/>
          </p:nvPr>
        </p:nvSpPr>
        <p:spPr>
          <a:xfrm>
            <a:off x="449975" y="584200"/>
            <a:ext cx="8202991" cy="2519931"/>
          </a:xfrm>
        </p:spPr>
        <p:txBody>
          <a:bodyPr anchor="b" anchorCtr="0"/>
          <a:lstStyle>
            <a:lvl1pPr>
              <a:defRPr sz="6000">
                <a:solidFill>
                  <a:schemeClr val="bg1"/>
                </a:solidFill>
              </a:defRPr>
            </a:lvl1pPr>
          </a:lstStyle>
          <a:p>
            <a:r>
              <a:rPr lang="da-DK" noProof="0" dirty="0"/>
              <a:t>Klik, og tilføj titel</a:t>
            </a:r>
          </a:p>
        </p:txBody>
      </p:sp>
      <p:sp>
        <p:nvSpPr>
          <p:cNvPr id="3" name="Subtitle 2"/>
          <p:cNvSpPr>
            <a:spLocks noGrp="1"/>
          </p:cNvSpPr>
          <p:nvPr>
            <p:ph type="subTitle" idx="1" hasCustomPrompt="1"/>
          </p:nvPr>
        </p:nvSpPr>
        <p:spPr>
          <a:xfrm>
            <a:off x="503237" y="3360904"/>
            <a:ext cx="8137525" cy="703096"/>
          </a:xfrm>
        </p:spPr>
        <p:txBody>
          <a:bodyPr/>
          <a:lstStyle>
            <a:lvl1pPr marL="0" indent="0" algn="l">
              <a:buNone/>
              <a:defRPr sz="2000" i="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4" name="Date Placeholder 3"/>
          <p:cNvSpPr>
            <a:spLocks noGrp="1"/>
          </p:cNvSpPr>
          <p:nvPr>
            <p:ph type="dt" sz="half" idx="10"/>
          </p:nvPr>
        </p:nvSpPr>
        <p:spPr/>
        <p:txBody>
          <a:bodyPr/>
          <a:lstStyle>
            <a:lvl1pPr>
              <a:defRPr>
                <a:solidFill>
                  <a:schemeClr val="bg1"/>
                </a:solidFill>
              </a:defRPr>
            </a:lvl1pPr>
          </a:lstStyle>
          <a:p>
            <a:fld id="{D27C61A6-647D-4B2B-8346-C503198F10DB}" type="datetime2">
              <a:rPr lang="da-DK" noProof="0" smtClean="0"/>
              <a:pPr/>
              <a:t>10. januar 2023</a:t>
            </a:fld>
            <a:endParaRPr lang="da-DK"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135CA7DE-EF32-49F9-A743-135778064C71}" type="slidenum">
              <a:rPr lang="da-DK" noProof="0"/>
              <a:pPr/>
              <a:t>‹nr.›</a:t>
            </a:fld>
            <a:endParaRPr lang="da-DK" noProof="0"/>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Tree>
    <p:extLst>
      <p:ext uri="{BB962C8B-B14F-4D97-AF65-F5344CB8AC3E}">
        <p14:creationId xmlns:p14="http://schemas.microsoft.com/office/powerpoint/2010/main" val="3635988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lvl1pPr>
              <a:defRPr/>
            </a:lvl1pPr>
          </a:lstStyle>
          <a:p>
            <a:fld id="{C6CF30C1-C16D-433C-A96A-D83E69CDD0AF}" type="datetime2">
              <a:rPr lang="da-DK" noProof="0"/>
              <a:pPr/>
              <a:t>10. januar 2023</a:t>
            </a:fld>
            <a:endParaRPr lang="da-DK" noProof="0"/>
          </a:p>
        </p:txBody>
      </p:sp>
      <p:sp>
        <p:nvSpPr>
          <p:cNvPr id="4" name="Footer Placeholder 3"/>
          <p:cNvSpPr>
            <a:spLocks noGrp="1"/>
          </p:cNvSpPr>
          <p:nvPr>
            <p:ph type="ftr" sz="quarter" idx="11"/>
          </p:nvPr>
        </p:nvSpPr>
        <p:spPr/>
        <p:txBody>
          <a:bodyPr/>
          <a:lstStyle>
            <a:lvl1pPr>
              <a:defRPr/>
            </a:lvl1pPr>
          </a:lstStyle>
          <a:p>
            <a:endParaRPr lang="da-DK" noProof="0"/>
          </a:p>
        </p:txBody>
      </p:sp>
      <p:sp>
        <p:nvSpPr>
          <p:cNvPr id="5" name="Slide Number Placeholder 4"/>
          <p:cNvSpPr>
            <a:spLocks noGrp="1"/>
          </p:cNvSpPr>
          <p:nvPr>
            <p:ph type="sldNum" sz="quarter" idx="12"/>
          </p:nvPr>
        </p:nvSpPr>
        <p:spPr/>
        <p:txBody>
          <a:bodyPr/>
          <a:lstStyle>
            <a:lvl1pPr>
              <a:defRPr/>
            </a:lvl1pPr>
          </a:lstStyle>
          <a:p>
            <a:fld id="{6346643C-3FBF-4A6C-AE6E-30C03FEB2E00}" type="slidenum">
              <a:rPr lang="da-DK" noProof="0"/>
              <a:pPr/>
              <a:t>‹nr.›</a:t>
            </a:fld>
            <a:endParaRPr lang="da-DK" noProof="0"/>
          </a:p>
        </p:txBody>
      </p:sp>
    </p:spTree>
    <p:extLst>
      <p:ext uri="{BB962C8B-B14F-4D97-AF65-F5344CB8AC3E}">
        <p14:creationId xmlns:p14="http://schemas.microsoft.com/office/powerpoint/2010/main" val="1766803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6E8D41-AB85-4137-B54C-08EAF5DD5794}" type="datetime2">
              <a:rPr lang="da-DK"/>
              <a:pPr/>
              <a:t>10. januar 2023</a:t>
            </a:fld>
            <a:endParaRPr lang="da-DK"/>
          </a:p>
        </p:txBody>
      </p:sp>
      <p:sp>
        <p:nvSpPr>
          <p:cNvPr id="3" name="Footer Placeholder 2"/>
          <p:cNvSpPr>
            <a:spLocks noGrp="1"/>
          </p:cNvSpPr>
          <p:nvPr>
            <p:ph type="ftr" sz="quarter" idx="11"/>
          </p:nvPr>
        </p:nvSpPr>
        <p:spPr/>
        <p:txBody>
          <a:bodyPr/>
          <a:lstStyle>
            <a:lvl1pPr>
              <a:defRPr/>
            </a:lvl1pPr>
          </a:lstStyle>
          <a:p>
            <a:endParaRPr lang="da-DK"/>
          </a:p>
        </p:txBody>
      </p:sp>
      <p:sp>
        <p:nvSpPr>
          <p:cNvPr id="4" name="Slide Number Placeholder 3"/>
          <p:cNvSpPr>
            <a:spLocks noGrp="1"/>
          </p:cNvSpPr>
          <p:nvPr>
            <p:ph type="sldNum" sz="quarter" idx="12"/>
          </p:nvPr>
        </p:nvSpPr>
        <p:spPr/>
        <p:txBody>
          <a:bodyPr/>
          <a:lstStyle>
            <a:lvl1pPr>
              <a:defRPr/>
            </a:lvl1pPr>
          </a:lstStyle>
          <a:p>
            <a:fld id="{27F77152-ABBE-41DA-A982-CA0A10BA369D}" type="slidenum">
              <a:rPr lang="da-DK"/>
              <a:pPr/>
              <a:t>‹nr.›</a:t>
            </a:fld>
            <a:endParaRPr lang="da-DK"/>
          </a:p>
        </p:txBody>
      </p:sp>
    </p:spTree>
    <p:extLst>
      <p:ext uri="{BB962C8B-B14F-4D97-AF65-F5344CB8AC3E}">
        <p14:creationId xmlns:p14="http://schemas.microsoft.com/office/powerpoint/2010/main" val="525276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dias">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da-DK"/>
              <a:t>Klik for at redigere i master</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a-DK"/>
              <a:t>Klik for at redigere i master</a:t>
            </a:r>
            <a:endParaRPr kumimoji="0" lang="en-US"/>
          </a:p>
        </p:txBody>
      </p:sp>
      <p:sp>
        <p:nvSpPr>
          <p:cNvPr id="30" name="Date Placeholder 29"/>
          <p:cNvSpPr>
            <a:spLocks noGrp="1"/>
          </p:cNvSpPr>
          <p:nvPr>
            <p:ph type="dt" sz="half" idx="10"/>
          </p:nvPr>
        </p:nvSpPr>
        <p:spPr/>
        <p:txBody>
          <a:bodyPr/>
          <a:lstStyle/>
          <a:p>
            <a:fld id="{84433EDD-60DF-43A4-94AA-0EDA8F4C273B}" type="datetimeFigureOut">
              <a:rPr lang="da-DK" smtClean="0">
                <a:solidFill>
                  <a:srgbClr val="303030">
                    <a:lumMod val="90000"/>
                    <a:lumOff val="10000"/>
                  </a:srgbClr>
                </a:solidFill>
              </a:rPr>
              <a:pPr/>
              <a:t>10-01-2023</a:t>
            </a:fld>
            <a:endParaRPr lang="da-DK">
              <a:solidFill>
                <a:srgbClr val="303030">
                  <a:lumMod val="90000"/>
                  <a:lumOff val="10000"/>
                </a:srgbClr>
              </a:solidFill>
            </a:endParaRPr>
          </a:p>
        </p:txBody>
      </p:sp>
      <p:sp>
        <p:nvSpPr>
          <p:cNvPr id="19" name="Footer Placeholder 18"/>
          <p:cNvSpPr>
            <a:spLocks noGrp="1"/>
          </p:cNvSpPr>
          <p:nvPr>
            <p:ph type="ftr" sz="quarter" idx="11"/>
          </p:nvPr>
        </p:nvSpPr>
        <p:spPr/>
        <p:txBody>
          <a:bodyPr/>
          <a:lstStyle/>
          <a:p>
            <a:endParaRPr lang="da-DK">
              <a:solidFill>
                <a:srgbClr val="303030">
                  <a:lumMod val="90000"/>
                  <a:lumOff val="10000"/>
                </a:srgbClr>
              </a:solidFill>
            </a:endParaRPr>
          </a:p>
        </p:txBody>
      </p:sp>
      <p:sp>
        <p:nvSpPr>
          <p:cNvPr id="27" name="Slide Number Placeholder 26"/>
          <p:cNvSpPr>
            <a:spLocks noGrp="1"/>
          </p:cNvSpPr>
          <p:nvPr>
            <p:ph type="sldNum" sz="quarter" idx="12"/>
          </p:nvPr>
        </p:nvSpPr>
        <p:spPr/>
        <p:txBody>
          <a:bodyPr/>
          <a:lstStyle/>
          <a:p>
            <a:fld id="{F9A233FD-F9CB-42A0-8624-2878C9BAA87E}" type="slidenum">
              <a:rPr lang="da-DK" smtClean="0">
                <a:solidFill>
                  <a:prstClr val="black">
                    <a:lumMod val="85000"/>
                    <a:lumOff val="15000"/>
                  </a:prstClr>
                </a:solidFill>
              </a:rPr>
              <a:pPr/>
              <a:t>‹nr.›</a:t>
            </a:fld>
            <a:endParaRPr lang="da-DK">
              <a:solidFill>
                <a:prstClr val="black">
                  <a:lumMod val="85000"/>
                  <a:lumOff val="15000"/>
                </a:prstClr>
              </a:solidFill>
            </a:endParaRPr>
          </a:p>
        </p:txBody>
      </p:sp>
    </p:spTree>
    <p:extLst>
      <p:ext uri="{BB962C8B-B14F-4D97-AF65-F5344CB8AC3E}">
        <p14:creationId xmlns:p14="http://schemas.microsoft.com/office/powerpoint/2010/main" val="3293128"/>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da-DK"/>
              <a:t>Klik for at redigere i master</a:t>
            </a:r>
            <a:endParaRPr kumimoji="0" lang="en-US"/>
          </a:p>
        </p:txBody>
      </p:sp>
      <p:sp>
        <p:nvSpPr>
          <p:cNvPr id="3" name="Content Placeholder 2"/>
          <p:cNvSpPr>
            <a:spLocks noGrp="1"/>
          </p:cNvSpPr>
          <p:nvPr>
            <p:ph idx="1"/>
          </p:nvPr>
        </p:nvSpPr>
        <p:spPr/>
        <p:txBody>
          <a:bodyPr/>
          <a:lstStyle/>
          <a:p>
            <a:pPr lvl="0" eaLnBrk="1" latinLnBrk="0" hangingPunct="1"/>
            <a:r>
              <a:rPr lang="da-DK"/>
              <a:t>Klik for at redigere i master</a:t>
            </a:r>
          </a:p>
          <a:p>
            <a:pPr lvl="1" eaLnBrk="1" latinLnBrk="0" hangingPunct="1"/>
            <a:r>
              <a:rPr lang="da-DK"/>
              <a:t>Andet niveau</a:t>
            </a:r>
          </a:p>
          <a:p>
            <a:pPr lvl="2" eaLnBrk="1" latinLnBrk="0" hangingPunct="1"/>
            <a:r>
              <a:rPr lang="da-DK"/>
              <a:t>Tredje niveau</a:t>
            </a:r>
          </a:p>
          <a:p>
            <a:pPr lvl="3" eaLnBrk="1" latinLnBrk="0" hangingPunct="1"/>
            <a:r>
              <a:rPr lang="da-DK"/>
              <a:t>Fjerde niveau</a:t>
            </a:r>
          </a:p>
          <a:p>
            <a:pPr lvl="4" eaLnBrk="1" latinLnBrk="0" hangingPunct="1"/>
            <a:r>
              <a:rPr lang="da-DK"/>
              <a:t>Femte niveau</a:t>
            </a:r>
            <a:endParaRPr kumimoji="0" lang="en-US"/>
          </a:p>
        </p:txBody>
      </p:sp>
      <p:sp>
        <p:nvSpPr>
          <p:cNvPr id="4" name="Date Placeholder 3"/>
          <p:cNvSpPr>
            <a:spLocks noGrp="1"/>
          </p:cNvSpPr>
          <p:nvPr>
            <p:ph type="dt" sz="half" idx="10"/>
          </p:nvPr>
        </p:nvSpPr>
        <p:spPr/>
        <p:txBody>
          <a:bodyPr/>
          <a:lstStyle/>
          <a:p>
            <a:fld id="{84433EDD-60DF-43A4-94AA-0EDA8F4C273B}" type="datetimeFigureOut">
              <a:rPr lang="da-DK" smtClean="0">
                <a:solidFill>
                  <a:srgbClr val="303030">
                    <a:lumMod val="90000"/>
                    <a:lumOff val="10000"/>
                  </a:srgbClr>
                </a:solidFill>
              </a:rPr>
              <a:pPr/>
              <a:t>10-01-2023</a:t>
            </a:fld>
            <a:endParaRPr lang="da-DK">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da-DK">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F9A233FD-F9CB-42A0-8624-2878C9BAA87E}" type="slidenum">
              <a:rPr lang="da-DK" smtClean="0">
                <a:solidFill>
                  <a:prstClr val="black">
                    <a:lumMod val="85000"/>
                    <a:lumOff val="15000"/>
                  </a:prstClr>
                </a:solidFill>
              </a:rPr>
              <a:pPr/>
              <a:t>‹nr.›</a:t>
            </a:fld>
            <a:endParaRPr lang="da-DK">
              <a:solidFill>
                <a:prstClr val="black">
                  <a:lumMod val="85000"/>
                  <a:lumOff val="15000"/>
                </a:prstClr>
              </a:solidFill>
            </a:endParaRPr>
          </a:p>
        </p:txBody>
      </p:sp>
    </p:spTree>
    <p:extLst>
      <p:ext uri="{BB962C8B-B14F-4D97-AF65-F5344CB8AC3E}">
        <p14:creationId xmlns:p14="http://schemas.microsoft.com/office/powerpoint/2010/main" val="1392459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og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099"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21748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10.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
        <p:nvSpPr>
          <p:cNvPr id="10" name="Content Placeholder 9"/>
          <p:cNvSpPr>
            <a:spLocks noGrp="1"/>
          </p:cNvSpPr>
          <p:nvPr>
            <p:ph sz="quarter" idx="13"/>
          </p:nvPr>
        </p:nvSpPr>
        <p:spPr>
          <a:xfrm>
            <a:off x="4665662" y="4064000"/>
            <a:ext cx="3975100"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792061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fsnitsoverskrift">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da-DK"/>
              <a:t>Klik for at redigere i master</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a-DK"/>
              <a:t>Klik for at redigere i master</a:t>
            </a:r>
          </a:p>
        </p:txBody>
      </p:sp>
      <p:sp>
        <p:nvSpPr>
          <p:cNvPr id="4" name="Date Placeholder 3"/>
          <p:cNvSpPr>
            <a:spLocks noGrp="1"/>
          </p:cNvSpPr>
          <p:nvPr>
            <p:ph type="dt" sz="half" idx="10"/>
          </p:nvPr>
        </p:nvSpPr>
        <p:spPr/>
        <p:txBody>
          <a:bodyPr/>
          <a:lstStyle/>
          <a:p>
            <a:fld id="{84433EDD-60DF-43A4-94AA-0EDA8F4C273B}" type="datetimeFigureOut">
              <a:rPr lang="da-DK" smtClean="0">
                <a:solidFill>
                  <a:srgbClr val="303030">
                    <a:lumMod val="90000"/>
                    <a:lumOff val="10000"/>
                  </a:srgbClr>
                </a:solidFill>
              </a:rPr>
              <a:pPr/>
              <a:t>10-01-2023</a:t>
            </a:fld>
            <a:endParaRPr lang="da-DK">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da-DK">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F9A233FD-F9CB-42A0-8624-2878C9BAA87E}" type="slidenum">
              <a:rPr lang="da-DK" smtClean="0">
                <a:solidFill>
                  <a:prstClr val="black">
                    <a:lumMod val="85000"/>
                    <a:lumOff val="15000"/>
                  </a:prstClr>
                </a:solidFill>
              </a:rPr>
              <a:pPr/>
              <a:t>‹nr.›</a:t>
            </a:fld>
            <a:endParaRPr lang="da-DK">
              <a:solidFill>
                <a:prstClr val="black">
                  <a:lumMod val="85000"/>
                  <a:lumOff val="15000"/>
                </a:prstClr>
              </a:solidFill>
            </a:endParaRPr>
          </a:p>
        </p:txBody>
      </p:sp>
    </p:spTree>
    <p:extLst>
      <p:ext uri="{BB962C8B-B14F-4D97-AF65-F5344CB8AC3E}">
        <p14:creationId xmlns:p14="http://schemas.microsoft.com/office/powerpoint/2010/main" val="61669810"/>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da-DK"/>
              <a:t>Klik for at redigere i master</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a-DK"/>
              <a:t>Klik for at redigere i master</a:t>
            </a:r>
          </a:p>
          <a:p>
            <a:pPr lvl="1" eaLnBrk="1" latinLnBrk="0" hangingPunct="1"/>
            <a:r>
              <a:rPr lang="da-DK"/>
              <a:t>Andet niveau</a:t>
            </a:r>
          </a:p>
          <a:p>
            <a:pPr lvl="2" eaLnBrk="1" latinLnBrk="0" hangingPunct="1"/>
            <a:r>
              <a:rPr lang="da-DK"/>
              <a:t>Tredje niveau</a:t>
            </a:r>
          </a:p>
          <a:p>
            <a:pPr lvl="3" eaLnBrk="1" latinLnBrk="0" hangingPunct="1"/>
            <a:r>
              <a:rPr lang="da-DK"/>
              <a:t>Fjerde niveau</a:t>
            </a:r>
          </a:p>
          <a:p>
            <a:pPr lvl="4" eaLnBrk="1" latinLnBrk="0" hangingPunct="1"/>
            <a:r>
              <a:rPr lang="da-DK"/>
              <a:t>Femte niveau</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a-DK"/>
              <a:t>Klik for at redigere i master</a:t>
            </a:r>
          </a:p>
          <a:p>
            <a:pPr lvl="1" eaLnBrk="1" latinLnBrk="0" hangingPunct="1"/>
            <a:r>
              <a:rPr lang="da-DK"/>
              <a:t>Andet niveau</a:t>
            </a:r>
          </a:p>
          <a:p>
            <a:pPr lvl="2" eaLnBrk="1" latinLnBrk="0" hangingPunct="1"/>
            <a:r>
              <a:rPr lang="da-DK"/>
              <a:t>Tredje niveau</a:t>
            </a:r>
          </a:p>
          <a:p>
            <a:pPr lvl="3" eaLnBrk="1" latinLnBrk="0" hangingPunct="1"/>
            <a:r>
              <a:rPr lang="da-DK"/>
              <a:t>Fjerde niveau</a:t>
            </a:r>
          </a:p>
          <a:p>
            <a:pPr lvl="4" eaLnBrk="1" latinLnBrk="0" hangingPunct="1"/>
            <a:r>
              <a:rPr lang="da-DK"/>
              <a:t>Femte niveau</a:t>
            </a:r>
            <a:endParaRPr kumimoji="0" lang="en-US"/>
          </a:p>
        </p:txBody>
      </p:sp>
      <p:sp>
        <p:nvSpPr>
          <p:cNvPr id="5" name="Date Placeholder 4"/>
          <p:cNvSpPr>
            <a:spLocks noGrp="1"/>
          </p:cNvSpPr>
          <p:nvPr>
            <p:ph type="dt" sz="half" idx="10"/>
          </p:nvPr>
        </p:nvSpPr>
        <p:spPr/>
        <p:txBody>
          <a:bodyPr/>
          <a:lstStyle/>
          <a:p>
            <a:fld id="{84433EDD-60DF-43A4-94AA-0EDA8F4C273B}" type="datetimeFigureOut">
              <a:rPr lang="da-DK" smtClean="0">
                <a:solidFill>
                  <a:srgbClr val="303030">
                    <a:lumMod val="90000"/>
                    <a:lumOff val="10000"/>
                  </a:srgbClr>
                </a:solidFill>
              </a:rPr>
              <a:pPr/>
              <a:t>10-01-2023</a:t>
            </a:fld>
            <a:endParaRPr lang="da-DK">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da-DK">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F9A233FD-F9CB-42A0-8624-2878C9BAA87E}" type="slidenum">
              <a:rPr lang="da-DK" smtClean="0">
                <a:solidFill>
                  <a:prstClr val="black">
                    <a:lumMod val="85000"/>
                    <a:lumOff val="15000"/>
                  </a:prstClr>
                </a:solidFill>
              </a:rPr>
              <a:pPr/>
              <a:t>‹nr.›</a:t>
            </a:fld>
            <a:endParaRPr lang="da-DK">
              <a:solidFill>
                <a:prstClr val="black">
                  <a:lumMod val="85000"/>
                  <a:lumOff val="15000"/>
                </a:prstClr>
              </a:solidFill>
            </a:endParaRPr>
          </a:p>
        </p:txBody>
      </p:sp>
    </p:spTree>
    <p:extLst>
      <p:ext uri="{BB962C8B-B14F-4D97-AF65-F5344CB8AC3E}">
        <p14:creationId xmlns:p14="http://schemas.microsoft.com/office/powerpoint/2010/main" val="1922939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da-DK"/>
              <a:t>Klik for at redigere i master</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a-DK"/>
              <a:t>Klik for at redigere i master</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a-DK"/>
              <a:t>Klik for at redigere i master</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a-DK"/>
              <a:t>Klik for at redigere i master</a:t>
            </a:r>
          </a:p>
          <a:p>
            <a:pPr lvl="1" eaLnBrk="1" latinLnBrk="0" hangingPunct="1"/>
            <a:r>
              <a:rPr lang="da-DK"/>
              <a:t>Andet niveau</a:t>
            </a:r>
          </a:p>
          <a:p>
            <a:pPr lvl="2" eaLnBrk="1" latinLnBrk="0" hangingPunct="1"/>
            <a:r>
              <a:rPr lang="da-DK"/>
              <a:t>Tredje niveau</a:t>
            </a:r>
          </a:p>
          <a:p>
            <a:pPr lvl="3" eaLnBrk="1" latinLnBrk="0" hangingPunct="1"/>
            <a:r>
              <a:rPr lang="da-DK"/>
              <a:t>Fjerde niveau</a:t>
            </a:r>
          </a:p>
          <a:p>
            <a:pPr lvl="4" eaLnBrk="1" latinLnBrk="0" hangingPunct="1"/>
            <a:r>
              <a:rPr lang="da-DK"/>
              <a:t>Femte niveau</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a-DK"/>
              <a:t>Klik for at redigere i master</a:t>
            </a:r>
          </a:p>
          <a:p>
            <a:pPr lvl="1" eaLnBrk="1" latinLnBrk="0" hangingPunct="1"/>
            <a:r>
              <a:rPr lang="da-DK"/>
              <a:t>Andet niveau</a:t>
            </a:r>
          </a:p>
          <a:p>
            <a:pPr lvl="2" eaLnBrk="1" latinLnBrk="0" hangingPunct="1"/>
            <a:r>
              <a:rPr lang="da-DK"/>
              <a:t>Tredje niveau</a:t>
            </a:r>
          </a:p>
          <a:p>
            <a:pPr lvl="3" eaLnBrk="1" latinLnBrk="0" hangingPunct="1"/>
            <a:r>
              <a:rPr lang="da-DK"/>
              <a:t>Fjerde niveau</a:t>
            </a:r>
          </a:p>
          <a:p>
            <a:pPr lvl="4" eaLnBrk="1" latinLnBrk="0" hangingPunct="1"/>
            <a:r>
              <a:rPr lang="da-DK"/>
              <a:t>Femte niveau</a:t>
            </a:r>
            <a:endParaRPr kumimoji="0" lang="en-US"/>
          </a:p>
        </p:txBody>
      </p:sp>
      <p:sp>
        <p:nvSpPr>
          <p:cNvPr id="7" name="Date Placeholder 6"/>
          <p:cNvSpPr>
            <a:spLocks noGrp="1"/>
          </p:cNvSpPr>
          <p:nvPr>
            <p:ph type="dt" sz="half" idx="10"/>
          </p:nvPr>
        </p:nvSpPr>
        <p:spPr/>
        <p:txBody>
          <a:bodyPr/>
          <a:lstStyle/>
          <a:p>
            <a:fld id="{84433EDD-60DF-43A4-94AA-0EDA8F4C273B}" type="datetimeFigureOut">
              <a:rPr lang="da-DK" smtClean="0">
                <a:solidFill>
                  <a:srgbClr val="303030">
                    <a:lumMod val="90000"/>
                    <a:lumOff val="10000"/>
                  </a:srgbClr>
                </a:solidFill>
              </a:rPr>
              <a:pPr/>
              <a:t>10-01-2023</a:t>
            </a:fld>
            <a:endParaRPr lang="da-DK">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da-DK">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F9A233FD-F9CB-42A0-8624-2878C9BAA87E}" type="slidenum">
              <a:rPr lang="da-DK" smtClean="0">
                <a:solidFill>
                  <a:prstClr val="black">
                    <a:lumMod val="85000"/>
                    <a:lumOff val="15000"/>
                  </a:prstClr>
                </a:solidFill>
              </a:rPr>
              <a:pPr/>
              <a:t>‹nr.›</a:t>
            </a:fld>
            <a:endParaRPr lang="da-DK">
              <a:solidFill>
                <a:prstClr val="black">
                  <a:lumMod val="85000"/>
                  <a:lumOff val="15000"/>
                </a:prstClr>
              </a:solidFill>
            </a:endParaRPr>
          </a:p>
        </p:txBody>
      </p:sp>
    </p:spTree>
    <p:extLst>
      <p:ext uri="{BB962C8B-B14F-4D97-AF65-F5344CB8AC3E}">
        <p14:creationId xmlns:p14="http://schemas.microsoft.com/office/powerpoint/2010/main" val="278489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da-DK"/>
              <a:t>Klik for at redigere i master</a:t>
            </a:r>
            <a:endParaRPr kumimoji="0" lang="en-US"/>
          </a:p>
        </p:txBody>
      </p:sp>
      <p:sp>
        <p:nvSpPr>
          <p:cNvPr id="3" name="Date Placeholder 2"/>
          <p:cNvSpPr>
            <a:spLocks noGrp="1"/>
          </p:cNvSpPr>
          <p:nvPr>
            <p:ph type="dt" sz="half" idx="10"/>
          </p:nvPr>
        </p:nvSpPr>
        <p:spPr/>
        <p:txBody>
          <a:bodyPr/>
          <a:lstStyle/>
          <a:p>
            <a:fld id="{84433EDD-60DF-43A4-94AA-0EDA8F4C273B}" type="datetimeFigureOut">
              <a:rPr lang="da-DK" smtClean="0">
                <a:solidFill>
                  <a:srgbClr val="303030">
                    <a:lumMod val="90000"/>
                    <a:lumOff val="10000"/>
                  </a:srgbClr>
                </a:solidFill>
              </a:rPr>
              <a:pPr/>
              <a:t>10-01-2023</a:t>
            </a:fld>
            <a:endParaRPr lang="da-DK">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da-DK">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F9A233FD-F9CB-42A0-8624-2878C9BAA87E}" type="slidenum">
              <a:rPr lang="da-DK" smtClean="0">
                <a:solidFill>
                  <a:prstClr val="black">
                    <a:lumMod val="85000"/>
                    <a:lumOff val="15000"/>
                  </a:prstClr>
                </a:solidFill>
              </a:rPr>
              <a:pPr/>
              <a:t>‹nr.›</a:t>
            </a:fld>
            <a:endParaRPr lang="da-DK">
              <a:solidFill>
                <a:prstClr val="black">
                  <a:lumMod val="85000"/>
                  <a:lumOff val="15000"/>
                </a:prstClr>
              </a:solidFill>
            </a:endParaRPr>
          </a:p>
        </p:txBody>
      </p:sp>
    </p:spTree>
    <p:extLst>
      <p:ext uri="{BB962C8B-B14F-4D97-AF65-F5344CB8AC3E}">
        <p14:creationId xmlns:p14="http://schemas.microsoft.com/office/powerpoint/2010/main" val="3535199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33EDD-60DF-43A4-94AA-0EDA8F4C273B}" type="datetimeFigureOut">
              <a:rPr lang="da-DK" smtClean="0">
                <a:solidFill>
                  <a:srgbClr val="303030">
                    <a:lumMod val="90000"/>
                    <a:lumOff val="10000"/>
                  </a:srgbClr>
                </a:solidFill>
              </a:rPr>
              <a:pPr/>
              <a:t>10-01-2023</a:t>
            </a:fld>
            <a:endParaRPr lang="da-DK">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da-DK">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F9A233FD-F9CB-42A0-8624-2878C9BAA87E}" type="slidenum">
              <a:rPr lang="da-DK" smtClean="0">
                <a:solidFill>
                  <a:prstClr val="black">
                    <a:lumMod val="85000"/>
                    <a:lumOff val="15000"/>
                  </a:prstClr>
                </a:solidFill>
              </a:rPr>
              <a:pPr/>
              <a:t>‹nr.›</a:t>
            </a:fld>
            <a:endParaRPr lang="da-DK">
              <a:solidFill>
                <a:prstClr val="black">
                  <a:lumMod val="85000"/>
                  <a:lumOff val="15000"/>
                </a:prstClr>
              </a:solidFill>
            </a:endParaRPr>
          </a:p>
        </p:txBody>
      </p:sp>
    </p:spTree>
    <p:extLst>
      <p:ext uri="{BB962C8B-B14F-4D97-AF65-F5344CB8AC3E}">
        <p14:creationId xmlns:p14="http://schemas.microsoft.com/office/powerpoint/2010/main" val="1391755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da-DK"/>
              <a:t>Klik for at redigere i master</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da-DK"/>
              <a:t>Klik for at redigere i master</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da-DK"/>
              <a:t>Klik for at redigere i master</a:t>
            </a:r>
          </a:p>
          <a:p>
            <a:pPr lvl="1" eaLnBrk="1" latinLnBrk="0" hangingPunct="1"/>
            <a:r>
              <a:rPr lang="da-DK"/>
              <a:t>Andet niveau</a:t>
            </a:r>
          </a:p>
          <a:p>
            <a:pPr lvl="2" eaLnBrk="1" latinLnBrk="0" hangingPunct="1"/>
            <a:r>
              <a:rPr lang="da-DK"/>
              <a:t>Tredje niveau</a:t>
            </a:r>
          </a:p>
          <a:p>
            <a:pPr lvl="3" eaLnBrk="1" latinLnBrk="0" hangingPunct="1"/>
            <a:r>
              <a:rPr lang="da-DK"/>
              <a:t>Fjerde niveau</a:t>
            </a:r>
          </a:p>
          <a:p>
            <a:pPr lvl="4" eaLnBrk="1" latinLnBrk="0" hangingPunct="1"/>
            <a:r>
              <a:rPr lang="da-DK"/>
              <a:t>Femte niveau</a:t>
            </a:r>
            <a:endParaRPr kumimoji="0" lang="en-US"/>
          </a:p>
        </p:txBody>
      </p:sp>
      <p:sp>
        <p:nvSpPr>
          <p:cNvPr id="5" name="Date Placeholder 4"/>
          <p:cNvSpPr>
            <a:spLocks noGrp="1"/>
          </p:cNvSpPr>
          <p:nvPr>
            <p:ph type="dt" sz="half" idx="10"/>
          </p:nvPr>
        </p:nvSpPr>
        <p:spPr/>
        <p:txBody>
          <a:bodyPr/>
          <a:lstStyle/>
          <a:p>
            <a:fld id="{84433EDD-60DF-43A4-94AA-0EDA8F4C273B}" type="datetimeFigureOut">
              <a:rPr lang="da-DK" smtClean="0">
                <a:solidFill>
                  <a:srgbClr val="303030">
                    <a:lumMod val="90000"/>
                    <a:lumOff val="10000"/>
                  </a:srgbClr>
                </a:solidFill>
              </a:rPr>
              <a:pPr/>
              <a:t>10-01-2023</a:t>
            </a:fld>
            <a:endParaRPr lang="da-DK">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da-DK">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F9A233FD-F9CB-42A0-8624-2878C9BAA87E}" type="slidenum">
              <a:rPr lang="da-DK" smtClean="0">
                <a:solidFill>
                  <a:prstClr val="black">
                    <a:lumMod val="85000"/>
                    <a:lumOff val="15000"/>
                  </a:prstClr>
                </a:solidFill>
              </a:rPr>
              <a:pPr/>
              <a:t>‹nr.›</a:t>
            </a:fld>
            <a:endParaRPr lang="da-DK">
              <a:solidFill>
                <a:prstClr val="black">
                  <a:lumMod val="85000"/>
                  <a:lumOff val="15000"/>
                </a:prstClr>
              </a:solidFill>
            </a:endParaRPr>
          </a:p>
        </p:txBody>
      </p:sp>
    </p:spTree>
    <p:extLst>
      <p:ext uri="{BB962C8B-B14F-4D97-AF65-F5344CB8AC3E}">
        <p14:creationId xmlns:p14="http://schemas.microsoft.com/office/powerpoint/2010/main" val="1823805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da-DK"/>
              <a:t>Klik for at redigere i master</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da-DK"/>
              <a:t>Klik for at redigere i master</a:t>
            </a:r>
          </a:p>
        </p:txBody>
      </p:sp>
      <p:sp>
        <p:nvSpPr>
          <p:cNvPr id="5" name="Date Placeholder 4"/>
          <p:cNvSpPr>
            <a:spLocks noGrp="1"/>
          </p:cNvSpPr>
          <p:nvPr>
            <p:ph type="dt" sz="half" idx="10"/>
          </p:nvPr>
        </p:nvSpPr>
        <p:spPr/>
        <p:txBody>
          <a:bodyPr/>
          <a:lstStyle/>
          <a:p>
            <a:fld id="{84433EDD-60DF-43A4-94AA-0EDA8F4C273B}" type="datetimeFigureOut">
              <a:rPr lang="da-DK" smtClean="0">
                <a:solidFill>
                  <a:srgbClr val="303030">
                    <a:lumMod val="90000"/>
                    <a:lumOff val="10000"/>
                  </a:srgbClr>
                </a:solidFill>
              </a:rPr>
              <a:pPr/>
              <a:t>10-01-2023</a:t>
            </a:fld>
            <a:endParaRPr lang="da-DK">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da-DK">
              <a:solidFill>
                <a:srgbClr val="303030">
                  <a:lumMod val="90000"/>
                  <a:lumOff val="1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F9A233FD-F9CB-42A0-8624-2878C9BAA87E}" type="slidenum">
              <a:rPr lang="da-DK" smtClean="0">
                <a:solidFill>
                  <a:prstClr val="black">
                    <a:lumMod val="85000"/>
                    <a:lumOff val="15000"/>
                  </a:prstClr>
                </a:solidFill>
              </a:rPr>
              <a:pPr/>
              <a:t>‹nr.›</a:t>
            </a:fld>
            <a:endParaRPr lang="da-DK">
              <a:solidFill>
                <a:prstClr val="black">
                  <a:lumMod val="85000"/>
                  <a:lumOff val="15000"/>
                </a:prst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da-DK"/>
              <a:t>Klik på ikonet for at tilføje et billede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extLst>
      <p:ext uri="{BB962C8B-B14F-4D97-AF65-F5344CB8AC3E}">
        <p14:creationId xmlns:p14="http://schemas.microsoft.com/office/powerpoint/2010/main" val="14524383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da-DK"/>
              <a:t>Klik for at redigere i master</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da-DK"/>
              <a:t>Klik for at redigere i master</a:t>
            </a:r>
          </a:p>
          <a:p>
            <a:pPr lvl="1" eaLnBrk="1" latinLnBrk="0" hangingPunct="1"/>
            <a:r>
              <a:rPr lang="da-DK"/>
              <a:t>Andet niveau</a:t>
            </a:r>
          </a:p>
          <a:p>
            <a:pPr lvl="2" eaLnBrk="1" latinLnBrk="0" hangingPunct="1"/>
            <a:r>
              <a:rPr lang="da-DK"/>
              <a:t>Tredje niveau</a:t>
            </a:r>
          </a:p>
          <a:p>
            <a:pPr lvl="3" eaLnBrk="1" latinLnBrk="0" hangingPunct="1"/>
            <a:r>
              <a:rPr lang="da-DK"/>
              <a:t>Fjerde niveau</a:t>
            </a:r>
          </a:p>
          <a:p>
            <a:pPr lvl="4" eaLnBrk="1" latinLnBrk="0" hangingPunct="1"/>
            <a:r>
              <a:rPr lang="da-DK"/>
              <a:t>Femte niveau</a:t>
            </a:r>
            <a:endParaRPr kumimoji="0" lang="en-US"/>
          </a:p>
        </p:txBody>
      </p:sp>
      <p:sp>
        <p:nvSpPr>
          <p:cNvPr id="4" name="Date Placeholder 3"/>
          <p:cNvSpPr>
            <a:spLocks noGrp="1"/>
          </p:cNvSpPr>
          <p:nvPr>
            <p:ph type="dt" sz="half" idx="10"/>
          </p:nvPr>
        </p:nvSpPr>
        <p:spPr/>
        <p:txBody>
          <a:bodyPr/>
          <a:lstStyle/>
          <a:p>
            <a:fld id="{84433EDD-60DF-43A4-94AA-0EDA8F4C273B}" type="datetimeFigureOut">
              <a:rPr lang="da-DK" smtClean="0">
                <a:solidFill>
                  <a:srgbClr val="303030">
                    <a:lumMod val="90000"/>
                    <a:lumOff val="10000"/>
                  </a:srgbClr>
                </a:solidFill>
              </a:rPr>
              <a:pPr/>
              <a:t>10-01-2023</a:t>
            </a:fld>
            <a:endParaRPr lang="da-DK">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da-DK">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F9A233FD-F9CB-42A0-8624-2878C9BAA87E}" type="slidenum">
              <a:rPr lang="da-DK" smtClean="0">
                <a:solidFill>
                  <a:prstClr val="black">
                    <a:lumMod val="85000"/>
                    <a:lumOff val="15000"/>
                  </a:prstClr>
                </a:solidFill>
              </a:rPr>
              <a:pPr/>
              <a:t>‹nr.›</a:t>
            </a:fld>
            <a:endParaRPr lang="da-DK">
              <a:solidFill>
                <a:prstClr val="black">
                  <a:lumMod val="85000"/>
                  <a:lumOff val="15000"/>
                </a:prstClr>
              </a:solidFill>
            </a:endParaRPr>
          </a:p>
        </p:txBody>
      </p:sp>
    </p:spTree>
    <p:extLst>
      <p:ext uri="{BB962C8B-B14F-4D97-AF65-F5344CB8AC3E}">
        <p14:creationId xmlns:p14="http://schemas.microsoft.com/office/powerpoint/2010/main" val="611015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da-DK"/>
              <a:t>Klik for at redigere i master</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da-DK"/>
              <a:t>Klik for at redigere i master</a:t>
            </a:r>
          </a:p>
          <a:p>
            <a:pPr lvl="1" eaLnBrk="1" latinLnBrk="0" hangingPunct="1"/>
            <a:r>
              <a:rPr lang="da-DK"/>
              <a:t>Andet niveau</a:t>
            </a:r>
          </a:p>
          <a:p>
            <a:pPr lvl="2" eaLnBrk="1" latinLnBrk="0" hangingPunct="1"/>
            <a:r>
              <a:rPr lang="da-DK"/>
              <a:t>Tredje niveau</a:t>
            </a:r>
          </a:p>
          <a:p>
            <a:pPr lvl="3" eaLnBrk="1" latinLnBrk="0" hangingPunct="1"/>
            <a:r>
              <a:rPr lang="da-DK"/>
              <a:t>Fjerde niveau</a:t>
            </a:r>
          </a:p>
          <a:p>
            <a:pPr lvl="4" eaLnBrk="1" latinLnBrk="0" hangingPunct="1"/>
            <a:r>
              <a:rPr lang="da-DK"/>
              <a:t>Femte niveau</a:t>
            </a:r>
            <a:endParaRPr kumimoji="0" lang="en-US"/>
          </a:p>
        </p:txBody>
      </p:sp>
      <p:sp>
        <p:nvSpPr>
          <p:cNvPr id="4" name="Date Placeholder 3"/>
          <p:cNvSpPr>
            <a:spLocks noGrp="1"/>
          </p:cNvSpPr>
          <p:nvPr>
            <p:ph type="dt" sz="half" idx="10"/>
          </p:nvPr>
        </p:nvSpPr>
        <p:spPr/>
        <p:txBody>
          <a:bodyPr/>
          <a:lstStyle/>
          <a:p>
            <a:fld id="{84433EDD-60DF-43A4-94AA-0EDA8F4C273B}" type="datetimeFigureOut">
              <a:rPr lang="da-DK" smtClean="0">
                <a:solidFill>
                  <a:srgbClr val="303030">
                    <a:lumMod val="90000"/>
                    <a:lumOff val="10000"/>
                  </a:srgbClr>
                </a:solidFill>
              </a:rPr>
              <a:pPr/>
              <a:t>10-01-2023</a:t>
            </a:fld>
            <a:endParaRPr lang="da-DK">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da-DK">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F9A233FD-F9CB-42A0-8624-2878C9BAA87E}" type="slidenum">
              <a:rPr lang="da-DK" smtClean="0">
                <a:solidFill>
                  <a:prstClr val="black">
                    <a:lumMod val="85000"/>
                    <a:lumOff val="15000"/>
                  </a:prstClr>
                </a:solidFill>
              </a:rPr>
              <a:pPr/>
              <a:t>‹nr.›</a:t>
            </a:fld>
            <a:endParaRPr lang="da-DK">
              <a:solidFill>
                <a:prstClr val="black">
                  <a:lumMod val="85000"/>
                  <a:lumOff val="15000"/>
                </a:prstClr>
              </a:solidFill>
            </a:endParaRPr>
          </a:p>
        </p:txBody>
      </p:sp>
    </p:spTree>
    <p:extLst>
      <p:ext uri="{BB962C8B-B14F-4D97-AF65-F5344CB8AC3E}">
        <p14:creationId xmlns:p14="http://schemas.microsoft.com/office/powerpoint/2010/main" val="35387542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8524406" y="6283327"/>
            <a:ext cx="360000" cy="155575"/>
          </a:xfrm>
          <a:prstGeom prst="rect">
            <a:avLst/>
          </a:prstGeom>
        </p:spPr>
        <p:txBody>
          <a:bodyPr vert="horz" wrap="square" lIns="0" tIns="0" rIns="0" bIns="0" numCol="1" anchor="ctr" anchorCtr="0" compatLnSpc="1">
            <a:prstTxWarp prst="textNoShape">
              <a:avLst/>
            </a:prstTxWarp>
          </a:bodyPr>
          <a:lstStyle>
            <a:lvl1pPr algn="r">
              <a:defRPr sz="800"/>
            </a:lvl1pPr>
          </a:lstStyle>
          <a:p>
            <a:fld id="{31421AFA-3AE7-4CEA-BC9B-447859BED57B}" type="slidenum">
              <a:rPr lang="en-GB" smtClean="0">
                <a:solidFill>
                  <a:prstClr val="black">
                    <a:tint val="75000"/>
                  </a:prstClr>
                </a:solidFill>
              </a:rPr>
              <a:pPr/>
              <a:t>‹nr.›</a:t>
            </a:fld>
            <a:endParaRPr lang="en-GB" dirty="0">
              <a:solidFill>
                <a:prstClr val="black">
                  <a:tint val="75000"/>
                </a:prstClr>
              </a:solidFill>
            </a:endParaRPr>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4261254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ernativ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7"/>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45370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33029618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776" y="1644652"/>
            <a:ext cx="3874085" cy="4062413"/>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658331" y="1644652"/>
            <a:ext cx="3874482" cy="4062413"/>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Slide Number Placeholder 5"/>
          <p:cNvSpPr>
            <a:spLocks noGrp="1"/>
          </p:cNvSpPr>
          <p:nvPr>
            <p:ph type="sldNum" sz="quarter" idx="4"/>
          </p:nvPr>
        </p:nvSpPr>
        <p:spPr>
          <a:xfrm>
            <a:off x="8524406" y="6283327"/>
            <a:ext cx="360000" cy="155575"/>
          </a:xfrm>
          <a:prstGeom prst="rect">
            <a:avLst/>
          </a:prstGeom>
        </p:spPr>
        <p:txBody>
          <a:bodyPr vert="horz" wrap="square" lIns="0" tIns="0" rIns="0" bIns="0" numCol="1" anchor="ctr" anchorCtr="0" compatLnSpc="1">
            <a:prstTxWarp prst="textNoShape">
              <a:avLst/>
            </a:prstTxWarp>
          </a:bodyPr>
          <a:lstStyle>
            <a:lvl1pPr algn="r">
              <a:defRPr sz="800"/>
            </a:lvl1pPr>
          </a:lstStyle>
          <a:p>
            <a:fld id="{31421AFA-3AE7-4CEA-BC9B-447859BED57B}" type="slidenum">
              <a:rPr lang="en-GB" smtClean="0">
                <a:solidFill>
                  <a:prstClr val="black">
                    <a:tint val="75000"/>
                  </a:prstClr>
                </a:solidFill>
              </a:rPr>
              <a:pPr/>
              <a:t>‹nr.›</a:t>
            </a:fld>
            <a:endParaRPr lang="en-GB" dirty="0">
              <a:solidFill>
                <a:prstClr val="black">
                  <a:tint val="75000"/>
                </a:prstClr>
              </a:solidFill>
            </a:endParaRPr>
          </a:p>
        </p:txBody>
      </p:sp>
      <p:sp>
        <p:nvSpPr>
          <p:cNvPr id="5" name="Title 4"/>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9603094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75" y="1644652"/>
            <a:ext cx="7920038" cy="40624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Slide Number Placeholder 5"/>
          <p:cNvSpPr>
            <a:spLocks noGrp="1"/>
          </p:cNvSpPr>
          <p:nvPr>
            <p:ph type="sldNum" sz="quarter" idx="4"/>
          </p:nvPr>
        </p:nvSpPr>
        <p:spPr>
          <a:xfrm>
            <a:off x="8524406" y="6283327"/>
            <a:ext cx="360000" cy="155575"/>
          </a:xfrm>
          <a:prstGeom prst="rect">
            <a:avLst/>
          </a:prstGeom>
        </p:spPr>
        <p:txBody>
          <a:bodyPr vert="horz" wrap="square" lIns="0" tIns="0" rIns="0" bIns="0" numCol="1" anchor="ctr" anchorCtr="0" compatLnSpc="1">
            <a:prstTxWarp prst="textNoShape">
              <a:avLst/>
            </a:prstTxWarp>
          </a:bodyPr>
          <a:lstStyle>
            <a:lvl1pPr algn="r">
              <a:defRPr sz="800"/>
            </a:lvl1pPr>
          </a:lstStyle>
          <a:p>
            <a:fld id="{31421AFA-3AE7-4CEA-BC9B-447859BED57B}" type="slidenum">
              <a:rPr lang="en-GB" smtClean="0">
                <a:solidFill>
                  <a:prstClr val="black">
                    <a:tint val="75000"/>
                  </a:prstClr>
                </a:solidFill>
              </a:rPr>
              <a:pPr/>
              <a:t>‹nr.›</a:t>
            </a:fld>
            <a:endParaRPr lang="en-GB" dirty="0">
              <a:solidFill>
                <a:prstClr val="black">
                  <a:tint val="75000"/>
                </a:prstClr>
              </a:solidFill>
            </a:endParaRPr>
          </a:p>
        </p:txBody>
      </p:sp>
      <p:sp>
        <p:nvSpPr>
          <p:cNvPr id="4" name="Title 3"/>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1217279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8" name="Rektangel 7"/>
          <p:cNvSpPr/>
          <p:nvPr userDrawn="1"/>
        </p:nvSpPr>
        <p:spPr>
          <a:xfrm>
            <a:off x="0" y="0"/>
            <a:ext cx="9144000" cy="190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075" name="Rectangle 3"/>
          <p:cNvSpPr>
            <a:spLocks noGrp="1" noChangeArrowheads="1"/>
          </p:cNvSpPr>
          <p:nvPr>
            <p:ph type="ctrTitle" hasCustomPrompt="1"/>
          </p:nvPr>
        </p:nvSpPr>
        <p:spPr>
          <a:xfrm>
            <a:off x="788304" y="1908000"/>
            <a:ext cx="7589610" cy="1618714"/>
          </a:xfrm>
        </p:spPr>
        <p:txBody>
          <a:bodyPr anchor="b" anchorCtr="0"/>
          <a:lstStyle>
            <a:lvl1pPr>
              <a:lnSpc>
                <a:spcPct val="83000"/>
              </a:lnSpc>
              <a:defRPr sz="6000" baseline="0">
                <a:solidFill>
                  <a:srgbClr val="7F7F7F"/>
                </a:solidFill>
              </a:defRPr>
            </a:lvl1pPr>
          </a:lstStyle>
          <a:p>
            <a:pPr lvl="0"/>
            <a:r>
              <a:rPr lang="da-DK" noProof="0" dirty="0"/>
              <a:t>Klik, og tilføj titel</a:t>
            </a:r>
          </a:p>
        </p:txBody>
      </p:sp>
      <p:sp>
        <p:nvSpPr>
          <p:cNvPr id="11" name="Subtitle 2"/>
          <p:cNvSpPr>
            <a:spLocks noGrp="1"/>
          </p:cNvSpPr>
          <p:nvPr>
            <p:ph type="subTitle" idx="1" hasCustomPrompt="1"/>
          </p:nvPr>
        </p:nvSpPr>
        <p:spPr>
          <a:xfrm>
            <a:off x="850184" y="3814166"/>
            <a:ext cx="7439598" cy="1752600"/>
          </a:xfrm>
          <a:prstGeom prst="rect">
            <a:avLst/>
          </a:prstGeom>
        </p:spPr>
        <p:txBody>
          <a:bodyPr/>
          <a:lstStyle>
            <a:lvl1pPr marL="0" indent="0" algn="l">
              <a:buNone/>
              <a:defRPr sz="2000" i="1">
                <a:solidFill>
                  <a:srgbClr val="7F7F7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5" name="Pladsholder til dato 4"/>
          <p:cNvSpPr>
            <a:spLocks noGrp="1"/>
          </p:cNvSpPr>
          <p:nvPr>
            <p:ph type="dt" sz="half" idx="10"/>
          </p:nvPr>
        </p:nvSpPr>
        <p:spPr/>
        <p:txBody>
          <a:bodyPr/>
          <a:lstStyle/>
          <a:p>
            <a:fld id="{5888027E-75D8-4E45-9E8E-1595773F0041}" type="datetime2">
              <a:rPr lang="da-DK" smtClean="0"/>
              <a:pPr/>
              <a:t>10. januar 2023</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B6C57A29-F2F5-41C9-9D61-59DDDBBF376E}" type="slidenum">
              <a:rPr lang="da-DK" smtClean="0"/>
              <a:pPr/>
              <a:t>‹nr.›</a:t>
            </a:fld>
            <a:endParaRPr lang="da-DK" dirty="0"/>
          </a:p>
        </p:txBody>
      </p:sp>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l="1" r="196" b="38502"/>
          <a:stretch/>
        </p:blipFill>
        <p:spPr>
          <a:xfrm>
            <a:off x="0" y="260649"/>
            <a:ext cx="9144000" cy="1647352"/>
          </a:xfrm>
          <a:prstGeom prst="rect">
            <a:avLst/>
          </a:prstGeom>
        </p:spPr>
      </p:pic>
    </p:spTree>
    <p:extLst>
      <p:ext uri="{BB962C8B-B14F-4D97-AF65-F5344CB8AC3E}">
        <p14:creationId xmlns:p14="http://schemas.microsoft.com/office/powerpoint/2010/main" val="670204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Overskrift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10.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11600761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Overskrift og to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10.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Tree>
    <p:extLst>
      <p:ext uri="{BB962C8B-B14F-4D97-AF65-F5344CB8AC3E}">
        <p14:creationId xmlns:p14="http://schemas.microsoft.com/office/powerpoint/2010/main" val="3151495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verskrift og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099"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21748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10.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
        <p:nvSpPr>
          <p:cNvPr id="10" name="Content Placeholder 9"/>
          <p:cNvSpPr>
            <a:spLocks noGrp="1"/>
          </p:cNvSpPr>
          <p:nvPr>
            <p:ph sz="quarter" idx="13"/>
          </p:nvPr>
        </p:nvSpPr>
        <p:spPr>
          <a:xfrm>
            <a:off x="4665662" y="4064000"/>
            <a:ext cx="3975100"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1944249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lternativ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7"/>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45370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29826570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verskrift og fi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7"/>
          <p:cNvSpPr>
            <a:spLocks noGrp="1"/>
          </p:cNvSpPr>
          <p:nvPr>
            <p:ph sz="quarter" idx="16"/>
          </p:nvPr>
        </p:nvSpPr>
        <p:spPr>
          <a:xfrm>
            <a:off x="4665662" y="4064000"/>
            <a:ext cx="3975101"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42548154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152400"/>
            <a:ext cx="9144000" cy="6084888"/>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Tree>
    <p:extLst>
      <p:ext uri="{BB962C8B-B14F-4D97-AF65-F5344CB8AC3E}">
        <p14:creationId xmlns:p14="http://schemas.microsoft.com/office/powerpoint/2010/main" val="28153202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Text Placeholder 6"/>
          <p:cNvSpPr>
            <a:spLocks noGrp="1"/>
          </p:cNvSpPr>
          <p:nvPr>
            <p:ph type="body" sz="quarter" idx="13"/>
          </p:nvPr>
        </p:nvSpPr>
        <p:spPr>
          <a:xfrm>
            <a:off x="503238" y="1700214"/>
            <a:ext cx="3975100"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Picture Placeholder 8"/>
          <p:cNvSpPr>
            <a:spLocks noGrp="1"/>
          </p:cNvSpPr>
          <p:nvPr>
            <p:ph type="pic" sz="quarter" idx="14"/>
          </p:nvPr>
        </p:nvSpPr>
        <p:spPr>
          <a:xfrm>
            <a:off x="4665662" y="1700214"/>
            <a:ext cx="3975101"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Tree>
    <p:extLst>
      <p:ext uri="{BB962C8B-B14F-4D97-AF65-F5344CB8AC3E}">
        <p14:creationId xmlns:p14="http://schemas.microsoft.com/office/powerpoint/2010/main" val="15141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skrift og fi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7"/>
          <p:cNvSpPr>
            <a:spLocks noGrp="1"/>
          </p:cNvSpPr>
          <p:nvPr>
            <p:ph sz="quarter" idx="16"/>
          </p:nvPr>
        </p:nvSpPr>
        <p:spPr>
          <a:xfrm>
            <a:off x="4665662" y="4064000"/>
            <a:ext cx="3975101"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2368432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Picture Placeholder 6"/>
          <p:cNvSpPr>
            <a:spLocks noGrp="1"/>
          </p:cNvSpPr>
          <p:nvPr>
            <p:ph type="pic" sz="quarter" idx="13"/>
          </p:nvPr>
        </p:nvSpPr>
        <p:spPr>
          <a:xfrm>
            <a:off x="503238" y="1700214"/>
            <a:ext cx="3975100"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9" name="Text Placeholder 8"/>
          <p:cNvSpPr>
            <a:spLocks noGrp="1"/>
          </p:cNvSpPr>
          <p:nvPr>
            <p:ph type="body" sz="quarter" idx="14"/>
          </p:nvPr>
        </p:nvSpPr>
        <p:spPr>
          <a:xfrm>
            <a:off x="4665662" y="1700214"/>
            <a:ext cx="3975101"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9890861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237" y="584201"/>
            <a:ext cx="8137525" cy="565311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10.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216148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Skilleblad">
    <p:spTree>
      <p:nvGrpSpPr>
        <p:cNvPr id="1" name=""/>
        <p:cNvGrpSpPr/>
        <p:nvPr/>
      </p:nvGrpSpPr>
      <p:grpSpPr>
        <a:xfrm>
          <a:off x="0" y="0"/>
          <a:ext cx="0" cy="0"/>
          <a:chOff x="0" y="0"/>
          <a:chExt cx="0" cy="0"/>
        </a:xfrm>
      </p:grpSpPr>
      <p:sp>
        <p:nvSpPr>
          <p:cNvPr id="8" name="Rektangel 7"/>
          <p:cNvSpPr/>
          <p:nvPr userDrawn="1"/>
        </p:nvSpPr>
        <p:spPr>
          <a:xfrm>
            <a:off x="0" y="0"/>
            <a:ext cx="9144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7" name="Billede 6"/>
          <p:cNvPicPr>
            <a:picLocks noChangeAspect="1"/>
          </p:cNvPicPr>
          <p:nvPr userDrawn="1"/>
        </p:nvPicPr>
        <p:blipFill rotWithShape="1">
          <a:blip r:embed="rId2">
            <a:extLst>
              <a:ext uri="{28A0092B-C50C-407E-A947-70E740481C1C}">
                <a14:useLocalDpi xmlns:a14="http://schemas.microsoft.com/office/drawing/2010/main" val="0"/>
              </a:ext>
            </a:extLst>
          </a:blip>
          <a:srcRect l="1" r="196" b="5055"/>
          <a:stretch/>
        </p:blipFill>
        <p:spPr>
          <a:xfrm>
            <a:off x="0" y="4314651"/>
            <a:ext cx="9144000" cy="2543349"/>
          </a:xfrm>
          <a:prstGeom prst="rect">
            <a:avLst/>
          </a:prstGeom>
        </p:spPr>
      </p:pic>
      <p:sp>
        <p:nvSpPr>
          <p:cNvPr id="2" name="Title 1"/>
          <p:cNvSpPr>
            <a:spLocks noGrp="1"/>
          </p:cNvSpPr>
          <p:nvPr>
            <p:ph type="ctrTitle" hasCustomPrompt="1"/>
          </p:nvPr>
        </p:nvSpPr>
        <p:spPr>
          <a:xfrm>
            <a:off x="449975" y="584200"/>
            <a:ext cx="8202991" cy="2519931"/>
          </a:xfrm>
        </p:spPr>
        <p:txBody>
          <a:bodyPr anchor="b" anchorCtr="0"/>
          <a:lstStyle>
            <a:lvl1pPr>
              <a:defRPr sz="6000">
                <a:solidFill>
                  <a:schemeClr val="bg1"/>
                </a:solidFill>
              </a:defRPr>
            </a:lvl1pPr>
          </a:lstStyle>
          <a:p>
            <a:r>
              <a:rPr lang="da-DK" noProof="0" dirty="0"/>
              <a:t>Klik, og tilføj titel</a:t>
            </a:r>
          </a:p>
        </p:txBody>
      </p:sp>
      <p:sp>
        <p:nvSpPr>
          <p:cNvPr id="3" name="Subtitle 2"/>
          <p:cNvSpPr>
            <a:spLocks noGrp="1"/>
          </p:cNvSpPr>
          <p:nvPr>
            <p:ph type="subTitle" idx="1" hasCustomPrompt="1"/>
          </p:nvPr>
        </p:nvSpPr>
        <p:spPr>
          <a:xfrm>
            <a:off x="503237" y="3360904"/>
            <a:ext cx="8137525" cy="703096"/>
          </a:xfrm>
        </p:spPr>
        <p:txBody>
          <a:bodyPr/>
          <a:lstStyle>
            <a:lvl1pPr marL="0" indent="0" algn="l">
              <a:buNone/>
              <a:defRPr sz="2000" i="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4" name="Date Placeholder 3"/>
          <p:cNvSpPr>
            <a:spLocks noGrp="1"/>
          </p:cNvSpPr>
          <p:nvPr>
            <p:ph type="dt" sz="half" idx="10"/>
          </p:nvPr>
        </p:nvSpPr>
        <p:spPr/>
        <p:txBody>
          <a:bodyPr/>
          <a:lstStyle>
            <a:lvl1pPr>
              <a:defRPr>
                <a:solidFill>
                  <a:schemeClr val="bg1"/>
                </a:solidFill>
              </a:defRPr>
            </a:lvl1pPr>
          </a:lstStyle>
          <a:p>
            <a:fld id="{D27C61A6-647D-4B2B-8346-C503198F10DB}" type="datetime2">
              <a:rPr lang="da-DK" noProof="0" smtClean="0"/>
              <a:pPr/>
              <a:t>10. januar 2023</a:t>
            </a:fld>
            <a:endParaRPr lang="da-DK"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135CA7DE-EF32-49F9-A743-135778064C71}" type="slidenum">
              <a:rPr lang="da-DK" noProof="0"/>
              <a:pPr/>
              <a:t>‹nr.›</a:t>
            </a:fld>
            <a:endParaRPr lang="da-DK" noProof="0"/>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Tree>
    <p:extLst>
      <p:ext uri="{BB962C8B-B14F-4D97-AF65-F5344CB8AC3E}">
        <p14:creationId xmlns:p14="http://schemas.microsoft.com/office/powerpoint/2010/main" val="19391704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lvl1pPr>
              <a:defRPr/>
            </a:lvl1pPr>
          </a:lstStyle>
          <a:p>
            <a:fld id="{C6CF30C1-C16D-433C-A96A-D83E69CDD0AF}" type="datetime2">
              <a:rPr lang="da-DK" noProof="0"/>
              <a:pPr/>
              <a:t>10. januar 2023</a:t>
            </a:fld>
            <a:endParaRPr lang="da-DK" noProof="0"/>
          </a:p>
        </p:txBody>
      </p:sp>
      <p:sp>
        <p:nvSpPr>
          <p:cNvPr id="4" name="Footer Placeholder 3"/>
          <p:cNvSpPr>
            <a:spLocks noGrp="1"/>
          </p:cNvSpPr>
          <p:nvPr>
            <p:ph type="ftr" sz="quarter" idx="11"/>
          </p:nvPr>
        </p:nvSpPr>
        <p:spPr/>
        <p:txBody>
          <a:bodyPr/>
          <a:lstStyle>
            <a:lvl1pPr>
              <a:defRPr/>
            </a:lvl1pPr>
          </a:lstStyle>
          <a:p>
            <a:endParaRPr lang="da-DK" noProof="0"/>
          </a:p>
        </p:txBody>
      </p:sp>
      <p:sp>
        <p:nvSpPr>
          <p:cNvPr id="5" name="Slide Number Placeholder 4"/>
          <p:cNvSpPr>
            <a:spLocks noGrp="1"/>
          </p:cNvSpPr>
          <p:nvPr>
            <p:ph type="sldNum" sz="quarter" idx="12"/>
          </p:nvPr>
        </p:nvSpPr>
        <p:spPr/>
        <p:txBody>
          <a:bodyPr/>
          <a:lstStyle>
            <a:lvl1pPr>
              <a:defRPr/>
            </a:lvl1pPr>
          </a:lstStyle>
          <a:p>
            <a:fld id="{6346643C-3FBF-4A6C-AE6E-30C03FEB2E00}" type="slidenum">
              <a:rPr lang="da-DK" noProof="0"/>
              <a:pPr/>
              <a:t>‹nr.›</a:t>
            </a:fld>
            <a:endParaRPr lang="da-DK" noProof="0"/>
          </a:p>
        </p:txBody>
      </p:sp>
    </p:spTree>
    <p:extLst>
      <p:ext uri="{BB962C8B-B14F-4D97-AF65-F5344CB8AC3E}">
        <p14:creationId xmlns:p14="http://schemas.microsoft.com/office/powerpoint/2010/main" val="27617959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6E8D41-AB85-4137-B54C-08EAF5DD5794}" type="datetime2">
              <a:rPr lang="da-DK"/>
              <a:pPr/>
              <a:t>10. januar 2023</a:t>
            </a:fld>
            <a:endParaRPr lang="da-DK"/>
          </a:p>
        </p:txBody>
      </p:sp>
      <p:sp>
        <p:nvSpPr>
          <p:cNvPr id="3" name="Footer Placeholder 2"/>
          <p:cNvSpPr>
            <a:spLocks noGrp="1"/>
          </p:cNvSpPr>
          <p:nvPr>
            <p:ph type="ftr" sz="quarter" idx="11"/>
          </p:nvPr>
        </p:nvSpPr>
        <p:spPr/>
        <p:txBody>
          <a:bodyPr/>
          <a:lstStyle>
            <a:lvl1pPr>
              <a:defRPr/>
            </a:lvl1pPr>
          </a:lstStyle>
          <a:p>
            <a:endParaRPr lang="da-DK"/>
          </a:p>
        </p:txBody>
      </p:sp>
      <p:sp>
        <p:nvSpPr>
          <p:cNvPr id="4" name="Slide Number Placeholder 3"/>
          <p:cNvSpPr>
            <a:spLocks noGrp="1"/>
          </p:cNvSpPr>
          <p:nvPr>
            <p:ph type="sldNum" sz="quarter" idx="12"/>
          </p:nvPr>
        </p:nvSpPr>
        <p:spPr/>
        <p:txBody>
          <a:bodyPr/>
          <a:lstStyle>
            <a:lvl1pPr>
              <a:defRPr/>
            </a:lvl1pPr>
          </a:lstStyle>
          <a:p>
            <a:fld id="{27F77152-ABBE-41DA-A982-CA0A10BA369D}" type="slidenum">
              <a:rPr lang="da-DK"/>
              <a:pPr/>
              <a:t>‹nr.›</a:t>
            </a:fld>
            <a:endParaRPr lang="da-DK"/>
          </a:p>
        </p:txBody>
      </p:sp>
    </p:spTree>
    <p:extLst>
      <p:ext uri="{BB962C8B-B14F-4D97-AF65-F5344CB8AC3E}">
        <p14:creationId xmlns:p14="http://schemas.microsoft.com/office/powerpoint/2010/main" val="1407883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152400"/>
            <a:ext cx="9144000" cy="6084888"/>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Tree>
    <p:extLst>
      <p:ext uri="{BB962C8B-B14F-4D97-AF65-F5344CB8AC3E}">
        <p14:creationId xmlns:p14="http://schemas.microsoft.com/office/powerpoint/2010/main" val="14910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Text Placeholder 6"/>
          <p:cNvSpPr>
            <a:spLocks noGrp="1"/>
          </p:cNvSpPr>
          <p:nvPr>
            <p:ph type="body" sz="quarter" idx="13"/>
          </p:nvPr>
        </p:nvSpPr>
        <p:spPr>
          <a:xfrm>
            <a:off x="503238" y="1700214"/>
            <a:ext cx="3975100"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Picture Placeholder 8"/>
          <p:cNvSpPr>
            <a:spLocks noGrp="1"/>
          </p:cNvSpPr>
          <p:nvPr>
            <p:ph type="pic" sz="quarter" idx="14"/>
          </p:nvPr>
        </p:nvSpPr>
        <p:spPr>
          <a:xfrm>
            <a:off x="4665662" y="1700214"/>
            <a:ext cx="3975101"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Tree>
    <p:extLst>
      <p:ext uri="{BB962C8B-B14F-4D97-AF65-F5344CB8AC3E}">
        <p14:creationId xmlns:p14="http://schemas.microsoft.com/office/powerpoint/2010/main" val="168001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10.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Picture Placeholder 6"/>
          <p:cNvSpPr>
            <a:spLocks noGrp="1"/>
          </p:cNvSpPr>
          <p:nvPr>
            <p:ph type="pic" sz="quarter" idx="13"/>
          </p:nvPr>
        </p:nvSpPr>
        <p:spPr>
          <a:xfrm>
            <a:off x="503238" y="1700214"/>
            <a:ext cx="3975100"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9" name="Text Placeholder 8"/>
          <p:cNvSpPr>
            <a:spLocks noGrp="1"/>
          </p:cNvSpPr>
          <p:nvPr>
            <p:ph type="body" sz="quarter" idx="14"/>
          </p:nvPr>
        </p:nvSpPr>
        <p:spPr>
          <a:xfrm>
            <a:off x="4665662" y="1700214"/>
            <a:ext cx="3975101"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4037192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em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image" Target="../media/image2.emf"/><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1.emf"/><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ktangel 11"/>
          <p:cNvSpPr/>
          <p:nvPr userDrawn="1"/>
        </p:nvSpPr>
        <p:spPr>
          <a:xfrm>
            <a:off x="0" y="0"/>
            <a:ext cx="9144000" cy="1524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10" name="Billed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
        <p:nvSpPr>
          <p:cNvPr id="1026" name="Rectangle 2"/>
          <p:cNvSpPr>
            <a:spLocks noGrp="1" noChangeArrowheads="1"/>
          </p:cNvSpPr>
          <p:nvPr>
            <p:ph type="title"/>
          </p:nvPr>
        </p:nvSpPr>
        <p:spPr bwMode="auto">
          <a:xfrm>
            <a:off x="464326" y="584201"/>
            <a:ext cx="8176437"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titeltypografien i masteren</a:t>
            </a:r>
            <a:endParaRPr lang="da-DK" dirty="0"/>
          </a:p>
        </p:txBody>
      </p:sp>
      <p:sp>
        <p:nvSpPr>
          <p:cNvPr id="1027" name="Rectangle 3"/>
          <p:cNvSpPr>
            <a:spLocks noGrp="1" noChangeArrowheads="1"/>
          </p:cNvSpPr>
          <p:nvPr>
            <p:ph type="body" idx="1"/>
          </p:nvPr>
        </p:nvSpPr>
        <p:spPr bwMode="auto">
          <a:xfrm>
            <a:off x="503238" y="1700213"/>
            <a:ext cx="8137525"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28" name="Rectangle 4"/>
          <p:cNvSpPr>
            <a:spLocks noGrp="1" noChangeArrowheads="1"/>
          </p:cNvSpPr>
          <p:nvPr>
            <p:ph type="dt" sz="half" idx="2"/>
          </p:nvPr>
        </p:nvSpPr>
        <p:spPr bwMode="auto">
          <a:xfrm>
            <a:off x="503238" y="0"/>
            <a:ext cx="111956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cap="none" baseline="0">
                <a:solidFill>
                  <a:schemeClr val="bg1"/>
                </a:solidFill>
                <a:latin typeface="+mj-lt"/>
              </a:defRPr>
            </a:lvl1pPr>
          </a:lstStyle>
          <a:p>
            <a:fld id="{5888027E-75D8-4E45-9E8E-1595773F0041}" type="datetime2">
              <a:rPr lang="da-DK" smtClean="0"/>
              <a:pPr/>
              <a:t>10. januar 2023</a:t>
            </a:fld>
            <a:endParaRPr lang="da-DK" dirty="0"/>
          </a:p>
        </p:txBody>
      </p:sp>
      <p:sp>
        <p:nvSpPr>
          <p:cNvPr id="1029" name="Rectangle 5"/>
          <p:cNvSpPr>
            <a:spLocks noGrp="1" noChangeArrowheads="1"/>
          </p:cNvSpPr>
          <p:nvPr>
            <p:ph type="ftr" sz="quarter" idx="3"/>
          </p:nvPr>
        </p:nvSpPr>
        <p:spPr bwMode="auto">
          <a:xfrm>
            <a:off x="1619672" y="0"/>
            <a:ext cx="666074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a:solidFill>
                  <a:schemeClr val="bg1"/>
                </a:solidFill>
                <a:latin typeface="+mj-lt"/>
              </a:defRPr>
            </a:lvl1pPr>
          </a:lstStyle>
          <a:p>
            <a:endParaRPr lang="da-DK" dirty="0"/>
          </a:p>
        </p:txBody>
      </p:sp>
      <p:sp>
        <p:nvSpPr>
          <p:cNvPr id="1030" name="Rectangle 6"/>
          <p:cNvSpPr>
            <a:spLocks noGrp="1" noChangeArrowheads="1"/>
          </p:cNvSpPr>
          <p:nvPr>
            <p:ph type="sldNum" sz="quarter" idx="4"/>
          </p:nvPr>
        </p:nvSpPr>
        <p:spPr bwMode="auto">
          <a:xfrm>
            <a:off x="8321579" y="0"/>
            <a:ext cx="311766"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700">
                <a:solidFill>
                  <a:schemeClr val="bg1"/>
                </a:solidFill>
                <a:latin typeface="+mj-lt"/>
              </a:defRPr>
            </a:lvl1pPr>
          </a:lstStyle>
          <a:p>
            <a:fld id="{B6C57A29-F2F5-41C9-9D61-59DDDBBF376E}" type="slidenum">
              <a:rPr lang="da-DK" smtClean="0"/>
              <a:pPr/>
              <a:t>‹nr.›</a:t>
            </a:fld>
            <a:endParaRPr lang="da-DK"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781" r:id="rId4"/>
    <p:sldLayoutId id="2147483782" r:id="rId5"/>
    <p:sldLayoutId id="2147483783" r:id="rId6"/>
    <p:sldLayoutId id="2147483784" r:id="rId7"/>
    <p:sldLayoutId id="2147483785" r:id="rId8"/>
    <p:sldLayoutId id="2147483786" r:id="rId9"/>
    <p:sldLayoutId id="2147483780" r:id="rId10"/>
    <p:sldLayoutId id="2147483787" r:id="rId11"/>
    <p:sldLayoutId id="2147483664" r:id="rId12"/>
    <p:sldLayoutId id="2147483665" r:id="rId13"/>
  </p:sldLayoutIdLst>
  <p:txStyles>
    <p:titleStyle>
      <a:lvl1pPr algn="l" rtl="0" eaLnBrk="1" fontAlgn="base" hangingPunct="1">
        <a:lnSpc>
          <a:spcPct val="83000"/>
        </a:lnSpc>
        <a:spcBef>
          <a:spcPct val="0"/>
        </a:spcBef>
        <a:spcAft>
          <a:spcPct val="0"/>
        </a:spcAft>
        <a:defRPr sz="3600">
          <a:solidFill>
            <a:srgbClr val="7F7F7F"/>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p:titleStyle>
    <p:bodyStyle>
      <a:lvl1pPr marL="324000" indent="-324000" algn="l" rtl="0" eaLnBrk="1" fontAlgn="base" hangingPunct="1">
        <a:spcBef>
          <a:spcPct val="20000"/>
        </a:spcBef>
        <a:spcAft>
          <a:spcPct val="0"/>
        </a:spcAft>
        <a:buChar char="•"/>
        <a:defRPr sz="2000" i="1">
          <a:solidFill>
            <a:schemeClr val="tx1"/>
          </a:solidFill>
          <a:latin typeface="+mn-lt"/>
          <a:ea typeface="+mn-ea"/>
          <a:cs typeface="+mn-cs"/>
        </a:defRPr>
      </a:lvl1pPr>
      <a:lvl2pPr marL="640800" indent="-284400" algn="l" rtl="0" eaLnBrk="1" fontAlgn="base" hangingPunct="1">
        <a:spcBef>
          <a:spcPct val="20000"/>
        </a:spcBef>
        <a:spcAft>
          <a:spcPct val="0"/>
        </a:spcAft>
        <a:buChar char="–"/>
        <a:defRPr sz="1800" i="1">
          <a:solidFill>
            <a:schemeClr val="tx1"/>
          </a:solidFill>
          <a:latin typeface="+mn-lt"/>
        </a:defRPr>
      </a:lvl2pPr>
      <a:lvl3pPr marL="871200" indent="-228600" algn="l" rtl="0" eaLnBrk="1" fontAlgn="base" hangingPunct="1">
        <a:spcBef>
          <a:spcPct val="20000"/>
        </a:spcBef>
        <a:spcAft>
          <a:spcPct val="0"/>
        </a:spcAft>
        <a:buChar char="•"/>
        <a:defRPr sz="1600" i="1">
          <a:solidFill>
            <a:schemeClr val="tx1"/>
          </a:solidFill>
          <a:latin typeface="+mn-lt"/>
        </a:defRPr>
      </a:lvl3pPr>
      <a:lvl4pPr marL="1126800" indent="-228600" algn="l" rtl="0" eaLnBrk="1" fontAlgn="base" hangingPunct="1">
        <a:spcBef>
          <a:spcPct val="20000"/>
        </a:spcBef>
        <a:spcAft>
          <a:spcPct val="0"/>
        </a:spcAft>
        <a:buChar char="–"/>
        <a:defRPr sz="1400" i="1">
          <a:solidFill>
            <a:schemeClr val="tx1"/>
          </a:solidFill>
          <a:latin typeface="+mn-lt"/>
        </a:defRPr>
      </a:lvl4pPr>
      <a:lvl5pPr marL="1357200" indent="-228600" algn="l" rtl="0" eaLnBrk="1" fontAlgn="base" hangingPunct="1">
        <a:spcBef>
          <a:spcPct val="20000"/>
        </a:spcBef>
        <a:spcAft>
          <a:spcPct val="0"/>
        </a:spcAft>
        <a:buChar char="•"/>
        <a:defRPr sz="1200" i="1">
          <a:solidFill>
            <a:schemeClr val="tx1"/>
          </a:solidFill>
          <a:latin typeface="+mn-lt"/>
        </a:defRPr>
      </a:lvl5pPr>
      <a:lvl6pPr marL="1357200" indent="-228600" algn="l" rtl="0" eaLnBrk="1" fontAlgn="base" hangingPunct="1">
        <a:spcBef>
          <a:spcPct val="20000"/>
        </a:spcBef>
        <a:spcAft>
          <a:spcPct val="0"/>
        </a:spcAft>
        <a:buChar char="•"/>
        <a:defRPr sz="1200" i="1">
          <a:solidFill>
            <a:schemeClr val="tx1"/>
          </a:solidFill>
          <a:latin typeface="+mn-lt"/>
        </a:defRPr>
      </a:lvl6pPr>
      <a:lvl7pPr marL="1357200" indent="-228600" algn="l" rtl="0" eaLnBrk="1" fontAlgn="base" hangingPunct="1">
        <a:spcBef>
          <a:spcPct val="20000"/>
        </a:spcBef>
        <a:spcAft>
          <a:spcPct val="0"/>
        </a:spcAft>
        <a:buChar char="•"/>
        <a:defRPr sz="1200" i="1">
          <a:solidFill>
            <a:schemeClr val="tx1"/>
          </a:solidFill>
          <a:latin typeface="+mn-lt"/>
        </a:defRPr>
      </a:lvl7pPr>
      <a:lvl8pPr marL="1357200" indent="-228600" algn="l" rtl="0" eaLnBrk="1" fontAlgn="base" hangingPunct="1">
        <a:spcBef>
          <a:spcPct val="20000"/>
        </a:spcBef>
        <a:spcAft>
          <a:spcPct val="0"/>
        </a:spcAft>
        <a:buChar char="•"/>
        <a:defRPr sz="1200" i="1">
          <a:solidFill>
            <a:schemeClr val="tx1"/>
          </a:solidFill>
          <a:latin typeface="+mn-lt"/>
        </a:defRPr>
      </a:lvl8pPr>
      <a:lvl9pPr marL="1357200" indent="-228600" algn="l" rtl="0" eaLnBrk="1" fontAlgn="base" hangingPunct="1">
        <a:spcBef>
          <a:spcPct val="20000"/>
        </a:spcBef>
        <a:spcAft>
          <a:spcPct val="0"/>
        </a:spcAft>
        <a:buChar char="•"/>
        <a:defRPr sz="12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BE2A915-FDF4-49C0-BB2C-74EEEE61D35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635809D-02A1-42BD-A158-EF9B8B06798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A0B5178-8913-47E8-969C-0CA7AE342FA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7577FA3-56C1-468A-9A68-23198B26A60B}" type="datetimeFigureOut">
              <a:rPr lang="da-DK" smtClean="0"/>
              <a:t>10-01-2023</a:t>
            </a:fld>
            <a:endParaRPr lang="da-DK"/>
          </a:p>
        </p:txBody>
      </p:sp>
      <p:sp>
        <p:nvSpPr>
          <p:cNvPr id="5" name="Pladsholder til sidefod 4">
            <a:extLst>
              <a:ext uri="{FF2B5EF4-FFF2-40B4-BE49-F238E27FC236}">
                <a16:creationId xmlns:a16="http://schemas.microsoft.com/office/drawing/2014/main" id="{97C1640F-FE36-47E8-99C2-0F6B1AC56A5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310C8AD1-B1BB-41A6-ACF3-ACE0D1DB8F4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8F3660-6971-4ECF-82E1-262706BA36F4}" type="slidenum">
              <a:rPr lang="da-DK" smtClean="0"/>
              <a:t>‹nr.›</a:t>
            </a:fld>
            <a:endParaRPr lang="da-DK"/>
          </a:p>
        </p:txBody>
      </p:sp>
    </p:spTree>
    <p:extLst>
      <p:ext uri="{BB962C8B-B14F-4D97-AF65-F5344CB8AC3E}">
        <p14:creationId xmlns:p14="http://schemas.microsoft.com/office/powerpoint/2010/main" val="281513899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ktangel 11"/>
          <p:cNvSpPr/>
          <p:nvPr userDrawn="1"/>
        </p:nvSpPr>
        <p:spPr>
          <a:xfrm>
            <a:off x="0" y="0"/>
            <a:ext cx="9144000" cy="1524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10" name="Billed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
        <p:nvSpPr>
          <p:cNvPr id="1026" name="Rectangle 2"/>
          <p:cNvSpPr>
            <a:spLocks noGrp="1" noChangeArrowheads="1"/>
          </p:cNvSpPr>
          <p:nvPr>
            <p:ph type="title"/>
          </p:nvPr>
        </p:nvSpPr>
        <p:spPr bwMode="auto">
          <a:xfrm>
            <a:off x="464326" y="584201"/>
            <a:ext cx="8176437"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titeltypografien i masteren</a:t>
            </a:r>
            <a:endParaRPr lang="da-DK" dirty="0"/>
          </a:p>
        </p:txBody>
      </p:sp>
      <p:sp>
        <p:nvSpPr>
          <p:cNvPr id="1027" name="Rectangle 3"/>
          <p:cNvSpPr>
            <a:spLocks noGrp="1" noChangeArrowheads="1"/>
          </p:cNvSpPr>
          <p:nvPr>
            <p:ph type="body" idx="1"/>
          </p:nvPr>
        </p:nvSpPr>
        <p:spPr bwMode="auto">
          <a:xfrm>
            <a:off x="503238" y="1700213"/>
            <a:ext cx="8137525"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28" name="Rectangle 4"/>
          <p:cNvSpPr>
            <a:spLocks noGrp="1" noChangeArrowheads="1"/>
          </p:cNvSpPr>
          <p:nvPr>
            <p:ph type="dt" sz="half" idx="2"/>
          </p:nvPr>
        </p:nvSpPr>
        <p:spPr bwMode="auto">
          <a:xfrm>
            <a:off x="503238" y="0"/>
            <a:ext cx="111956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cap="none" baseline="0">
                <a:solidFill>
                  <a:schemeClr val="bg1"/>
                </a:solidFill>
                <a:latin typeface="+mj-lt"/>
              </a:defRPr>
            </a:lvl1pPr>
          </a:lstStyle>
          <a:p>
            <a:fld id="{5888027E-75D8-4E45-9E8E-1595773F0041}" type="datetime2">
              <a:rPr lang="da-DK" smtClean="0"/>
              <a:pPr/>
              <a:t>10. januar 2023</a:t>
            </a:fld>
            <a:endParaRPr lang="da-DK" dirty="0"/>
          </a:p>
        </p:txBody>
      </p:sp>
      <p:sp>
        <p:nvSpPr>
          <p:cNvPr id="1029" name="Rectangle 5"/>
          <p:cNvSpPr>
            <a:spLocks noGrp="1" noChangeArrowheads="1"/>
          </p:cNvSpPr>
          <p:nvPr>
            <p:ph type="ftr" sz="quarter" idx="3"/>
          </p:nvPr>
        </p:nvSpPr>
        <p:spPr bwMode="auto">
          <a:xfrm>
            <a:off x="1619672" y="0"/>
            <a:ext cx="666074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a:solidFill>
                  <a:schemeClr val="bg1"/>
                </a:solidFill>
                <a:latin typeface="+mj-lt"/>
              </a:defRPr>
            </a:lvl1pPr>
          </a:lstStyle>
          <a:p>
            <a:endParaRPr lang="da-DK" dirty="0"/>
          </a:p>
        </p:txBody>
      </p:sp>
      <p:sp>
        <p:nvSpPr>
          <p:cNvPr id="1030" name="Rectangle 6"/>
          <p:cNvSpPr>
            <a:spLocks noGrp="1" noChangeArrowheads="1"/>
          </p:cNvSpPr>
          <p:nvPr>
            <p:ph type="sldNum" sz="quarter" idx="4"/>
          </p:nvPr>
        </p:nvSpPr>
        <p:spPr bwMode="auto">
          <a:xfrm>
            <a:off x="8321579" y="0"/>
            <a:ext cx="311766"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700">
                <a:solidFill>
                  <a:schemeClr val="bg1"/>
                </a:solidFill>
                <a:latin typeface="+mj-lt"/>
              </a:defRPr>
            </a:lvl1pPr>
          </a:lstStyle>
          <a:p>
            <a:fld id="{B6C57A29-F2F5-41C9-9D61-59DDDBBF376E}" type="slidenum">
              <a:rPr lang="da-DK" smtClean="0"/>
              <a:pPr/>
              <a:t>‹nr.›</a:t>
            </a:fld>
            <a:endParaRPr lang="da-DK" dirty="0"/>
          </a:p>
        </p:txBody>
      </p:sp>
    </p:spTree>
    <p:extLst>
      <p:ext uri="{BB962C8B-B14F-4D97-AF65-F5344CB8AC3E}">
        <p14:creationId xmlns:p14="http://schemas.microsoft.com/office/powerpoint/2010/main" val="1753565502"/>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l" rtl="0" eaLnBrk="1" fontAlgn="base" hangingPunct="1">
        <a:lnSpc>
          <a:spcPct val="83000"/>
        </a:lnSpc>
        <a:spcBef>
          <a:spcPct val="0"/>
        </a:spcBef>
        <a:spcAft>
          <a:spcPct val="0"/>
        </a:spcAft>
        <a:defRPr sz="3600">
          <a:solidFill>
            <a:srgbClr val="7F7F7F"/>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p:titleStyle>
    <p:bodyStyle>
      <a:lvl1pPr marL="324000" indent="-324000" algn="l" rtl="0" eaLnBrk="1" fontAlgn="base" hangingPunct="1">
        <a:spcBef>
          <a:spcPct val="20000"/>
        </a:spcBef>
        <a:spcAft>
          <a:spcPct val="0"/>
        </a:spcAft>
        <a:buChar char="•"/>
        <a:defRPr sz="2000" i="1">
          <a:solidFill>
            <a:schemeClr val="tx1"/>
          </a:solidFill>
          <a:latin typeface="+mn-lt"/>
          <a:ea typeface="+mn-ea"/>
          <a:cs typeface="+mn-cs"/>
        </a:defRPr>
      </a:lvl1pPr>
      <a:lvl2pPr marL="640800" indent="-284400" algn="l" rtl="0" eaLnBrk="1" fontAlgn="base" hangingPunct="1">
        <a:spcBef>
          <a:spcPct val="20000"/>
        </a:spcBef>
        <a:spcAft>
          <a:spcPct val="0"/>
        </a:spcAft>
        <a:buChar char="–"/>
        <a:defRPr sz="1800" i="1">
          <a:solidFill>
            <a:schemeClr val="tx1"/>
          </a:solidFill>
          <a:latin typeface="+mn-lt"/>
        </a:defRPr>
      </a:lvl2pPr>
      <a:lvl3pPr marL="871200" indent="-228600" algn="l" rtl="0" eaLnBrk="1" fontAlgn="base" hangingPunct="1">
        <a:spcBef>
          <a:spcPct val="20000"/>
        </a:spcBef>
        <a:spcAft>
          <a:spcPct val="0"/>
        </a:spcAft>
        <a:buChar char="•"/>
        <a:defRPr sz="1600" i="1">
          <a:solidFill>
            <a:schemeClr val="tx1"/>
          </a:solidFill>
          <a:latin typeface="+mn-lt"/>
        </a:defRPr>
      </a:lvl3pPr>
      <a:lvl4pPr marL="1126800" indent="-228600" algn="l" rtl="0" eaLnBrk="1" fontAlgn="base" hangingPunct="1">
        <a:spcBef>
          <a:spcPct val="20000"/>
        </a:spcBef>
        <a:spcAft>
          <a:spcPct val="0"/>
        </a:spcAft>
        <a:buChar char="–"/>
        <a:defRPr sz="1400" i="1">
          <a:solidFill>
            <a:schemeClr val="tx1"/>
          </a:solidFill>
          <a:latin typeface="+mn-lt"/>
        </a:defRPr>
      </a:lvl4pPr>
      <a:lvl5pPr marL="1357200" indent="-228600" algn="l" rtl="0" eaLnBrk="1" fontAlgn="base" hangingPunct="1">
        <a:spcBef>
          <a:spcPct val="20000"/>
        </a:spcBef>
        <a:spcAft>
          <a:spcPct val="0"/>
        </a:spcAft>
        <a:buChar char="•"/>
        <a:defRPr sz="1200" i="1">
          <a:solidFill>
            <a:schemeClr val="tx1"/>
          </a:solidFill>
          <a:latin typeface="+mn-lt"/>
        </a:defRPr>
      </a:lvl5pPr>
      <a:lvl6pPr marL="1357200" indent="-228600" algn="l" rtl="0" eaLnBrk="1" fontAlgn="base" hangingPunct="1">
        <a:spcBef>
          <a:spcPct val="20000"/>
        </a:spcBef>
        <a:spcAft>
          <a:spcPct val="0"/>
        </a:spcAft>
        <a:buChar char="•"/>
        <a:defRPr sz="1200" i="1">
          <a:solidFill>
            <a:schemeClr val="tx1"/>
          </a:solidFill>
          <a:latin typeface="+mn-lt"/>
        </a:defRPr>
      </a:lvl6pPr>
      <a:lvl7pPr marL="1357200" indent="-228600" algn="l" rtl="0" eaLnBrk="1" fontAlgn="base" hangingPunct="1">
        <a:spcBef>
          <a:spcPct val="20000"/>
        </a:spcBef>
        <a:spcAft>
          <a:spcPct val="0"/>
        </a:spcAft>
        <a:buChar char="•"/>
        <a:defRPr sz="1200" i="1">
          <a:solidFill>
            <a:schemeClr val="tx1"/>
          </a:solidFill>
          <a:latin typeface="+mn-lt"/>
        </a:defRPr>
      </a:lvl7pPr>
      <a:lvl8pPr marL="1357200" indent="-228600" algn="l" rtl="0" eaLnBrk="1" fontAlgn="base" hangingPunct="1">
        <a:spcBef>
          <a:spcPct val="20000"/>
        </a:spcBef>
        <a:spcAft>
          <a:spcPct val="0"/>
        </a:spcAft>
        <a:buChar char="•"/>
        <a:defRPr sz="1200" i="1">
          <a:solidFill>
            <a:schemeClr val="tx1"/>
          </a:solidFill>
          <a:latin typeface="+mn-lt"/>
        </a:defRPr>
      </a:lvl8pPr>
      <a:lvl9pPr marL="1357200" indent="-228600" algn="l" rtl="0" eaLnBrk="1" fontAlgn="base" hangingPunct="1">
        <a:spcBef>
          <a:spcPct val="20000"/>
        </a:spcBef>
        <a:spcAft>
          <a:spcPct val="0"/>
        </a:spcAft>
        <a:buChar char="•"/>
        <a:defRPr sz="12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da-DK"/>
              <a:t>Klik for at redigere i master</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da-DK"/>
              <a:t>Klik for at redigere i master</a:t>
            </a:r>
          </a:p>
          <a:p>
            <a:pPr lvl="1" eaLnBrk="1" latinLnBrk="0" hangingPunct="1"/>
            <a:r>
              <a:rPr kumimoji="0" lang="da-DK"/>
              <a:t>Andet niveau</a:t>
            </a:r>
          </a:p>
          <a:p>
            <a:pPr lvl="2" eaLnBrk="1" latinLnBrk="0" hangingPunct="1"/>
            <a:r>
              <a:rPr kumimoji="0" lang="da-DK"/>
              <a:t>Tredje niveau</a:t>
            </a:r>
          </a:p>
          <a:p>
            <a:pPr lvl="3" eaLnBrk="1" latinLnBrk="0" hangingPunct="1"/>
            <a:r>
              <a:rPr kumimoji="0" lang="da-DK"/>
              <a:t>Fjerde niveau</a:t>
            </a:r>
          </a:p>
          <a:p>
            <a:pPr lvl="4" eaLnBrk="1" latinLnBrk="0" hangingPunct="1"/>
            <a:r>
              <a:rPr kumimoji="0" lang="da-DK"/>
              <a:t>Femte niveau</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4433EDD-60DF-43A4-94AA-0EDA8F4C273B}" type="datetimeFigureOut">
              <a:rPr lang="da-DK" smtClean="0">
                <a:solidFill>
                  <a:srgbClr val="303030">
                    <a:lumMod val="90000"/>
                    <a:lumOff val="10000"/>
                  </a:srgbClr>
                </a:solidFill>
              </a:rPr>
              <a:pPr/>
              <a:t>10-01-2023</a:t>
            </a:fld>
            <a:endParaRPr lang="da-DK">
              <a:solidFill>
                <a:srgbClr val="303030">
                  <a:lumMod val="90000"/>
                  <a:lumOff val="1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da-DK">
              <a:solidFill>
                <a:srgbClr val="303030">
                  <a:lumMod val="90000"/>
                  <a:lumOff val="1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9A233FD-F9CB-42A0-8624-2878C9BAA87E}" type="slidenum">
              <a:rPr lang="da-DK" smtClean="0">
                <a:solidFill>
                  <a:prstClr val="black">
                    <a:lumMod val="85000"/>
                    <a:lumOff val="15000"/>
                  </a:prstClr>
                </a:solidFill>
              </a:rPr>
              <a:pPr/>
              <a:t>‹nr.›</a:t>
            </a:fld>
            <a:endParaRPr lang="da-DK">
              <a:solidFill>
                <a:prstClr val="black">
                  <a:lumMod val="85000"/>
                  <a:lumOff val="15000"/>
                </a:prst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406443617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ktangel 11"/>
          <p:cNvSpPr/>
          <p:nvPr userDrawn="1"/>
        </p:nvSpPr>
        <p:spPr>
          <a:xfrm>
            <a:off x="0" y="0"/>
            <a:ext cx="9144000" cy="1524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10" name="Billed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
        <p:nvSpPr>
          <p:cNvPr id="1026" name="Rectangle 2"/>
          <p:cNvSpPr>
            <a:spLocks noGrp="1" noChangeArrowheads="1"/>
          </p:cNvSpPr>
          <p:nvPr>
            <p:ph type="title"/>
          </p:nvPr>
        </p:nvSpPr>
        <p:spPr bwMode="auto">
          <a:xfrm>
            <a:off x="464326" y="584201"/>
            <a:ext cx="8176437"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titeltypografien i masteren</a:t>
            </a:r>
            <a:endParaRPr lang="da-DK" dirty="0"/>
          </a:p>
        </p:txBody>
      </p:sp>
      <p:sp>
        <p:nvSpPr>
          <p:cNvPr id="1027" name="Rectangle 3"/>
          <p:cNvSpPr>
            <a:spLocks noGrp="1" noChangeArrowheads="1"/>
          </p:cNvSpPr>
          <p:nvPr>
            <p:ph type="body" idx="1"/>
          </p:nvPr>
        </p:nvSpPr>
        <p:spPr bwMode="auto">
          <a:xfrm>
            <a:off x="503238" y="1700213"/>
            <a:ext cx="8137525"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28" name="Rectangle 4"/>
          <p:cNvSpPr>
            <a:spLocks noGrp="1" noChangeArrowheads="1"/>
          </p:cNvSpPr>
          <p:nvPr>
            <p:ph type="dt" sz="half" idx="2"/>
          </p:nvPr>
        </p:nvSpPr>
        <p:spPr bwMode="auto">
          <a:xfrm>
            <a:off x="503238" y="0"/>
            <a:ext cx="111956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cap="none" baseline="0">
                <a:solidFill>
                  <a:schemeClr val="bg1"/>
                </a:solidFill>
                <a:latin typeface="+mj-lt"/>
              </a:defRPr>
            </a:lvl1pPr>
          </a:lstStyle>
          <a:p>
            <a:fld id="{5888027E-75D8-4E45-9E8E-1595773F0041}" type="datetime2">
              <a:rPr lang="da-DK" smtClean="0"/>
              <a:pPr/>
              <a:t>10. januar 2023</a:t>
            </a:fld>
            <a:endParaRPr lang="da-DK" dirty="0"/>
          </a:p>
        </p:txBody>
      </p:sp>
      <p:sp>
        <p:nvSpPr>
          <p:cNvPr id="1029" name="Rectangle 5"/>
          <p:cNvSpPr>
            <a:spLocks noGrp="1" noChangeArrowheads="1"/>
          </p:cNvSpPr>
          <p:nvPr>
            <p:ph type="ftr" sz="quarter" idx="3"/>
          </p:nvPr>
        </p:nvSpPr>
        <p:spPr bwMode="auto">
          <a:xfrm>
            <a:off x="1619672" y="0"/>
            <a:ext cx="666074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a:solidFill>
                  <a:schemeClr val="bg1"/>
                </a:solidFill>
                <a:latin typeface="+mj-lt"/>
              </a:defRPr>
            </a:lvl1pPr>
          </a:lstStyle>
          <a:p>
            <a:endParaRPr lang="da-DK" dirty="0"/>
          </a:p>
        </p:txBody>
      </p:sp>
      <p:sp>
        <p:nvSpPr>
          <p:cNvPr id="1030" name="Rectangle 6"/>
          <p:cNvSpPr>
            <a:spLocks noGrp="1" noChangeArrowheads="1"/>
          </p:cNvSpPr>
          <p:nvPr>
            <p:ph type="sldNum" sz="quarter" idx="4"/>
          </p:nvPr>
        </p:nvSpPr>
        <p:spPr bwMode="auto">
          <a:xfrm>
            <a:off x="8321579" y="0"/>
            <a:ext cx="311766"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700">
                <a:solidFill>
                  <a:schemeClr val="bg1"/>
                </a:solidFill>
                <a:latin typeface="+mj-lt"/>
              </a:defRPr>
            </a:lvl1pPr>
          </a:lstStyle>
          <a:p>
            <a:fld id="{B6C57A29-F2F5-41C9-9D61-59DDDBBF376E}" type="slidenum">
              <a:rPr lang="da-DK" smtClean="0"/>
              <a:pPr/>
              <a:t>‹nr.›</a:t>
            </a:fld>
            <a:endParaRPr lang="da-DK" dirty="0"/>
          </a:p>
        </p:txBody>
      </p:sp>
    </p:spTree>
    <p:extLst>
      <p:ext uri="{BB962C8B-B14F-4D97-AF65-F5344CB8AC3E}">
        <p14:creationId xmlns:p14="http://schemas.microsoft.com/office/powerpoint/2010/main" val="225354650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txStyles>
    <p:titleStyle>
      <a:lvl1pPr algn="l" rtl="0" eaLnBrk="1" fontAlgn="base" hangingPunct="1">
        <a:lnSpc>
          <a:spcPct val="83000"/>
        </a:lnSpc>
        <a:spcBef>
          <a:spcPct val="0"/>
        </a:spcBef>
        <a:spcAft>
          <a:spcPct val="0"/>
        </a:spcAft>
        <a:defRPr sz="3600">
          <a:solidFill>
            <a:srgbClr val="7F7F7F"/>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p:titleStyle>
    <p:bodyStyle>
      <a:lvl1pPr marL="324000" indent="-324000" algn="l" rtl="0" eaLnBrk="1" fontAlgn="base" hangingPunct="1">
        <a:spcBef>
          <a:spcPct val="20000"/>
        </a:spcBef>
        <a:spcAft>
          <a:spcPct val="0"/>
        </a:spcAft>
        <a:buChar char="•"/>
        <a:defRPr sz="2000" i="1">
          <a:solidFill>
            <a:schemeClr val="tx1"/>
          </a:solidFill>
          <a:latin typeface="+mn-lt"/>
          <a:ea typeface="+mn-ea"/>
          <a:cs typeface="+mn-cs"/>
        </a:defRPr>
      </a:lvl1pPr>
      <a:lvl2pPr marL="640800" indent="-284400" algn="l" rtl="0" eaLnBrk="1" fontAlgn="base" hangingPunct="1">
        <a:spcBef>
          <a:spcPct val="20000"/>
        </a:spcBef>
        <a:spcAft>
          <a:spcPct val="0"/>
        </a:spcAft>
        <a:buChar char="–"/>
        <a:defRPr sz="1800" i="1">
          <a:solidFill>
            <a:schemeClr val="tx1"/>
          </a:solidFill>
          <a:latin typeface="+mn-lt"/>
        </a:defRPr>
      </a:lvl2pPr>
      <a:lvl3pPr marL="871200" indent="-228600" algn="l" rtl="0" eaLnBrk="1" fontAlgn="base" hangingPunct="1">
        <a:spcBef>
          <a:spcPct val="20000"/>
        </a:spcBef>
        <a:spcAft>
          <a:spcPct val="0"/>
        </a:spcAft>
        <a:buChar char="•"/>
        <a:defRPr sz="1600" i="1">
          <a:solidFill>
            <a:schemeClr val="tx1"/>
          </a:solidFill>
          <a:latin typeface="+mn-lt"/>
        </a:defRPr>
      </a:lvl3pPr>
      <a:lvl4pPr marL="1126800" indent="-228600" algn="l" rtl="0" eaLnBrk="1" fontAlgn="base" hangingPunct="1">
        <a:spcBef>
          <a:spcPct val="20000"/>
        </a:spcBef>
        <a:spcAft>
          <a:spcPct val="0"/>
        </a:spcAft>
        <a:buChar char="–"/>
        <a:defRPr sz="1400" i="1">
          <a:solidFill>
            <a:schemeClr val="tx1"/>
          </a:solidFill>
          <a:latin typeface="+mn-lt"/>
        </a:defRPr>
      </a:lvl4pPr>
      <a:lvl5pPr marL="1357200" indent="-228600" algn="l" rtl="0" eaLnBrk="1" fontAlgn="base" hangingPunct="1">
        <a:spcBef>
          <a:spcPct val="20000"/>
        </a:spcBef>
        <a:spcAft>
          <a:spcPct val="0"/>
        </a:spcAft>
        <a:buChar char="•"/>
        <a:defRPr sz="1200" i="1">
          <a:solidFill>
            <a:schemeClr val="tx1"/>
          </a:solidFill>
          <a:latin typeface="+mn-lt"/>
        </a:defRPr>
      </a:lvl5pPr>
      <a:lvl6pPr marL="1357200" indent="-228600" algn="l" rtl="0" eaLnBrk="1" fontAlgn="base" hangingPunct="1">
        <a:spcBef>
          <a:spcPct val="20000"/>
        </a:spcBef>
        <a:spcAft>
          <a:spcPct val="0"/>
        </a:spcAft>
        <a:buChar char="•"/>
        <a:defRPr sz="1200" i="1">
          <a:solidFill>
            <a:schemeClr val="tx1"/>
          </a:solidFill>
          <a:latin typeface="+mn-lt"/>
        </a:defRPr>
      </a:lvl6pPr>
      <a:lvl7pPr marL="1357200" indent="-228600" algn="l" rtl="0" eaLnBrk="1" fontAlgn="base" hangingPunct="1">
        <a:spcBef>
          <a:spcPct val="20000"/>
        </a:spcBef>
        <a:spcAft>
          <a:spcPct val="0"/>
        </a:spcAft>
        <a:buChar char="•"/>
        <a:defRPr sz="1200" i="1">
          <a:solidFill>
            <a:schemeClr val="tx1"/>
          </a:solidFill>
          <a:latin typeface="+mn-lt"/>
        </a:defRPr>
      </a:lvl7pPr>
      <a:lvl8pPr marL="1357200" indent="-228600" algn="l" rtl="0" eaLnBrk="1" fontAlgn="base" hangingPunct="1">
        <a:spcBef>
          <a:spcPct val="20000"/>
        </a:spcBef>
        <a:spcAft>
          <a:spcPct val="0"/>
        </a:spcAft>
        <a:buChar char="•"/>
        <a:defRPr sz="1200" i="1">
          <a:solidFill>
            <a:schemeClr val="tx1"/>
          </a:solidFill>
          <a:latin typeface="+mn-lt"/>
        </a:defRPr>
      </a:lvl8pPr>
      <a:lvl9pPr marL="1357200" indent="-228600" algn="l" rtl="0" eaLnBrk="1" fontAlgn="base" hangingPunct="1">
        <a:spcBef>
          <a:spcPct val="20000"/>
        </a:spcBef>
        <a:spcAft>
          <a:spcPct val="0"/>
        </a:spcAft>
        <a:buChar char="•"/>
        <a:defRPr sz="12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0.xml"/><Relationship Id="rId1" Type="http://schemas.openxmlformats.org/officeDocument/2006/relationships/video" Target="https://www.youtube.com/embed/3kJJmXCJ8jg?feature=oembed"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chart" Target="../charts/chart9.xml"/></Relationships>
</file>

<file path=ppt/slides/_rels/slide4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chart" Target="../charts/chart11.xml"/></Relationships>
</file>

<file path=ppt/slides/_rels/slide4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5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chart" Target="../charts/char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hyperlink" Target="https://albertslund.dk/job/fritidsjob/aktuelle-fritidsjob" TargetMode="Externa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hyperlink" Target="mailto:fritidsjob@albertslund.dk" TargetMode="External"/><Relationship Id="rId2" Type="http://schemas.openxmlformats.org/officeDocument/2006/relationships/hyperlink" Target="mailto:lct@bo-vest.dk" TargetMode="Externa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hyperlink" Target="https://www.google.dk/url?sa=t&amp;rct=j&amp;q=&amp;esrc=s&amp;source=web&amp;cd=&amp;ved=2ahUKEwj50fz5jrr8AhWmRfEDHfhbBMAQFnoECAcQAQ&amp;url=https%3A%2F%2Fdensocialekapitalfond.dk%2Ffiles%2Fmedia%2Fdocument%2FFritidsjob-til-udsatte-unge-er-en-god-investering-for-samfundet_WEB.pdf&amp;usg=AOvVaw2-o-tX0qfrwkikBrcDksLQ" TargetMode="External"/><Relationship Id="rId2" Type="http://schemas.openxmlformats.org/officeDocument/2006/relationships/hyperlink" Target="https://www.google.dk/url?sa=t&amp;rct=j&amp;q=&amp;esrc=s&amp;source=web&amp;cd=&amp;cad=rja&amp;uact=8&amp;ved=2ahUKEwiTvIjKjrr8AhVGSvEDHfElAVUQFnoECBAQAQ&amp;url=https%3A%2F%2Ffrak.dk%2Fwp-content%2Fuploads%2F2018%2F10%2FRamb%25C3%25B8ll-bilag.pdf&amp;usg=AOvVaw3ma_BJqa6rskgSKejz2IEO" TargetMode="External"/><Relationship Id="rId1" Type="http://schemas.openxmlformats.org/officeDocument/2006/relationships/slideLayout" Target="../slideLayouts/slideLayout20.xml"/><Relationship Id="rId6" Type="http://schemas.openxmlformats.org/officeDocument/2006/relationships/hyperlink" Target="https://childresearch.au.dk/nyheder/nyhed/artikel/unge-med-fritidsjob-klarer-sig-bedre-til-eksamen" TargetMode="External"/><Relationship Id="rId5" Type="http://schemas.openxmlformats.org/officeDocument/2006/relationships/hyperlink" Target="https://www.google.dk/url?sa=t&amp;rct=j&amp;q=&amp;esrc=s&amp;source=web&amp;cd=&amp;ved=2ahUKEwil5q2zj7r8AhUtX_EDHZxlBD0QFnoECBcQAQ&amp;url=https%3A%2F%2Fwww.cfbu.dk%2Fudgivelser%2Fdownload%2FReport%2F15%2Fgodt_paa_vej_01.pdf&amp;usg=AOvVaw0qqY73idEPTTB0Rx9jm4d-" TargetMode="External"/><Relationship Id="rId4" Type="http://schemas.openxmlformats.org/officeDocument/2006/relationships/hyperlink" Target="https://www.google.dk/url?sa=t&amp;rct=j&amp;q=&amp;esrc=s&amp;source=web&amp;cd=&amp;ved=2ahUKEwjf8_6aj7r8AhVKR_EDHfZUD10QFnoECAYQAQ&amp;url=https%3A%2F%2Fwww.foreningen-nydansker.dk%2Fhome%2Fdokumenter%2Fovrige-vaerktojer%2F13-fritidsjob-for-fremtiden&amp;usg=AOvVaw05ohQNwrEzYwQQT_O5UaSf"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53.x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5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58.xml"/><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chart" Target="../charts/chart15.xml"/><Relationship Id="rId4" Type="http://schemas.openxmlformats.org/officeDocument/2006/relationships/image" Target="../media/image64.png"/></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3" Type="http://schemas.openxmlformats.org/officeDocument/2006/relationships/hyperlink" Target="https://www.sst.dk/da/Arrangementer/2022/Konference-om-den-nationale-sundhedsprofil" TargetMode="External"/><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hyperlink" Target="https://www.sdu.dk/da/sif/rapporter/2023/psykisk_mistrivsel_og_psykisk_sygdom_blandt_boern_og_unge" TargetMode="External"/><Relationship Id="rId2" Type="http://schemas.openxmlformats.org/officeDocument/2006/relationships/hyperlink" Target="https://www.vive.dk/da/udgivelser/boern-og-unge-i-danmark-velfaerd-og-trivsel-2022-18610/" TargetMode="Externa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C703C41-3D54-4C23-878D-404A52BAF82B}"/>
              </a:ext>
            </a:extLst>
          </p:cNvPr>
          <p:cNvPicPr>
            <a:picLocks noChangeAspect="1"/>
          </p:cNvPicPr>
          <p:nvPr/>
        </p:nvPicPr>
        <p:blipFill rotWithShape="1">
          <a:blip r:embed="rId2"/>
          <a:srcRect l="4241" t="12200" r="22438" b="25945"/>
          <a:stretch/>
        </p:blipFill>
        <p:spPr>
          <a:xfrm>
            <a:off x="0" y="1700808"/>
            <a:ext cx="9170003" cy="5157192"/>
          </a:xfrm>
          <a:prstGeom prst="rect">
            <a:avLst/>
          </a:prstGeom>
        </p:spPr>
      </p:pic>
      <p:sp>
        <p:nvSpPr>
          <p:cNvPr id="2" name="Titel 1"/>
          <p:cNvSpPr>
            <a:spLocks noGrp="1"/>
          </p:cNvSpPr>
          <p:nvPr>
            <p:ph type="ctrTitle"/>
          </p:nvPr>
        </p:nvSpPr>
        <p:spPr>
          <a:xfrm>
            <a:off x="2712842" y="5136849"/>
            <a:ext cx="6398203" cy="1618714"/>
          </a:xfrm>
        </p:spPr>
        <p:txBody>
          <a:bodyPr/>
          <a:lstStyle/>
          <a:p>
            <a:pPr algn="r"/>
            <a:r>
              <a:rPr lang="nb-NO" b="1" dirty="0">
                <a:solidFill>
                  <a:srgbClr val="497729"/>
                </a:solidFill>
              </a:rPr>
              <a:t>Ungeliv 12-25 år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1A7CD2-4B8F-446B-9D8D-B35295AB70CC}"/>
              </a:ext>
            </a:extLst>
          </p:cNvPr>
          <p:cNvSpPr>
            <a:spLocks noGrp="1"/>
          </p:cNvSpPr>
          <p:nvPr>
            <p:ph type="title"/>
          </p:nvPr>
        </p:nvSpPr>
        <p:spPr/>
        <p:txBody>
          <a:bodyPr/>
          <a:lstStyle/>
          <a:p>
            <a:r>
              <a:rPr lang="da-DK" dirty="0">
                <a:latin typeface="72 Monospace" panose="020B0509030603020204" pitchFamily="49" charset="0"/>
                <a:cs typeface="72 Monospace" panose="020B0509030603020204" pitchFamily="49" charset="0"/>
              </a:rPr>
              <a:t>Aftalekortet</a:t>
            </a:r>
          </a:p>
        </p:txBody>
      </p:sp>
      <p:pic>
        <p:nvPicPr>
          <p:cNvPr id="5" name="Pladsholder til indhold 4">
            <a:extLst>
              <a:ext uri="{FF2B5EF4-FFF2-40B4-BE49-F238E27FC236}">
                <a16:creationId xmlns:a16="http://schemas.microsoft.com/office/drawing/2014/main" id="{ADDA1CD2-9478-4D7A-B685-A8E5D7CE850D}"/>
              </a:ext>
            </a:extLst>
          </p:cNvPr>
          <p:cNvPicPr>
            <a:picLocks noGrp="1" noChangeAspect="1"/>
          </p:cNvPicPr>
          <p:nvPr>
            <p:ph idx="1"/>
          </p:nvPr>
        </p:nvPicPr>
        <p:blipFill>
          <a:blip r:embed="rId2"/>
          <a:stretch>
            <a:fillRect/>
          </a:stretch>
        </p:blipFill>
        <p:spPr>
          <a:xfrm>
            <a:off x="998174" y="1556793"/>
            <a:ext cx="7147653" cy="4680496"/>
          </a:xfrm>
        </p:spPr>
      </p:pic>
    </p:spTree>
    <p:extLst>
      <p:ext uri="{BB962C8B-B14F-4D97-AF65-F5344CB8AC3E}">
        <p14:creationId xmlns:p14="http://schemas.microsoft.com/office/powerpoint/2010/main" val="23110283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FE55A2E1-564E-4B01-9023-D22211DB6E82}"/>
              </a:ext>
            </a:extLst>
          </p:cNvPr>
          <p:cNvPicPr>
            <a:picLocks noGrp="1" noChangeAspect="1"/>
          </p:cNvPicPr>
          <p:nvPr>
            <p:ph idx="1"/>
          </p:nvPr>
        </p:nvPicPr>
        <p:blipFill>
          <a:blip r:embed="rId2"/>
          <a:stretch>
            <a:fillRect/>
          </a:stretch>
        </p:blipFill>
        <p:spPr>
          <a:xfrm>
            <a:off x="1104530" y="1339850"/>
            <a:ext cx="6934940" cy="4178300"/>
          </a:xfrm>
          <a:prstGeom prst="rect">
            <a:avLst/>
          </a:prstGeom>
        </p:spPr>
      </p:pic>
    </p:spTree>
    <p:extLst>
      <p:ext uri="{BB962C8B-B14F-4D97-AF65-F5344CB8AC3E}">
        <p14:creationId xmlns:p14="http://schemas.microsoft.com/office/powerpoint/2010/main" val="25116122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AAF48DED-11F1-44AE-BD9D-1DD7368DD68F}"/>
              </a:ext>
            </a:extLst>
          </p:cNvPr>
          <p:cNvPicPr>
            <a:picLocks noGrp="1" noChangeAspect="1"/>
          </p:cNvPicPr>
          <p:nvPr>
            <p:ph idx="1"/>
          </p:nvPr>
        </p:nvPicPr>
        <p:blipFill>
          <a:blip r:embed="rId2"/>
          <a:stretch>
            <a:fillRect/>
          </a:stretch>
        </p:blipFill>
        <p:spPr>
          <a:xfrm>
            <a:off x="1060823" y="1339850"/>
            <a:ext cx="7022355" cy="4178300"/>
          </a:xfrm>
          <a:prstGeom prst="rect">
            <a:avLst/>
          </a:prstGeom>
        </p:spPr>
      </p:pic>
    </p:spTree>
    <p:extLst>
      <p:ext uri="{BB962C8B-B14F-4D97-AF65-F5344CB8AC3E}">
        <p14:creationId xmlns:p14="http://schemas.microsoft.com/office/powerpoint/2010/main" val="3726413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70C40DFB-30D5-42AA-8F59-B7A49CB56670}"/>
              </a:ext>
            </a:extLst>
          </p:cNvPr>
          <p:cNvPicPr>
            <a:picLocks noGrp="1" noChangeAspect="1"/>
          </p:cNvPicPr>
          <p:nvPr>
            <p:ph idx="1"/>
          </p:nvPr>
        </p:nvPicPr>
        <p:blipFill>
          <a:blip r:embed="rId2"/>
          <a:stretch>
            <a:fillRect/>
          </a:stretch>
        </p:blipFill>
        <p:spPr>
          <a:xfrm>
            <a:off x="756200" y="1339850"/>
            <a:ext cx="7631600" cy="4178300"/>
          </a:xfrm>
          <a:prstGeom prst="rect">
            <a:avLst/>
          </a:prstGeom>
        </p:spPr>
      </p:pic>
    </p:spTree>
    <p:extLst>
      <p:ext uri="{BB962C8B-B14F-4D97-AF65-F5344CB8AC3E}">
        <p14:creationId xmlns:p14="http://schemas.microsoft.com/office/powerpoint/2010/main" val="36884079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46065"/>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FC174911-3F45-4143-ACFA-94EA692320C6}"/>
              </a:ext>
            </a:extLst>
          </p:cNvPr>
          <p:cNvSpPr>
            <a:spLocks noGrp="1"/>
          </p:cNvSpPr>
          <p:nvPr>
            <p:ph type="title"/>
          </p:nvPr>
        </p:nvSpPr>
        <p:spPr>
          <a:xfrm>
            <a:off x="417399" y="1339850"/>
            <a:ext cx="8408194" cy="558627"/>
          </a:xfrm>
        </p:spPr>
        <p:txBody>
          <a:bodyPr vert="horz" lIns="68580" tIns="34290" rIns="68580" bIns="34290" rtlCol="0" anchor="ctr">
            <a:normAutofit/>
          </a:bodyPr>
          <a:lstStyle/>
          <a:p>
            <a:pPr algn="ctr"/>
            <a:r>
              <a:rPr lang="en-US" sz="2400" dirty="0" err="1">
                <a:solidFill>
                  <a:schemeClr val="bg1"/>
                </a:solidFill>
              </a:rPr>
              <a:t>Kriminalitet</a:t>
            </a:r>
            <a:r>
              <a:rPr lang="en-US" sz="2400" dirty="0">
                <a:solidFill>
                  <a:schemeClr val="bg1"/>
                </a:solidFill>
              </a:rPr>
              <a:t> </a:t>
            </a:r>
          </a:p>
        </p:txBody>
      </p:sp>
      <p:pic>
        <p:nvPicPr>
          <p:cNvPr id="5" name="Billede 4">
            <a:extLst>
              <a:ext uri="{FF2B5EF4-FFF2-40B4-BE49-F238E27FC236}">
                <a16:creationId xmlns:a16="http://schemas.microsoft.com/office/drawing/2014/main" id="{E439B557-4091-A8B9-646D-27A50E6F09A9}"/>
              </a:ext>
            </a:extLst>
          </p:cNvPr>
          <p:cNvPicPr>
            <a:picLocks noChangeAspect="1"/>
          </p:cNvPicPr>
          <p:nvPr/>
        </p:nvPicPr>
        <p:blipFill>
          <a:blip r:embed="rId2"/>
          <a:stretch>
            <a:fillRect/>
          </a:stretch>
        </p:blipFill>
        <p:spPr>
          <a:xfrm>
            <a:off x="1312810" y="1999513"/>
            <a:ext cx="6518380" cy="3862140"/>
          </a:xfrm>
          <a:prstGeom prst="rect">
            <a:avLst/>
          </a:prstGeom>
        </p:spPr>
      </p:pic>
    </p:spTree>
    <p:extLst>
      <p:ext uri="{BB962C8B-B14F-4D97-AF65-F5344CB8AC3E}">
        <p14:creationId xmlns:p14="http://schemas.microsoft.com/office/powerpoint/2010/main" val="14592655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FD8EC-872E-4CE3-83CA-AD130F2BD0EE}"/>
              </a:ext>
            </a:extLst>
          </p:cNvPr>
          <p:cNvSpPr>
            <a:spLocks noGrp="1"/>
          </p:cNvSpPr>
          <p:nvPr>
            <p:ph type="ctrTitle"/>
          </p:nvPr>
        </p:nvSpPr>
        <p:spPr>
          <a:xfrm>
            <a:off x="1143000" y="2247901"/>
            <a:ext cx="6313517" cy="1241822"/>
          </a:xfrm>
        </p:spPr>
        <p:txBody>
          <a:bodyPr>
            <a:normAutofit fontScale="90000"/>
          </a:bodyPr>
          <a:lstStyle/>
          <a:p>
            <a:r>
              <a:rPr lang="da-DK" sz="3300" dirty="0"/>
              <a:t>Overordnet målsætning:</a:t>
            </a:r>
            <a:br>
              <a:rPr lang="da-DK" dirty="0"/>
            </a:br>
            <a:r>
              <a:rPr lang="da-DK" sz="2100" dirty="0"/>
              <a:t>Den mentale og fysiske sundhed i Albertslund skal fremmes,  så flere oplever bedre mental sundhed, livskvalitet og trivsel</a:t>
            </a:r>
          </a:p>
        </p:txBody>
      </p:sp>
      <p:sp>
        <p:nvSpPr>
          <p:cNvPr id="3" name="Undertitel 2">
            <a:extLst>
              <a:ext uri="{FF2B5EF4-FFF2-40B4-BE49-F238E27FC236}">
                <a16:creationId xmlns:a16="http://schemas.microsoft.com/office/drawing/2014/main" id="{219C8F6A-3523-4C4A-BD8C-21F6155E4C58}"/>
              </a:ext>
            </a:extLst>
          </p:cNvPr>
          <p:cNvSpPr>
            <a:spLocks noGrp="1"/>
          </p:cNvSpPr>
          <p:nvPr>
            <p:ph type="subTitle" idx="1"/>
          </p:nvPr>
        </p:nvSpPr>
        <p:spPr/>
        <p:txBody>
          <a:bodyPr/>
          <a:lstStyle/>
          <a:p>
            <a:r>
              <a:rPr lang="da-DK" dirty="0"/>
              <a:t>Delmål:</a:t>
            </a:r>
          </a:p>
          <a:p>
            <a:r>
              <a:rPr lang="da-DK" sz="2100" dirty="0">
                <a:latin typeface="Calibri" panose="020F0502020204030204" pitchFamily="34" charset="0"/>
                <a:ea typeface="Calibri" panose="020F0502020204030204" pitchFamily="34" charset="0"/>
                <a:cs typeface="Times New Roman" panose="02020603050405020304" pitchFamily="18" charset="0"/>
              </a:rPr>
              <a:t>Unge som er i udsatte positioner oplever at blive bedre rustet til at tage vare på deres eget liv</a:t>
            </a:r>
          </a:p>
          <a:p>
            <a:endParaRPr lang="da-DK" dirty="0"/>
          </a:p>
        </p:txBody>
      </p:sp>
    </p:spTree>
    <p:extLst>
      <p:ext uri="{BB962C8B-B14F-4D97-AF65-F5344CB8AC3E}">
        <p14:creationId xmlns:p14="http://schemas.microsoft.com/office/powerpoint/2010/main" val="18784213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E304D4-D016-4040-86AB-D38B4883EA5F}"/>
              </a:ext>
            </a:extLst>
          </p:cNvPr>
          <p:cNvSpPr>
            <a:spLocks noGrp="1"/>
          </p:cNvSpPr>
          <p:nvPr>
            <p:ph type="title"/>
          </p:nvPr>
        </p:nvSpPr>
        <p:spPr/>
        <p:txBody>
          <a:bodyPr/>
          <a:lstStyle/>
          <a:p>
            <a:r>
              <a:rPr lang="da-DK" dirty="0"/>
              <a:t>Målgruppen er bred</a:t>
            </a:r>
          </a:p>
        </p:txBody>
      </p:sp>
      <p:sp>
        <p:nvSpPr>
          <p:cNvPr id="3" name="Pladsholder til indhold 2">
            <a:extLst>
              <a:ext uri="{FF2B5EF4-FFF2-40B4-BE49-F238E27FC236}">
                <a16:creationId xmlns:a16="http://schemas.microsoft.com/office/drawing/2014/main" id="{B627CA50-EF23-4561-8914-0455041A3E0B}"/>
              </a:ext>
            </a:extLst>
          </p:cNvPr>
          <p:cNvSpPr>
            <a:spLocks noGrp="1"/>
          </p:cNvSpPr>
          <p:nvPr>
            <p:ph idx="1"/>
          </p:nvPr>
        </p:nvSpPr>
        <p:spPr>
          <a:xfrm>
            <a:off x="567344" y="2125267"/>
            <a:ext cx="7344295" cy="2965241"/>
          </a:xfrm>
        </p:spPr>
        <p:txBody>
          <a:bodyPr>
            <a:normAutofit/>
          </a:bodyPr>
          <a:lstStyle/>
          <a:p>
            <a:r>
              <a:rPr lang="da-DK" dirty="0"/>
              <a:t>Begrebet udsatte positioner rummer bredt – ikke stigmatiserende</a:t>
            </a:r>
          </a:p>
          <a:p>
            <a:r>
              <a:rPr lang="da-DK" dirty="0"/>
              <a:t>Stor kompleksitet</a:t>
            </a:r>
          </a:p>
          <a:p>
            <a:r>
              <a:rPr lang="da-DK" dirty="0"/>
              <a:t>11,9% diagnose m. ”psykisk sygdom” inden 16 år</a:t>
            </a:r>
          </a:p>
          <a:p>
            <a:r>
              <a:rPr lang="da-DK" dirty="0"/>
              <a:t>10 % af børn med psykisk sygdom </a:t>
            </a:r>
            <a:r>
              <a:rPr lang="da-DK"/>
              <a:t>har mistrivsel </a:t>
            </a:r>
            <a:r>
              <a:rPr lang="da-DK" dirty="0"/>
              <a:t>i skole og hjem.</a:t>
            </a:r>
          </a:p>
          <a:p>
            <a:r>
              <a:rPr lang="da-DK" dirty="0"/>
              <a:t>10,8% et tegn på psykisk mistrivsel i skole eller hjem.</a:t>
            </a:r>
          </a:p>
          <a:p>
            <a:r>
              <a:rPr lang="da-DK" dirty="0"/>
              <a:t>Fattigdom, lavt uddannelsesniveau, anden etnisk herkomst, eneforsørger (Vive 2022)</a:t>
            </a:r>
          </a:p>
          <a:p>
            <a:endParaRPr lang="da-DK" dirty="0"/>
          </a:p>
          <a:p>
            <a:endParaRPr lang="da-DK" dirty="0"/>
          </a:p>
          <a:p>
            <a:endParaRPr lang="da-DK" dirty="0"/>
          </a:p>
          <a:p>
            <a:endParaRPr lang="da-DK" dirty="0"/>
          </a:p>
          <a:p>
            <a:endParaRPr lang="da-DK" dirty="0"/>
          </a:p>
          <a:p>
            <a:endParaRPr lang="da-DK" dirty="0"/>
          </a:p>
          <a:p>
            <a:endParaRPr lang="da-DK" dirty="0"/>
          </a:p>
          <a:p>
            <a:pPr marL="0" indent="0">
              <a:buNone/>
            </a:pPr>
            <a:endParaRPr lang="da-DK" dirty="0"/>
          </a:p>
        </p:txBody>
      </p:sp>
    </p:spTree>
    <p:extLst>
      <p:ext uri="{BB962C8B-B14F-4D97-AF65-F5344CB8AC3E}">
        <p14:creationId xmlns:p14="http://schemas.microsoft.com/office/powerpoint/2010/main" val="13432283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D8E0D7-59F8-449A-9A38-AA0EA9705435}"/>
              </a:ext>
            </a:extLst>
          </p:cNvPr>
          <p:cNvSpPr>
            <a:spLocks noGrp="1"/>
          </p:cNvSpPr>
          <p:nvPr>
            <p:ph type="title"/>
          </p:nvPr>
        </p:nvSpPr>
        <p:spPr/>
        <p:txBody>
          <a:bodyPr/>
          <a:lstStyle/>
          <a:p>
            <a:r>
              <a:rPr lang="da-DK" dirty="0"/>
              <a:t>Temaer i </a:t>
            </a:r>
            <a:r>
              <a:rPr lang="da-DK"/>
              <a:t>Albertslund Familiehus</a:t>
            </a:r>
          </a:p>
        </p:txBody>
      </p:sp>
      <p:pic>
        <p:nvPicPr>
          <p:cNvPr id="5" name="Pladsholder til indhold 4">
            <a:extLst>
              <a:ext uri="{FF2B5EF4-FFF2-40B4-BE49-F238E27FC236}">
                <a16:creationId xmlns:a16="http://schemas.microsoft.com/office/drawing/2014/main" id="{FEEBDB6D-2BDF-4E76-B353-4C4A74045594}"/>
              </a:ext>
            </a:extLst>
          </p:cNvPr>
          <p:cNvPicPr>
            <a:picLocks noGrp="1" noChangeAspect="1"/>
          </p:cNvPicPr>
          <p:nvPr>
            <p:ph idx="1"/>
          </p:nvPr>
        </p:nvPicPr>
        <p:blipFill>
          <a:blip r:embed="rId2"/>
          <a:stretch>
            <a:fillRect/>
          </a:stretch>
        </p:blipFill>
        <p:spPr>
          <a:xfrm>
            <a:off x="550069" y="2362201"/>
            <a:ext cx="7315200" cy="3364706"/>
          </a:xfrm>
        </p:spPr>
      </p:pic>
    </p:spTree>
    <p:extLst>
      <p:ext uri="{BB962C8B-B14F-4D97-AF65-F5344CB8AC3E}">
        <p14:creationId xmlns:p14="http://schemas.microsoft.com/office/powerpoint/2010/main" val="6257311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5EA59-A1A9-4541-9A76-31B8A7B25FA2}"/>
              </a:ext>
            </a:extLst>
          </p:cNvPr>
          <p:cNvSpPr>
            <a:spLocks noGrp="1"/>
          </p:cNvSpPr>
          <p:nvPr>
            <p:ph type="title"/>
          </p:nvPr>
        </p:nvSpPr>
        <p:spPr/>
        <p:txBody>
          <a:bodyPr/>
          <a:lstStyle/>
          <a:p>
            <a:r>
              <a:rPr lang="da-DK" dirty="0"/>
              <a:t>Forståelse og forandring</a:t>
            </a:r>
          </a:p>
        </p:txBody>
      </p:sp>
      <p:sp>
        <p:nvSpPr>
          <p:cNvPr id="3" name="Pladsholder til indhold 2">
            <a:extLst>
              <a:ext uri="{FF2B5EF4-FFF2-40B4-BE49-F238E27FC236}">
                <a16:creationId xmlns:a16="http://schemas.microsoft.com/office/drawing/2014/main" id="{B4FC03CB-2D23-4B24-A243-89A96137FFB7}"/>
              </a:ext>
            </a:extLst>
          </p:cNvPr>
          <p:cNvSpPr>
            <a:spLocks noGrp="1"/>
          </p:cNvSpPr>
          <p:nvPr>
            <p:ph idx="1"/>
          </p:nvPr>
        </p:nvSpPr>
        <p:spPr>
          <a:xfrm>
            <a:off x="628651" y="2226469"/>
            <a:ext cx="6971261" cy="2739347"/>
          </a:xfrm>
        </p:spPr>
        <p:txBody>
          <a:bodyPr/>
          <a:lstStyle/>
          <a:p>
            <a:r>
              <a:rPr lang="da-DK" dirty="0"/>
              <a:t>De unge bliver set og hørt</a:t>
            </a:r>
          </a:p>
          <a:p>
            <a:r>
              <a:rPr lang="da-DK" dirty="0"/>
              <a:t>Håb og mulighed for forandring (mælkebøttebørn/betydningsfulde voksne)</a:t>
            </a:r>
          </a:p>
          <a:p>
            <a:r>
              <a:rPr lang="da-DK" dirty="0"/>
              <a:t>”Psykologisere” vs. ”at glemme sig selv”</a:t>
            </a:r>
          </a:p>
          <a:p>
            <a:r>
              <a:rPr lang="da-DK" dirty="0"/>
              <a:t>Unges adfærd tager afsæt i noget hensigtsmæssigt</a:t>
            </a:r>
          </a:p>
          <a:p>
            <a:r>
              <a:rPr lang="da-DK" dirty="0"/>
              <a:t>Forældrene er vigtige i samarbejdet</a:t>
            </a:r>
          </a:p>
          <a:p>
            <a:endParaRPr lang="da-DK" dirty="0"/>
          </a:p>
        </p:txBody>
      </p:sp>
    </p:spTree>
    <p:extLst>
      <p:ext uri="{BB962C8B-B14F-4D97-AF65-F5344CB8AC3E}">
        <p14:creationId xmlns:p14="http://schemas.microsoft.com/office/powerpoint/2010/main" val="33853278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6D2AAF-BE79-43C5-B89C-D453393FA626}"/>
              </a:ext>
            </a:extLst>
          </p:cNvPr>
          <p:cNvSpPr>
            <a:spLocks noGrp="1"/>
          </p:cNvSpPr>
          <p:nvPr>
            <p:ph type="title"/>
          </p:nvPr>
        </p:nvSpPr>
        <p:spPr>
          <a:xfrm>
            <a:off x="628650" y="1102519"/>
            <a:ext cx="7886700" cy="994172"/>
          </a:xfrm>
        </p:spPr>
        <p:txBody>
          <a:bodyPr/>
          <a:lstStyle/>
          <a:p>
            <a:r>
              <a:rPr lang="da-DK" dirty="0"/>
              <a:t>Hvem er de unge i udsatte positioner?</a:t>
            </a:r>
          </a:p>
        </p:txBody>
      </p:sp>
      <p:sp>
        <p:nvSpPr>
          <p:cNvPr id="3" name="Pladsholder til indhold 2">
            <a:extLst>
              <a:ext uri="{FF2B5EF4-FFF2-40B4-BE49-F238E27FC236}">
                <a16:creationId xmlns:a16="http://schemas.microsoft.com/office/drawing/2014/main" id="{B5501F68-2CFF-4874-A615-E5F635FAE98D}"/>
              </a:ext>
            </a:extLst>
          </p:cNvPr>
          <p:cNvSpPr>
            <a:spLocks noGrp="1"/>
          </p:cNvSpPr>
          <p:nvPr>
            <p:ph idx="1"/>
          </p:nvPr>
        </p:nvSpPr>
        <p:spPr>
          <a:xfrm>
            <a:off x="628650" y="1852613"/>
            <a:ext cx="7886700" cy="3651647"/>
          </a:xfrm>
        </p:spPr>
        <p:txBody>
          <a:bodyPr/>
          <a:lstStyle/>
          <a:p>
            <a:pPr marL="0" indent="0">
              <a:buNone/>
            </a:pPr>
            <a:endParaRPr lang="da-DK" sz="1350" dirty="0">
              <a:solidFill>
                <a:srgbClr val="000000"/>
              </a:solidFill>
              <a:latin typeface="Arial" panose="020B0604020202020204" pitchFamily="34" charset="0"/>
            </a:endParaRPr>
          </a:p>
          <a:p>
            <a:r>
              <a:rPr lang="da-DK" sz="1500" u="sng" dirty="0">
                <a:solidFill>
                  <a:srgbClr val="000000"/>
                </a:solidFill>
                <a:latin typeface="Arial" panose="020B0604020202020204" pitchFamily="34" charset="0"/>
              </a:rPr>
              <a:t>10,8 % </a:t>
            </a:r>
            <a:r>
              <a:rPr lang="da-DK" sz="1500" dirty="0">
                <a:solidFill>
                  <a:srgbClr val="000000"/>
                </a:solidFill>
                <a:latin typeface="Arial" panose="020B0604020202020204" pitchFamily="34" charset="0"/>
              </a:rPr>
              <a:t>af de unge har mindst ét tegn på </a:t>
            </a:r>
            <a:r>
              <a:rPr lang="da-DK" sz="1500" u="sng" dirty="0">
                <a:solidFill>
                  <a:srgbClr val="000000"/>
                </a:solidFill>
                <a:latin typeface="Arial" panose="020B0604020202020204" pitchFamily="34" charset="0"/>
              </a:rPr>
              <a:t>psykisk mistrivsel </a:t>
            </a:r>
            <a:r>
              <a:rPr lang="da-DK" sz="1500" dirty="0">
                <a:solidFill>
                  <a:srgbClr val="000000"/>
                </a:solidFill>
                <a:latin typeface="Arial" panose="020B0604020202020204" pitchFamily="34" charset="0"/>
              </a:rPr>
              <a:t>i udskolingsalderen, og heriblandt er der 5,8 % af de unge, der mistrives i hjemmet, 6,3 %, der mistrives i skolen, og 3,0 %, der mistrives i forholdet til jævnaldrende. </a:t>
            </a:r>
          </a:p>
          <a:p>
            <a:r>
              <a:rPr lang="da-DK" sz="1500" u="sng" dirty="0">
                <a:solidFill>
                  <a:srgbClr val="000000"/>
                </a:solidFill>
                <a:latin typeface="Arial" panose="020B0604020202020204" pitchFamily="34" charset="0"/>
              </a:rPr>
              <a:t>11,9 % </a:t>
            </a:r>
            <a:r>
              <a:rPr lang="da-DK" sz="1500" dirty="0">
                <a:solidFill>
                  <a:srgbClr val="000000"/>
                </a:solidFill>
                <a:latin typeface="Arial" panose="020B0604020202020204" pitchFamily="34" charset="0"/>
              </a:rPr>
              <a:t>er diagnosticeret med en </a:t>
            </a:r>
            <a:r>
              <a:rPr lang="da-DK" sz="1500" u="sng" dirty="0">
                <a:solidFill>
                  <a:srgbClr val="000000"/>
                </a:solidFill>
                <a:latin typeface="Arial" panose="020B0604020202020204" pitchFamily="34" charset="0"/>
              </a:rPr>
              <a:t>psykisk sygdom</a:t>
            </a:r>
            <a:r>
              <a:rPr lang="da-DK" sz="1500" dirty="0">
                <a:solidFill>
                  <a:srgbClr val="000000"/>
                </a:solidFill>
                <a:latin typeface="Arial" panose="020B0604020202020204" pitchFamily="34" charset="0"/>
              </a:rPr>
              <a:t>, inden de bliver 16 år, og heriblandt er 7,8 % diagnosticeret med en psykisk udviklingsforstyrrelse, og 7,4 % er diagnosticeret med en adfærds-, følelsesmæssig eller anden forstyrrelse.</a:t>
            </a:r>
          </a:p>
          <a:p>
            <a:r>
              <a:rPr lang="da-DK" sz="1500" dirty="0">
                <a:solidFill>
                  <a:srgbClr val="000000"/>
                </a:solidFill>
                <a:latin typeface="Arial" panose="020B0604020202020204" pitchFamily="34" charset="0"/>
              </a:rPr>
              <a:t>Diagnosticeret psykisk sygdom inden 16. leveår er associeret til psykisk mistrivsel i udskolingsalderen. En større andel unge med psykisk sygdom (ca. 10 %) mistrives i hjemmet og i skolen sammenlignet med unge uden en psykisk sygdom (ca. 5 %). Hovedparten af unge med en psykisk sygdom trives til trods for deres diagnose (&gt;88 %). </a:t>
            </a:r>
          </a:p>
          <a:p>
            <a:pPr marL="0" indent="0">
              <a:buNone/>
            </a:pPr>
            <a:r>
              <a:rPr lang="da-DK" sz="1350" dirty="0">
                <a:solidFill>
                  <a:srgbClr val="000000"/>
                </a:solidFill>
                <a:latin typeface="Arial" panose="020B0604020202020204" pitchFamily="34" charset="0"/>
              </a:rPr>
              <a:t>			(Rapport af SDU udarbejdet for Region Hovedstaden januar, 2023)</a:t>
            </a:r>
          </a:p>
          <a:p>
            <a:endParaRPr lang="da-DK" dirty="0"/>
          </a:p>
        </p:txBody>
      </p:sp>
    </p:spTree>
    <p:extLst>
      <p:ext uri="{BB962C8B-B14F-4D97-AF65-F5344CB8AC3E}">
        <p14:creationId xmlns:p14="http://schemas.microsoft.com/office/powerpoint/2010/main" val="29885095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5A297-7CF0-4F6E-B6B9-2C6009F60E04}"/>
              </a:ext>
            </a:extLst>
          </p:cNvPr>
          <p:cNvSpPr>
            <a:spLocks noGrp="1"/>
          </p:cNvSpPr>
          <p:nvPr>
            <p:ph type="title"/>
          </p:nvPr>
        </p:nvSpPr>
        <p:spPr/>
        <p:txBody>
          <a:bodyPr/>
          <a:lstStyle/>
          <a:p>
            <a:r>
              <a:rPr lang="da-DK" dirty="0"/>
              <a:t>Hvem er de unge i udsatte positioner?</a:t>
            </a:r>
          </a:p>
        </p:txBody>
      </p:sp>
      <p:sp>
        <p:nvSpPr>
          <p:cNvPr id="3" name="Pladsholder til indhold 2">
            <a:extLst>
              <a:ext uri="{FF2B5EF4-FFF2-40B4-BE49-F238E27FC236}">
                <a16:creationId xmlns:a16="http://schemas.microsoft.com/office/drawing/2014/main" id="{B839D861-776D-481B-AAD8-EA61775DF21F}"/>
              </a:ext>
            </a:extLst>
          </p:cNvPr>
          <p:cNvSpPr>
            <a:spLocks noGrp="1"/>
          </p:cNvSpPr>
          <p:nvPr>
            <p:ph idx="1"/>
          </p:nvPr>
        </p:nvSpPr>
        <p:spPr/>
        <p:txBody>
          <a:bodyPr/>
          <a:lstStyle/>
          <a:p>
            <a:r>
              <a:rPr lang="da-DK" dirty="0"/>
              <a:t>15%  får en diagnose med psykisk sygdom inden det 19 år</a:t>
            </a:r>
          </a:p>
          <a:p>
            <a:r>
              <a:rPr lang="da-DK" dirty="0"/>
              <a:t>15 år: 27% piger og 14% drenge oplever de har en psykisk sygdom</a:t>
            </a:r>
          </a:p>
          <a:p>
            <a:r>
              <a:rPr lang="da-DK" dirty="0"/>
              <a:t>19 år: 40% piger og 20 % drenge oplever de har en psykisk sygdom</a:t>
            </a:r>
          </a:p>
          <a:p>
            <a:pPr marL="0" indent="0">
              <a:buNone/>
            </a:pPr>
            <a:r>
              <a:rPr lang="da-DK" dirty="0"/>
              <a:t>				Jeppesen, </a:t>
            </a:r>
            <a:r>
              <a:rPr lang="da-DK" dirty="0" err="1"/>
              <a:t>Vidensråd</a:t>
            </a:r>
            <a:r>
              <a:rPr lang="da-DK" dirty="0"/>
              <a:t> for Forebyggelse 2020</a:t>
            </a:r>
          </a:p>
          <a:p>
            <a:pPr marL="0" indent="0">
              <a:buNone/>
            </a:pPr>
            <a:endParaRPr lang="da-DK" dirty="0"/>
          </a:p>
          <a:p>
            <a:pPr marL="0" indent="0">
              <a:buNone/>
            </a:pPr>
            <a:endParaRPr lang="da-DK" dirty="0"/>
          </a:p>
          <a:p>
            <a:pPr marL="0" indent="0">
              <a:buNone/>
            </a:pPr>
            <a:endParaRPr lang="da-DK" dirty="0"/>
          </a:p>
        </p:txBody>
      </p:sp>
    </p:spTree>
    <p:extLst>
      <p:ext uri="{BB962C8B-B14F-4D97-AF65-F5344CB8AC3E}">
        <p14:creationId xmlns:p14="http://schemas.microsoft.com/office/powerpoint/2010/main" val="3389648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6444C5B-8861-4D70-9AAB-836F3EFB10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764704"/>
            <a:ext cx="6093296" cy="6093296"/>
          </a:xfrm>
          <a:prstGeom prst="rect">
            <a:avLst/>
          </a:prstGeom>
        </p:spPr>
      </p:pic>
      <p:sp>
        <p:nvSpPr>
          <p:cNvPr id="2" name="Titel 1">
            <a:extLst>
              <a:ext uri="{FF2B5EF4-FFF2-40B4-BE49-F238E27FC236}">
                <a16:creationId xmlns:a16="http://schemas.microsoft.com/office/drawing/2014/main" id="{B54AED98-FB4B-46A5-8307-3E6ECC6C46BD}"/>
              </a:ext>
            </a:extLst>
          </p:cNvPr>
          <p:cNvSpPr>
            <a:spLocks noGrp="1"/>
          </p:cNvSpPr>
          <p:nvPr>
            <p:ph type="title"/>
          </p:nvPr>
        </p:nvSpPr>
        <p:spPr/>
        <p:txBody>
          <a:bodyPr/>
          <a:lstStyle/>
          <a:p>
            <a:r>
              <a:rPr lang="da-DK" dirty="0"/>
              <a:t>1. Tema </a:t>
            </a:r>
          </a:p>
        </p:txBody>
      </p:sp>
      <p:sp>
        <p:nvSpPr>
          <p:cNvPr id="3" name="Pladsholder til indhold 2">
            <a:extLst>
              <a:ext uri="{FF2B5EF4-FFF2-40B4-BE49-F238E27FC236}">
                <a16:creationId xmlns:a16="http://schemas.microsoft.com/office/drawing/2014/main" id="{FCE76373-4AD9-413A-8472-69B29E5A06B2}"/>
              </a:ext>
            </a:extLst>
          </p:cNvPr>
          <p:cNvSpPr>
            <a:spLocks noGrp="1"/>
          </p:cNvSpPr>
          <p:nvPr>
            <p:ph idx="1"/>
          </p:nvPr>
        </p:nvSpPr>
        <p:spPr>
          <a:xfrm>
            <a:off x="6049985" y="1340768"/>
            <a:ext cx="2629689" cy="3889027"/>
          </a:xfrm>
        </p:spPr>
        <p:txBody>
          <a:bodyPr/>
          <a:lstStyle/>
          <a:p>
            <a:pPr marL="0" indent="0">
              <a:buNone/>
            </a:pPr>
            <a:r>
              <a:rPr lang="da-DK" sz="2200" dirty="0">
                <a:solidFill>
                  <a:srgbClr val="497729"/>
                </a:solidFill>
                <a:effectLst/>
                <a:latin typeface="Calibri" panose="020F0502020204030204" pitchFamily="34" charset="0"/>
                <a:ea typeface="Calibri" panose="020F0502020204030204" pitchFamily="34" charset="0"/>
                <a:cs typeface="Times New Roman" panose="02020603050405020304" pitchFamily="18" charset="0"/>
              </a:rPr>
              <a:t>De unges formelle kompetencer, der hjælper dem til at kunne klare sig</a:t>
            </a:r>
            <a:endParaRPr lang="da-DK" sz="1800" dirty="0">
              <a:solidFill>
                <a:srgbClr val="497729"/>
              </a:solidFill>
              <a:effectLst/>
              <a:latin typeface="Calibri" panose="020F0502020204030204" pitchFamily="34" charset="0"/>
              <a:ea typeface="Calibri" panose="020F0502020204030204" pitchFamily="34" charset="0"/>
              <a:cs typeface="Times New Roman" panose="02020603050405020304" pitchFamily="18" charset="0"/>
            </a:endParaRPr>
          </a:p>
          <a:p>
            <a:endParaRPr lang="da-DK" sz="1800" dirty="0">
              <a:solidFill>
                <a:srgbClr val="497729"/>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sz="1800" dirty="0">
              <a:solidFill>
                <a:srgbClr val="49772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da-DK" sz="1800" dirty="0">
                <a:solidFill>
                  <a:srgbClr val="497729"/>
                </a:solidFill>
                <a:latin typeface="Calibri" panose="020F0502020204030204" pitchFamily="34" charset="0"/>
                <a:ea typeface="Calibri" panose="020F0502020204030204" pitchFamily="34" charset="0"/>
                <a:cs typeface="Times New Roman" panose="02020603050405020304" pitchFamily="18" charset="0"/>
              </a:rPr>
              <a:t>Inspirationsoplæg om:</a:t>
            </a:r>
          </a:p>
          <a:p>
            <a:pPr>
              <a:buFont typeface="Arial" panose="020B0604020202020204" pitchFamily="34" charset="0"/>
              <a:buChar char="•"/>
            </a:pPr>
            <a:r>
              <a:rPr lang="da-DK" sz="1800" dirty="0">
                <a:solidFill>
                  <a:srgbClr val="497729"/>
                </a:solidFill>
                <a:latin typeface="Calibri" panose="020F0502020204030204" pitchFamily="34" charset="0"/>
                <a:ea typeface="Calibri" panose="020F0502020204030204" pitchFamily="34" charset="0"/>
                <a:cs typeface="Times New Roman" panose="02020603050405020304" pitchFamily="18" charset="0"/>
              </a:rPr>
              <a:t>Hvorfor er det vigtigt – hvad ved vi på landsplan (Dorthe)</a:t>
            </a:r>
          </a:p>
          <a:p>
            <a:pPr>
              <a:buFont typeface="Arial" panose="020B0604020202020204" pitchFamily="34" charset="0"/>
              <a:buChar char="•"/>
            </a:pPr>
            <a:r>
              <a:rPr lang="da-DK" sz="1800" dirty="0">
                <a:solidFill>
                  <a:srgbClr val="497729"/>
                </a:solidFill>
                <a:latin typeface="Calibri" panose="020F0502020204030204" pitchFamily="34" charset="0"/>
                <a:ea typeface="Calibri" panose="020F0502020204030204" pitchFamily="34" charset="0"/>
                <a:cs typeface="Times New Roman" panose="02020603050405020304" pitchFamily="18" charset="0"/>
              </a:rPr>
              <a:t>Skiftet til fra uddannelse til job (Anne-Sofie)</a:t>
            </a:r>
          </a:p>
          <a:p>
            <a:pPr>
              <a:buFont typeface="Arial" panose="020B0604020202020204" pitchFamily="34" charset="0"/>
              <a:buChar char="•"/>
            </a:pPr>
            <a:r>
              <a:rPr lang="da-DK" sz="1800" dirty="0">
                <a:solidFill>
                  <a:srgbClr val="497729"/>
                </a:solidFill>
                <a:latin typeface="Calibri" panose="020F0502020204030204" pitchFamily="34" charset="0"/>
                <a:ea typeface="Calibri" panose="020F0502020204030204" pitchFamily="34" charset="0"/>
                <a:cs typeface="Times New Roman" panose="02020603050405020304" pitchFamily="18" charset="0"/>
              </a:rPr>
              <a:t>Folkeskole (viden om hvad resultater i udskolingen og fravær betyder (Anne-Sofie)</a:t>
            </a:r>
            <a:endParaRPr lang="da-DK"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da-DK" sz="1800" dirty="0">
              <a:latin typeface="Calibri" panose="020F0502020204030204" pitchFamily="34" charset="0"/>
              <a:ea typeface="Calibri" panose="020F050202020403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40635394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54356-7D31-45EE-95A5-F28107FD932D}"/>
              </a:ext>
            </a:extLst>
          </p:cNvPr>
          <p:cNvSpPr>
            <a:spLocks noGrp="1"/>
          </p:cNvSpPr>
          <p:nvPr>
            <p:ph type="title"/>
          </p:nvPr>
        </p:nvSpPr>
        <p:spPr/>
        <p:txBody>
          <a:bodyPr/>
          <a:lstStyle/>
          <a:p>
            <a:r>
              <a:rPr lang="da-DK" dirty="0"/>
              <a:t>Hvem er de unge i udsatte positioner?</a:t>
            </a:r>
            <a:br>
              <a:rPr lang="da-DK" dirty="0"/>
            </a:br>
            <a:r>
              <a:rPr lang="da-DK" sz="1200" b="1" dirty="0"/>
              <a:t>Vive, ”Børn og Unge i Danmark, Velfærd og trivsel, december 2022</a:t>
            </a:r>
            <a:endParaRPr lang="da-DK" b="1" dirty="0"/>
          </a:p>
        </p:txBody>
      </p:sp>
      <p:pic>
        <p:nvPicPr>
          <p:cNvPr id="7" name="Pladsholder til indhold 6">
            <a:extLst>
              <a:ext uri="{FF2B5EF4-FFF2-40B4-BE49-F238E27FC236}">
                <a16:creationId xmlns:a16="http://schemas.microsoft.com/office/drawing/2014/main" id="{0DF2C777-F4E5-4C73-94C2-FDE3CBF11959}"/>
              </a:ext>
            </a:extLst>
          </p:cNvPr>
          <p:cNvPicPr>
            <a:picLocks noGrp="1" noChangeAspect="1"/>
          </p:cNvPicPr>
          <p:nvPr>
            <p:ph idx="1"/>
          </p:nvPr>
        </p:nvPicPr>
        <p:blipFill>
          <a:blip r:embed="rId2"/>
          <a:stretch>
            <a:fillRect/>
          </a:stretch>
        </p:blipFill>
        <p:spPr>
          <a:xfrm>
            <a:off x="1243012" y="1928813"/>
            <a:ext cx="3328988" cy="3798094"/>
          </a:xfrm>
        </p:spPr>
      </p:pic>
    </p:spTree>
    <p:extLst>
      <p:ext uri="{BB962C8B-B14F-4D97-AF65-F5344CB8AC3E}">
        <p14:creationId xmlns:p14="http://schemas.microsoft.com/office/powerpoint/2010/main" val="29530408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B11B7-4C15-4A5A-847D-CE5D50D6E472}"/>
              </a:ext>
            </a:extLst>
          </p:cNvPr>
          <p:cNvSpPr>
            <a:spLocks noGrp="1"/>
          </p:cNvSpPr>
          <p:nvPr>
            <p:ph type="title"/>
          </p:nvPr>
        </p:nvSpPr>
        <p:spPr/>
        <p:txBody>
          <a:bodyPr>
            <a:normAutofit/>
          </a:bodyPr>
          <a:lstStyle/>
          <a:p>
            <a:r>
              <a:rPr lang="da-DK" sz="3000" dirty="0"/>
              <a:t>Hvordan kan vi arbejde sammen - og sammen med de unge?</a:t>
            </a:r>
          </a:p>
        </p:txBody>
      </p:sp>
      <p:sp>
        <p:nvSpPr>
          <p:cNvPr id="3" name="Pladsholder til indhold 2">
            <a:extLst>
              <a:ext uri="{FF2B5EF4-FFF2-40B4-BE49-F238E27FC236}">
                <a16:creationId xmlns:a16="http://schemas.microsoft.com/office/drawing/2014/main" id="{A151FC8C-7A32-48A8-8F5F-24974B6620B5}"/>
              </a:ext>
            </a:extLst>
          </p:cNvPr>
          <p:cNvSpPr>
            <a:spLocks noGrp="1"/>
          </p:cNvSpPr>
          <p:nvPr>
            <p:ph idx="1"/>
          </p:nvPr>
        </p:nvSpPr>
        <p:spPr/>
        <p:txBody>
          <a:bodyPr>
            <a:normAutofit/>
          </a:bodyPr>
          <a:lstStyle/>
          <a:p>
            <a:r>
              <a:rPr lang="da-DK" dirty="0"/>
              <a:t>Identifikation af generelle og specifikke udfordringer hos unge</a:t>
            </a:r>
          </a:p>
          <a:p>
            <a:r>
              <a:rPr lang="da-DK" dirty="0"/>
              <a:t>Tilbud i forhold til forudsætninger. Inddragelse og proces</a:t>
            </a:r>
          </a:p>
          <a:p>
            <a:r>
              <a:rPr lang="da-DK" dirty="0"/>
              <a:t>Fokus på mentalisering – at turde tænke, tænke højt og ønsket om at handle</a:t>
            </a:r>
          </a:p>
          <a:p>
            <a:r>
              <a:rPr lang="da-DK" dirty="0"/>
              <a:t>Fokus på det verdensvendte – hverdagslivet hvor vi øver og handler</a:t>
            </a:r>
          </a:p>
          <a:p>
            <a:r>
              <a:rPr lang="da-DK" dirty="0"/>
              <a:t>Samarbejde på tværs / netværk / grupper / forældre – familier</a:t>
            </a:r>
          </a:p>
          <a:p>
            <a:r>
              <a:rPr lang="da-DK" dirty="0"/>
              <a:t>Kontinuitet, stabilitet, strukturerede tilbud, psykologisk sikkerhed, løbende opfølgning</a:t>
            </a:r>
          </a:p>
          <a:p>
            <a:r>
              <a:rPr lang="da-DK" dirty="0"/>
              <a:t>Tilegnelse </a:t>
            </a:r>
            <a:r>
              <a:rPr lang="da-DK"/>
              <a:t>af færdigheder og </a:t>
            </a:r>
            <a:r>
              <a:rPr lang="da-DK" dirty="0"/>
              <a:t>evaluering af egen praksis hos de professionelle.</a:t>
            </a:r>
          </a:p>
          <a:p>
            <a:r>
              <a:rPr lang="da-DK" dirty="0"/>
              <a:t>Andet…</a:t>
            </a:r>
          </a:p>
          <a:p>
            <a:endParaRPr lang="da-DK" dirty="0"/>
          </a:p>
          <a:p>
            <a:endParaRPr lang="da-DK" dirty="0"/>
          </a:p>
          <a:p>
            <a:endParaRPr lang="da-DK" dirty="0"/>
          </a:p>
        </p:txBody>
      </p:sp>
    </p:spTree>
    <p:extLst>
      <p:ext uri="{BB962C8B-B14F-4D97-AF65-F5344CB8AC3E}">
        <p14:creationId xmlns:p14="http://schemas.microsoft.com/office/powerpoint/2010/main" val="9804720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E3CFD-AC03-4375-8A49-A3762A653191}"/>
              </a:ext>
            </a:extLst>
          </p:cNvPr>
          <p:cNvSpPr>
            <a:spLocks noGrp="1"/>
          </p:cNvSpPr>
          <p:nvPr>
            <p:ph type="title"/>
          </p:nvPr>
        </p:nvSpPr>
        <p:spPr/>
        <p:txBody>
          <a:bodyPr/>
          <a:lstStyle/>
          <a:p>
            <a:r>
              <a:rPr lang="da-DK" dirty="0">
                <a:solidFill>
                  <a:srgbClr val="497729"/>
                </a:solidFill>
                <a:latin typeface="72 Monospace" panose="020B0509030603020204" pitchFamily="49" charset="0"/>
                <a:cs typeface="72 Monospace" panose="020B0509030603020204" pitchFamily="49" charset="0"/>
              </a:rPr>
              <a:t>Mål – 3. tema</a:t>
            </a:r>
          </a:p>
        </p:txBody>
      </p:sp>
      <p:sp>
        <p:nvSpPr>
          <p:cNvPr id="3" name="Pladsholder til indhold 2">
            <a:extLst>
              <a:ext uri="{FF2B5EF4-FFF2-40B4-BE49-F238E27FC236}">
                <a16:creationId xmlns:a16="http://schemas.microsoft.com/office/drawing/2014/main" id="{4ABC96E3-9249-497B-A6BD-990BDF5AE72C}"/>
              </a:ext>
            </a:extLst>
          </p:cNvPr>
          <p:cNvSpPr>
            <a:spLocks noGrp="1"/>
          </p:cNvSpPr>
          <p:nvPr>
            <p:ph idx="1"/>
          </p:nvPr>
        </p:nvSpPr>
        <p:spPr>
          <a:xfrm>
            <a:off x="503238" y="2420888"/>
            <a:ext cx="8137525" cy="3816400"/>
          </a:xfrm>
        </p:spPr>
        <p:txBody>
          <a:bodyPr/>
          <a:lstStyle/>
          <a:p>
            <a:pPr marL="0" indent="0">
              <a:buNone/>
            </a:pPr>
            <a:r>
              <a:rPr lang="da-DK" dirty="0">
                <a:solidFill>
                  <a:schemeClr val="tx2"/>
                </a:solidFill>
                <a:latin typeface="72 Monospace" panose="020B0509030603020204" pitchFamily="49" charset="0"/>
                <a:cs typeface="72 Monospace" panose="020B0509030603020204" pitchFamily="49" charset="0"/>
              </a:rPr>
              <a:t>Bord 1, 2, 3, 4 og 5 </a:t>
            </a:r>
          </a:p>
          <a:p>
            <a:pPr marL="0" indent="0">
              <a:buNone/>
            </a:pPr>
            <a:r>
              <a:rPr lang="da-DK" sz="18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Flere børn, som er kommet i psykisk mistrivsel oplever hurtigere at blive støttet i at få et bedre hverdagsliv </a:t>
            </a:r>
          </a:p>
          <a:p>
            <a:pPr marL="0" indent="0">
              <a:buNone/>
            </a:pPr>
            <a:endParaRPr lang="da-DK" dirty="0">
              <a:solidFill>
                <a:schemeClr val="tx2"/>
              </a:solidFill>
              <a:latin typeface="72 Monospace" panose="020B0509030603020204" pitchFamily="49" charset="0"/>
              <a:cs typeface="72 Monospace" panose="020B0509030603020204" pitchFamily="49" charset="0"/>
            </a:endParaRPr>
          </a:p>
          <a:p>
            <a:endParaRPr lang="da-DK" dirty="0">
              <a:solidFill>
                <a:schemeClr val="tx2"/>
              </a:solidFill>
              <a:latin typeface="72 Monospace" panose="020B0509030603020204" pitchFamily="49" charset="0"/>
              <a:cs typeface="72 Monospace" panose="020B0509030603020204" pitchFamily="49" charset="0"/>
            </a:endParaRPr>
          </a:p>
          <a:p>
            <a:endParaRPr lang="da-DK" dirty="0">
              <a:solidFill>
                <a:schemeClr val="tx2"/>
              </a:solidFill>
              <a:latin typeface="72 Monospace" panose="020B0509030603020204" pitchFamily="49" charset="0"/>
              <a:cs typeface="72 Monospace" panose="020B0509030603020204" pitchFamily="49" charset="0"/>
            </a:endParaRPr>
          </a:p>
          <a:p>
            <a:pPr marL="0" indent="0">
              <a:buNone/>
            </a:pPr>
            <a:r>
              <a:rPr lang="da-DK" dirty="0">
                <a:solidFill>
                  <a:schemeClr val="tx2"/>
                </a:solidFill>
                <a:latin typeface="72 Monospace" panose="020B0509030603020204" pitchFamily="49" charset="0"/>
                <a:cs typeface="72 Monospace" panose="020B0509030603020204" pitchFamily="49" charset="0"/>
              </a:rPr>
              <a:t>Bord 6, 7, 8, 9 og 10</a:t>
            </a:r>
          </a:p>
          <a:p>
            <a:pPr marL="0" indent="0">
              <a:buNone/>
            </a:pPr>
            <a:r>
              <a:rPr lang="da-DK" sz="18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Unge i, som er i udsatte positioner oplever at blive bedre rustet til at tage vare på deres eget liv. </a:t>
            </a:r>
          </a:p>
          <a:p>
            <a:pPr marL="0" indent="0">
              <a:buNone/>
            </a:pPr>
            <a:endParaRPr lang="da-DK" dirty="0">
              <a:solidFill>
                <a:schemeClr val="tx2"/>
              </a:solidFill>
            </a:endParaRPr>
          </a:p>
          <a:p>
            <a:pPr marL="0" indent="0">
              <a:buNone/>
            </a:pPr>
            <a:endParaRPr lang="da-DK" dirty="0">
              <a:solidFill>
                <a:schemeClr val="tx2"/>
              </a:solidFill>
            </a:endParaRPr>
          </a:p>
          <a:p>
            <a:endParaRPr lang="da-DK" dirty="0">
              <a:solidFill>
                <a:schemeClr val="tx2"/>
              </a:solidFill>
            </a:endParaRPr>
          </a:p>
          <a:p>
            <a:endParaRPr lang="da-DK" dirty="0"/>
          </a:p>
          <a:p>
            <a:endParaRPr lang="da-DK" dirty="0"/>
          </a:p>
        </p:txBody>
      </p:sp>
      <p:pic>
        <p:nvPicPr>
          <p:cNvPr id="4" name="Billede 3">
            <a:extLst>
              <a:ext uri="{FF2B5EF4-FFF2-40B4-BE49-F238E27FC236}">
                <a16:creationId xmlns:a16="http://schemas.microsoft.com/office/drawing/2014/main" id="{65D0FB22-739D-450F-B4BE-CE1388558FC2}"/>
              </a:ext>
            </a:extLst>
          </p:cNvPr>
          <p:cNvPicPr>
            <a:picLocks noChangeAspect="1"/>
          </p:cNvPicPr>
          <p:nvPr/>
        </p:nvPicPr>
        <p:blipFill rotWithShape="1">
          <a:blip r:embed="rId2">
            <a:alphaModFix amt="35000"/>
          </a:blip>
          <a:srcRect l="4241" t="12200" r="22438" b="25945"/>
          <a:stretch/>
        </p:blipFill>
        <p:spPr>
          <a:xfrm>
            <a:off x="0" y="1700213"/>
            <a:ext cx="9170003" cy="5157192"/>
          </a:xfrm>
          <a:prstGeom prst="rect">
            <a:avLst/>
          </a:prstGeom>
        </p:spPr>
      </p:pic>
    </p:spTree>
    <p:extLst>
      <p:ext uri="{BB962C8B-B14F-4D97-AF65-F5344CB8AC3E}">
        <p14:creationId xmlns:p14="http://schemas.microsoft.com/office/powerpoint/2010/main" val="29718731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6B9B5B-2AD9-4507-A5C9-F948C83F0C53}"/>
              </a:ext>
            </a:extLst>
          </p:cNvPr>
          <p:cNvSpPr>
            <a:spLocks noGrp="1"/>
          </p:cNvSpPr>
          <p:nvPr>
            <p:ph type="title"/>
          </p:nvPr>
        </p:nvSpPr>
        <p:spPr/>
        <p:txBody>
          <a:bodyPr/>
          <a:lstStyle/>
          <a:p>
            <a:r>
              <a:rPr lang="da-DK" dirty="0">
                <a:solidFill>
                  <a:srgbClr val="497729"/>
                </a:solidFill>
                <a:latin typeface="72 Monospace" panose="020B0509030603020204" pitchFamily="49" charset="0"/>
                <a:cs typeface="72 Monospace" panose="020B0509030603020204" pitchFamily="49" charset="0"/>
              </a:rPr>
              <a:t>Afrunding på dagen</a:t>
            </a:r>
          </a:p>
        </p:txBody>
      </p:sp>
      <p:sp>
        <p:nvSpPr>
          <p:cNvPr id="3" name="Pladsholder til indhold 2">
            <a:extLst>
              <a:ext uri="{FF2B5EF4-FFF2-40B4-BE49-F238E27FC236}">
                <a16:creationId xmlns:a16="http://schemas.microsoft.com/office/drawing/2014/main" id="{E632118D-A625-4F93-A5E9-FDE4EDEF3CEE}"/>
              </a:ext>
            </a:extLst>
          </p:cNvPr>
          <p:cNvSpPr>
            <a:spLocks noGrp="1"/>
          </p:cNvSpPr>
          <p:nvPr>
            <p:ph idx="1"/>
          </p:nvPr>
        </p:nvSpPr>
        <p:spPr>
          <a:xfrm>
            <a:off x="462584" y="1844541"/>
            <a:ext cx="8137525" cy="4896520"/>
          </a:xfrm>
        </p:spPr>
        <p:txBody>
          <a:bodyPr/>
          <a:lstStyle/>
          <a:p>
            <a:pPr marL="0" indent="0">
              <a:lnSpc>
                <a:spcPct val="115000"/>
              </a:lnSpc>
              <a:spcAft>
                <a:spcPts val="1000"/>
              </a:spcAft>
              <a:buNone/>
            </a:pPr>
            <a:r>
              <a:rPr lang="da-DK" sz="20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Så når vi går i dag</a:t>
            </a:r>
            <a:endParaRPr lang="da-DK" sz="20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r>
              <a:rPr lang="da-DK" sz="2000" b="0" i="0" u="none" strike="noStrike" baseline="0" dirty="0">
                <a:solidFill>
                  <a:schemeClr val="tx2"/>
                </a:solidFill>
                <a:latin typeface="Calibri" panose="020F0502020204030204" pitchFamily="34" charset="0"/>
              </a:rPr>
              <a:t>Har vi identificeret mulige tegn og tværgående prøvehandlinger for de enkelte mål. </a:t>
            </a:r>
          </a:p>
          <a:p>
            <a:r>
              <a:rPr lang="da-DK" sz="2000" i="0" dirty="0">
                <a:solidFill>
                  <a:schemeClr val="tx2"/>
                </a:solidFill>
                <a:latin typeface="Calibri" panose="020F0502020204030204" pitchFamily="34" charset="0"/>
              </a:rPr>
              <a:t>H</a:t>
            </a:r>
            <a:r>
              <a:rPr lang="da-DK" sz="2000" b="0" i="0" u="none" strike="noStrike" baseline="0" dirty="0">
                <a:solidFill>
                  <a:schemeClr val="tx2"/>
                </a:solidFill>
                <a:latin typeface="Calibri" panose="020F0502020204030204" pitchFamily="34" charset="0"/>
              </a:rPr>
              <a:t>ar vi et overblik over, hvem der skal samarbejde om prøvehandlingerne. </a:t>
            </a:r>
          </a:p>
          <a:p>
            <a:r>
              <a:rPr lang="da-DK" sz="2000" i="0" dirty="0">
                <a:solidFill>
                  <a:schemeClr val="tx2"/>
                </a:solidFill>
                <a:latin typeface="Calibri" panose="020F0502020204030204" pitchFamily="34" charset="0"/>
              </a:rPr>
              <a:t>H</a:t>
            </a:r>
            <a:r>
              <a:rPr lang="da-DK" sz="2000" b="0" i="0" u="none" strike="noStrike" baseline="0" dirty="0">
                <a:solidFill>
                  <a:schemeClr val="tx2"/>
                </a:solidFill>
                <a:latin typeface="Calibri" panose="020F0502020204030204" pitchFamily="34" charset="0"/>
              </a:rPr>
              <a:t>ar vi taget de første skridt til beskrivelse af konkrete målplaner. </a:t>
            </a:r>
          </a:p>
          <a:p>
            <a:r>
              <a:rPr lang="da-DK" sz="2000" b="0" i="0" u="none" strike="noStrike" baseline="0" dirty="0">
                <a:solidFill>
                  <a:schemeClr val="tx2"/>
                </a:solidFill>
                <a:latin typeface="Calibri" panose="020F0502020204030204" pitchFamily="34" charset="0"/>
              </a:rPr>
              <a:t>Ved vi hvem, der er tovholder på det videre arbejde med hver målplan. </a:t>
            </a:r>
          </a:p>
          <a:p>
            <a:pPr marL="0" indent="0">
              <a:buNone/>
            </a:pPr>
            <a:endParaRPr lang="da-DK" i="0" dirty="0">
              <a:solidFill>
                <a:schemeClr val="tx2"/>
              </a:solidFill>
              <a:latin typeface="Calibri" panose="020F0502020204030204" pitchFamily="34" charset="0"/>
            </a:endParaRPr>
          </a:p>
          <a:p>
            <a:pPr marL="0" indent="0">
              <a:buNone/>
            </a:pPr>
            <a:r>
              <a:rPr lang="da-DK" sz="2000" b="1" i="0" u="none" strike="noStrike" baseline="0" dirty="0">
                <a:solidFill>
                  <a:schemeClr val="tx2"/>
                </a:solidFill>
                <a:latin typeface="Calibri" panose="020F0502020204030204" pitchFamily="34" charset="0"/>
              </a:rPr>
              <a:t>Hvordan er det gået?</a:t>
            </a:r>
          </a:p>
          <a:p>
            <a:endParaRPr lang="da-DK" dirty="0">
              <a:solidFill>
                <a:schemeClr val="tx2"/>
              </a:solidFill>
            </a:endParaRPr>
          </a:p>
          <a:p>
            <a:pPr marL="0" indent="0">
              <a:buNone/>
            </a:pPr>
            <a:r>
              <a:rPr lang="da-DK" dirty="0">
                <a:solidFill>
                  <a:schemeClr val="tx2"/>
                </a:solidFill>
              </a:rPr>
              <a:t>Hvad har vi ellers fået øje på?</a:t>
            </a:r>
          </a:p>
          <a:p>
            <a:pPr marL="0" indent="0">
              <a:buNone/>
            </a:pPr>
            <a:r>
              <a:rPr lang="da-DK" dirty="0">
                <a:solidFill>
                  <a:schemeClr val="tx2"/>
                </a:solidFill>
              </a:rPr>
              <a:t>Hvad er nu næste skridt?</a:t>
            </a:r>
          </a:p>
          <a:p>
            <a:pPr marL="0" indent="0">
              <a:buNone/>
            </a:pPr>
            <a:endParaRPr lang="da-DK" dirty="0">
              <a:solidFill>
                <a:schemeClr val="tx2"/>
              </a:solidFill>
            </a:endParaRPr>
          </a:p>
        </p:txBody>
      </p:sp>
      <p:pic>
        <p:nvPicPr>
          <p:cNvPr id="4" name="Billede 3">
            <a:extLst>
              <a:ext uri="{FF2B5EF4-FFF2-40B4-BE49-F238E27FC236}">
                <a16:creationId xmlns:a16="http://schemas.microsoft.com/office/drawing/2014/main" id="{174D56FA-A32E-4634-9DD4-53487C20999E}"/>
              </a:ext>
            </a:extLst>
          </p:cNvPr>
          <p:cNvPicPr>
            <a:picLocks noChangeAspect="1"/>
          </p:cNvPicPr>
          <p:nvPr/>
        </p:nvPicPr>
        <p:blipFill rotWithShape="1">
          <a:blip r:embed="rId2">
            <a:alphaModFix amt="35000"/>
          </a:blip>
          <a:srcRect l="4241" t="12200" r="22438" b="25945"/>
          <a:stretch/>
        </p:blipFill>
        <p:spPr>
          <a:xfrm>
            <a:off x="0" y="1700213"/>
            <a:ext cx="9170003" cy="5157192"/>
          </a:xfrm>
          <a:prstGeom prst="rect">
            <a:avLst/>
          </a:prstGeom>
        </p:spPr>
      </p:pic>
    </p:spTree>
    <p:extLst>
      <p:ext uri="{BB962C8B-B14F-4D97-AF65-F5344CB8AC3E}">
        <p14:creationId xmlns:p14="http://schemas.microsoft.com/office/powerpoint/2010/main" val="999513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ctr"/>
            <a:r>
              <a:rPr lang="nb-NO"/>
              <a:t>Ungeliv</a:t>
            </a:r>
            <a:endParaRPr lang="nb-NO" dirty="0"/>
          </a:p>
        </p:txBody>
      </p:sp>
      <p:sp>
        <p:nvSpPr>
          <p:cNvPr id="3" name="Undertitel 2"/>
          <p:cNvSpPr>
            <a:spLocks noGrp="1"/>
          </p:cNvSpPr>
          <p:nvPr>
            <p:ph type="subTitle" idx="1"/>
          </p:nvPr>
        </p:nvSpPr>
        <p:spPr/>
        <p:txBody>
          <a:bodyPr/>
          <a:lstStyle/>
          <a:p>
            <a:pPr algn="ctr"/>
            <a:r>
              <a:rPr lang="nb-NO"/>
              <a:t>Uddannelse og beskæftigelse</a:t>
            </a:r>
          </a:p>
          <a:p>
            <a:pPr algn="ctr"/>
            <a:r>
              <a:rPr lang="nb-NO"/>
              <a:t>10. januar 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25E49-9703-4965-A848-FC9618A4E2E6}"/>
              </a:ext>
            </a:extLst>
          </p:cNvPr>
          <p:cNvSpPr>
            <a:spLocks noGrp="1"/>
          </p:cNvSpPr>
          <p:nvPr>
            <p:ph type="title"/>
          </p:nvPr>
        </p:nvSpPr>
        <p:spPr/>
        <p:txBody>
          <a:bodyPr/>
          <a:lstStyle/>
          <a:p>
            <a:r>
              <a:rPr lang="da-DK"/>
              <a:t>Hvorfor er det vigtigt?</a:t>
            </a:r>
          </a:p>
        </p:txBody>
      </p:sp>
      <p:pic>
        <p:nvPicPr>
          <p:cNvPr id="5" name="Pladsholder til indhold 4">
            <a:extLst>
              <a:ext uri="{FF2B5EF4-FFF2-40B4-BE49-F238E27FC236}">
                <a16:creationId xmlns:a16="http://schemas.microsoft.com/office/drawing/2014/main" id="{90ADCDA9-1A8B-475C-8572-6ABBDFE211B1}"/>
              </a:ext>
            </a:extLst>
          </p:cNvPr>
          <p:cNvPicPr>
            <a:picLocks noGrp="1" noChangeAspect="1"/>
          </p:cNvPicPr>
          <p:nvPr>
            <p:ph idx="1"/>
          </p:nvPr>
        </p:nvPicPr>
        <p:blipFill>
          <a:blip r:embed="rId2"/>
          <a:stretch>
            <a:fillRect/>
          </a:stretch>
        </p:blipFill>
        <p:spPr>
          <a:xfrm>
            <a:off x="854580" y="1700213"/>
            <a:ext cx="7434841" cy="4537075"/>
          </a:xfrm>
        </p:spPr>
      </p:pic>
      <p:sp>
        <p:nvSpPr>
          <p:cNvPr id="7" name="Tekstfelt 6">
            <a:extLst>
              <a:ext uri="{FF2B5EF4-FFF2-40B4-BE49-F238E27FC236}">
                <a16:creationId xmlns:a16="http://schemas.microsoft.com/office/drawing/2014/main" id="{1FBC750D-D68A-451B-8DE2-8EA2778EBE53}"/>
              </a:ext>
            </a:extLst>
          </p:cNvPr>
          <p:cNvSpPr txBox="1"/>
          <p:nvPr/>
        </p:nvSpPr>
        <p:spPr>
          <a:xfrm>
            <a:off x="464326" y="1142207"/>
            <a:ext cx="8140122"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800" b="0" i="1" u="none" strike="noStrike" kern="1200" cap="none" spc="0" normalizeH="0" baseline="0" noProof="0">
                <a:ln>
                  <a:noFill/>
                </a:ln>
                <a:solidFill>
                  <a:srgbClr val="7F7F7F"/>
                </a:solidFill>
                <a:effectLst/>
                <a:uLnTx/>
                <a:uFillTx/>
                <a:latin typeface="Georgia"/>
                <a:ea typeface="+mn-ea"/>
                <a:cs typeface="+mn-cs"/>
              </a:rPr>
              <a:t>Hvilken velfærd kan man forvente fra økonomiske ressourcer gennem livet?</a:t>
            </a:r>
          </a:p>
        </p:txBody>
      </p:sp>
    </p:spTree>
    <p:extLst>
      <p:ext uri="{BB962C8B-B14F-4D97-AF65-F5344CB8AC3E}">
        <p14:creationId xmlns:p14="http://schemas.microsoft.com/office/powerpoint/2010/main" val="2205388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25E49-9703-4965-A848-FC9618A4E2E6}"/>
              </a:ext>
            </a:extLst>
          </p:cNvPr>
          <p:cNvSpPr>
            <a:spLocks noGrp="1"/>
          </p:cNvSpPr>
          <p:nvPr>
            <p:ph type="title"/>
          </p:nvPr>
        </p:nvSpPr>
        <p:spPr/>
        <p:txBody>
          <a:bodyPr/>
          <a:lstStyle/>
          <a:p>
            <a:r>
              <a:rPr lang="da-DK"/>
              <a:t>Hvorfor er det vigtigt?</a:t>
            </a:r>
          </a:p>
        </p:txBody>
      </p:sp>
      <p:sp>
        <p:nvSpPr>
          <p:cNvPr id="8" name="Tekstfelt 7">
            <a:extLst>
              <a:ext uri="{FF2B5EF4-FFF2-40B4-BE49-F238E27FC236}">
                <a16:creationId xmlns:a16="http://schemas.microsoft.com/office/drawing/2014/main" id="{6DFA5102-5D0F-4200-9E6D-38A5EA770604}"/>
              </a:ext>
            </a:extLst>
          </p:cNvPr>
          <p:cNvSpPr txBox="1"/>
          <p:nvPr/>
        </p:nvSpPr>
        <p:spPr>
          <a:xfrm>
            <a:off x="1385490" y="1248959"/>
            <a:ext cx="6373020"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800" b="0" i="1" u="none" strike="noStrike" kern="1200" cap="none" spc="0" normalizeH="0" baseline="0" noProof="0">
                <a:ln>
                  <a:noFill/>
                </a:ln>
                <a:solidFill>
                  <a:srgbClr val="7F7F7F"/>
                </a:solidFill>
                <a:effectLst/>
                <a:uLnTx/>
                <a:uFillTx/>
                <a:latin typeface="Georgia"/>
                <a:ea typeface="+mn-ea"/>
                <a:cs typeface="+mn-cs"/>
              </a:rPr>
              <a:t>Beskæftigelse er helt centralt for at bryde social arv specielt for børn fra udsatte hjem.</a:t>
            </a:r>
          </a:p>
        </p:txBody>
      </p:sp>
      <p:pic>
        <p:nvPicPr>
          <p:cNvPr id="11" name="Pladsholder til indhold 10">
            <a:extLst>
              <a:ext uri="{FF2B5EF4-FFF2-40B4-BE49-F238E27FC236}">
                <a16:creationId xmlns:a16="http://schemas.microsoft.com/office/drawing/2014/main" id="{56CB44D0-EB8A-4B7C-A2F7-BC18AC0065C6}"/>
              </a:ext>
            </a:extLst>
          </p:cNvPr>
          <p:cNvPicPr>
            <a:picLocks noGrp="1" noChangeAspect="1"/>
          </p:cNvPicPr>
          <p:nvPr>
            <p:ph idx="1"/>
          </p:nvPr>
        </p:nvPicPr>
        <p:blipFill>
          <a:blip r:embed="rId2"/>
          <a:stretch>
            <a:fillRect/>
          </a:stretch>
        </p:blipFill>
        <p:spPr>
          <a:xfrm>
            <a:off x="1268290" y="1884879"/>
            <a:ext cx="6607420" cy="4269111"/>
          </a:xfrm>
        </p:spPr>
      </p:pic>
    </p:spTree>
    <p:extLst>
      <p:ext uri="{BB962C8B-B14F-4D97-AF65-F5344CB8AC3E}">
        <p14:creationId xmlns:p14="http://schemas.microsoft.com/office/powerpoint/2010/main" val="2829950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25E49-9703-4965-A848-FC9618A4E2E6}"/>
              </a:ext>
            </a:extLst>
          </p:cNvPr>
          <p:cNvSpPr>
            <a:spLocks noGrp="1"/>
          </p:cNvSpPr>
          <p:nvPr>
            <p:ph type="title"/>
          </p:nvPr>
        </p:nvSpPr>
        <p:spPr/>
        <p:txBody>
          <a:bodyPr/>
          <a:lstStyle/>
          <a:p>
            <a:r>
              <a:rPr lang="da-DK"/>
              <a:t>Mål 1</a:t>
            </a:r>
          </a:p>
        </p:txBody>
      </p:sp>
      <p:sp>
        <p:nvSpPr>
          <p:cNvPr id="3" name="Pladsholder til indhold 2">
            <a:extLst>
              <a:ext uri="{FF2B5EF4-FFF2-40B4-BE49-F238E27FC236}">
                <a16:creationId xmlns:a16="http://schemas.microsoft.com/office/drawing/2014/main" id="{52A9117B-58B3-4CE1-B1EE-5E62C640E0B9}"/>
              </a:ext>
            </a:extLst>
          </p:cNvPr>
          <p:cNvSpPr>
            <a:spLocks noGrp="1"/>
          </p:cNvSpPr>
          <p:nvPr>
            <p:ph idx="1"/>
          </p:nvPr>
        </p:nvSpPr>
        <p:spPr/>
        <p:txBody>
          <a:bodyPr anchor="ctr"/>
          <a:lstStyle/>
          <a:p>
            <a:pPr marL="356400" lvl="1" indent="0" algn="ctr">
              <a:buNone/>
            </a:pPr>
            <a:r>
              <a:rPr lang="da-DK" sz="3200">
                <a:effectLst/>
                <a:latin typeface="Calibri" panose="020F0502020204030204" pitchFamily="34" charset="0"/>
                <a:ea typeface="Calibri" panose="020F0502020204030204" pitchFamily="34" charset="0"/>
                <a:cs typeface="Times New Roman" panose="02020603050405020304" pitchFamily="18" charset="0"/>
              </a:rPr>
              <a:t>Andelen af unge med grundskolen som højeste gennemførte uddannelse skal falde med 3 procentpoint i 2025</a:t>
            </a:r>
          </a:p>
          <a:p>
            <a:pPr lvl="1"/>
            <a:endParaRPr lang="da-DK"/>
          </a:p>
        </p:txBody>
      </p:sp>
    </p:spTree>
    <p:extLst>
      <p:ext uri="{BB962C8B-B14F-4D97-AF65-F5344CB8AC3E}">
        <p14:creationId xmlns:p14="http://schemas.microsoft.com/office/powerpoint/2010/main" val="2534197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ABEF2-0773-4BF8-8190-8C173A498968}"/>
              </a:ext>
            </a:extLst>
          </p:cNvPr>
          <p:cNvSpPr>
            <a:spLocks noGrp="1"/>
          </p:cNvSpPr>
          <p:nvPr>
            <p:ph type="title"/>
          </p:nvPr>
        </p:nvSpPr>
        <p:spPr>
          <a:xfrm>
            <a:off x="464326" y="584201"/>
            <a:ext cx="8176437" cy="756567"/>
          </a:xfrm>
        </p:spPr>
        <p:txBody>
          <a:bodyPr/>
          <a:lstStyle/>
          <a:p>
            <a:r>
              <a:rPr lang="da-DK"/>
              <a:t>Uddannelsesniveau</a:t>
            </a:r>
            <a:br>
              <a:rPr lang="da-DK"/>
            </a:br>
            <a:r>
              <a:rPr lang="da-DK" sz="2400"/>
              <a:t>Højeste gennemførte uddannelse for 25-29 årige i 2021</a:t>
            </a:r>
          </a:p>
        </p:txBody>
      </p:sp>
      <p:sp>
        <p:nvSpPr>
          <p:cNvPr id="4" name="Tekstfelt 3">
            <a:extLst>
              <a:ext uri="{FF2B5EF4-FFF2-40B4-BE49-F238E27FC236}">
                <a16:creationId xmlns:a16="http://schemas.microsoft.com/office/drawing/2014/main" id="{7D35A5B0-9DAB-405F-9983-8DF8A7564A70}"/>
              </a:ext>
            </a:extLst>
          </p:cNvPr>
          <p:cNvSpPr txBox="1"/>
          <p:nvPr/>
        </p:nvSpPr>
        <p:spPr>
          <a:xfrm>
            <a:off x="6444208" y="6273799"/>
            <a:ext cx="1874023" cy="18466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a:ln>
                  <a:noFill/>
                </a:ln>
                <a:solidFill>
                  <a:srgbClr val="7F7F7F"/>
                </a:solidFill>
                <a:effectLst/>
                <a:uLnTx/>
                <a:uFillTx/>
                <a:latin typeface="Georgia"/>
                <a:ea typeface="+mn-ea"/>
                <a:cs typeface="+mn-cs"/>
              </a:rPr>
              <a:t>Kilde: Danmarks Statistik</a:t>
            </a:r>
            <a:endParaRPr kumimoji="0" lang="da-DK" sz="1200" b="0" i="1" u="none" strike="noStrike" kern="1200" cap="none" spc="0" normalizeH="0" baseline="0" noProof="0" dirty="0" err="1">
              <a:ln>
                <a:noFill/>
              </a:ln>
              <a:solidFill>
                <a:srgbClr val="7F7F7F"/>
              </a:solidFill>
              <a:effectLst/>
              <a:uLnTx/>
              <a:uFillTx/>
              <a:latin typeface="Georgia"/>
              <a:ea typeface="+mn-ea"/>
              <a:cs typeface="+mn-cs"/>
            </a:endParaRPr>
          </a:p>
        </p:txBody>
      </p:sp>
      <p:graphicFrame>
        <p:nvGraphicFramePr>
          <p:cNvPr id="5" name="Diagram 4">
            <a:extLst>
              <a:ext uri="{FF2B5EF4-FFF2-40B4-BE49-F238E27FC236}">
                <a16:creationId xmlns:a16="http://schemas.microsoft.com/office/drawing/2014/main" id="{44081312-86D2-481D-98C7-23C640AD7748}"/>
              </a:ext>
            </a:extLst>
          </p:cNvPr>
          <p:cNvGraphicFramePr>
            <a:graphicFrameLocks/>
          </p:cNvGraphicFramePr>
          <p:nvPr/>
        </p:nvGraphicFramePr>
        <p:xfrm>
          <a:off x="466000" y="1339453"/>
          <a:ext cx="8213674" cy="49343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682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ABEF2-0773-4BF8-8190-8C173A498968}"/>
              </a:ext>
            </a:extLst>
          </p:cNvPr>
          <p:cNvSpPr>
            <a:spLocks noGrp="1"/>
          </p:cNvSpPr>
          <p:nvPr>
            <p:ph type="title"/>
          </p:nvPr>
        </p:nvSpPr>
        <p:spPr/>
        <p:txBody>
          <a:bodyPr/>
          <a:lstStyle/>
          <a:p>
            <a:r>
              <a:rPr lang="da-DK"/>
              <a:t>Uddannelsesniveau</a:t>
            </a:r>
            <a:br>
              <a:rPr lang="da-DK"/>
            </a:br>
            <a:r>
              <a:rPr lang="da-DK" sz="2400"/>
              <a:t>Andel af 25-29 årige med grundskole som højest</a:t>
            </a:r>
            <a:r>
              <a:rPr lang="da-DK" sz="2400" baseline="0"/>
              <a:t> fuldførte uddannelse</a:t>
            </a:r>
            <a:endParaRPr lang="da-DK" sz="2400"/>
          </a:p>
        </p:txBody>
      </p:sp>
      <p:sp>
        <p:nvSpPr>
          <p:cNvPr id="4" name="Tekstfelt 3">
            <a:extLst>
              <a:ext uri="{FF2B5EF4-FFF2-40B4-BE49-F238E27FC236}">
                <a16:creationId xmlns:a16="http://schemas.microsoft.com/office/drawing/2014/main" id="{93BCF623-B198-4477-B130-0B856B70E300}"/>
              </a:ext>
            </a:extLst>
          </p:cNvPr>
          <p:cNvSpPr txBox="1"/>
          <p:nvPr/>
        </p:nvSpPr>
        <p:spPr>
          <a:xfrm>
            <a:off x="6444208" y="6273799"/>
            <a:ext cx="1874023" cy="18466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a:ln>
                  <a:noFill/>
                </a:ln>
                <a:solidFill>
                  <a:srgbClr val="7F7F7F"/>
                </a:solidFill>
                <a:effectLst/>
                <a:uLnTx/>
                <a:uFillTx/>
                <a:latin typeface="Georgia"/>
                <a:ea typeface="+mn-ea"/>
                <a:cs typeface="+mn-cs"/>
              </a:rPr>
              <a:t>Kilde: Danmarks Statistik</a:t>
            </a:r>
            <a:endParaRPr kumimoji="0" lang="da-DK" sz="1200" b="0" i="1" u="none" strike="noStrike" kern="1200" cap="none" spc="0" normalizeH="0" baseline="0" noProof="0" dirty="0" err="1">
              <a:ln>
                <a:noFill/>
              </a:ln>
              <a:solidFill>
                <a:srgbClr val="7F7F7F"/>
              </a:solidFill>
              <a:effectLst/>
              <a:uLnTx/>
              <a:uFillTx/>
              <a:latin typeface="Georgia"/>
              <a:ea typeface="+mn-ea"/>
              <a:cs typeface="+mn-cs"/>
            </a:endParaRPr>
          </a:p>
        </p:txBody>
      </p:sp>
      <p:graphicFrame>
        <p:nvGraphicFramePr>
          <p:cNvPr id="7" name="Diagram 6">
            <a:extLst>
              <a:ext uri="{FF2B5EF4-FFF2-40B4-BE49-F238E27FC236}">
                <a16:creationId xmlns:a16="http://schemas.microsoft.com/office/drawing/2014/main" id="{AE0BB13D-6000-441D-9769-75B2D22790C5}"/>
              </a:ext>
            </a:extLst>
          </p:cNvPr>
          <p:cNvGraphicFramePr>
            <a:graphicFrameLocks/>
          </p:cNvGraphicFramePr>
          <p:nvPr/>
        </p:nvGraphicFramePr>
        <p:xfrm>
          <a:off x="464326" y="1700213"/>
          <a:ext cx="8215348" cy="45735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8662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77C7C1-CFA6-4C33-AF7C-FD02DCAA8550}"/>
              </a:ext>
            </a:extLst>
          </p:cNvPr>
          <p:cNvSpPr>
            <a:spLocks noGrp="1"/>
          </p:cNvSpPr>
          <p:nvPr>
            <p:ph type="title"/>
          </p:nvPr>
        </p:nvSpPr>
        <p:spPr>
          <a:xfrm>
            <a:off x="464326" y="584201"/>
            <a:ext cx="8176437" cy="756567"/>
          </a:xfrm>
        </p:spPr>
        <p:txBody>
          <a:bodyPr/>
          <a:lstStyle/>
          <a:p>
            <a:r>
              <a:rPr lang="da-DK"/>
              <a:t>Folkeskolen</a:t>
            </a:r>
            <a:br>
              <a:rPr lang="da-DK"/>
            </a:br>
            <a:r>
              <a:rPr lang="da-DK" sz="2400"/>
              <a:t>Andel vurderet uddannelsesparate</a:t>
            </a:r>
          </a:p>
        </p:txBody>
      </p:sp>
      <p:sp>
        <p:nvSpPr>
          <p:cNvPr id="5" name="Tekstfelt 4">
            <a:extLst>
              <a:ext uri="{FF2B5EF4-FFF2-40B4-BE49-F238E27FC236}">
                <a16:creationId xmlns:a16="http://schemas.microsoft.com/office/drawing/2014/main" id="{55B6DE61-474C-45C4-A00C-AEDDC3E48CD6}"/>
              </a:ext>
            </a:extLst>
          </p:cNvPr>
          <p:cNvSpPr txBox="1"/>
          <p:nvPr/>
        </p:nvSpPr>
        <p:spPr>
          <a:xfrm>
            <a:off x="6444208" y="6273799"/>
            <a:ext cx="1874023" cy="18466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a:ln>
                  <a:noFill/>
                </a:ln>
                <a:solidFill>
                  <a:srgbClr val="7F7F7F"/>
                </a:solidFill>
                <a:effectLst/>
                <a:uLnTx/>
                <a:uFillTx/>
                <a:latin typeface="Georgia"/>
                <a:ea typeface="+mn-ea"/>
                <a:cs typeface="+mn-cs"/>
              </a:rPr>
              <a:t>Kilde: Uddannelsestatistik</a:t>
            </a:r>
            <a:endParaRPr kumimoji="0" lang="da-DK" sz="1200" b="0" i="1" u="none" strike="noStrike" kern="1200" cap="none" spc="0" normalizeH="0" baseline="0" noProof="0" dirty="0" err="1">
              <a:ln>
                <a:noFill/>
              </a:ln>
              <a:solidFill>
                <a:srgbClr val="7F7F7F"/>
              </a:solidFill>
              <a:effectLst/>
              <a:uLnTx/>
              <a:uFillTx/>
              <a:latin typeface="Georgia"/>
              <a:ea typeface="+mn-ea"/>
              <a:cs typeface="+mn-cs"/>
            </a:endParaRPr>
          </a:p>
        </p:txBody>
      </p:sp>
      <p:graphicFrame>
        <p:nvGraphicFramePr>
          <p:cNvPr id="6" name="Diagram 5">
            <a:extLst>
              <a:ext uri="{FF2B5EF4-FFF2-40B4-BE49-F238E27FC236}">
                <a16:creationId xmlns:a16="http://schemas.microsoft.com/office/drawing/2014/main" id="{65F4B9DE-0C4A-48BD-9700-ED98D29C3B71}"/>
              </a:ext>
            </a:extLst>
          </p:cNvPr>
          <p:cNvGraphicFramePr>
            <a:graphicFrameLocks/>
          </p:cNvGraphicFramePr>
          <p:nvPr/>
        </p:nvGraphicFramePr>
        <p:xfrm>
          <a:off x="464326" y="1340767"/>
          <a:ext cx="8215348" cy="49330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4757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25E49-9703-4965-A848-FC9618A4E2E6}"/>
              </a:ext>
            </a:extLst>
          </p:cNvPr>
          <p:cNvSpPr>
            <a:spLocks noGrp="1"/>
          </p:cNvSpPr>
          <p:nvPr>
            <p:ph type="title"/>
          </p:nvPr>
        </p:nvSpPr>
        <p:spPr/>
        <p:txBody>
          <a:bodyPr/>
          <a:lstStyle/>
          <a:p>
            <a:r>
              <a:rPr lang="da-DK"/>
              <a:t>Mål 2</a:t>
            </a:r>
          </a:p>
        </p:txBody>
      </p:sp>
      <p:sp>
        <p:nvSpPr>
          <p:cNvPr id="3" name="Pladsholder til indhold 2">
            <a:extLst>
              <a:ext uri="{FF2B5EF4-FFF2-40B4-BE49-F238E27FC236}">
                <a16:creationId xmlns:a16="http://schemas.microsoft.com/office/drawing/2014/main" id="{52A9117B-58B3-4CE1-B1EE-5E62C640E0B9}"/>
              </a:ext>
            </a:extLst>
          </p:cNvPr>
          <p:cNvSpPr>
            <a:spLocks noGrp="1"/>
          </p:cNvSpPr>
          <p:nvPr>
            <p:ph idx="1"/>
          </p:nvPr>
        </p:nvSpPr>
        <p:spPr/>
        <p:txBody>
          <a:bodyPr anchor="ctr"/>
          <a:lstStyle/>
          <a:p>
            <a:pPr marL="356400" lvl="1" indent="0" algn="ctr">
              <a:buNone/>
            </a:pPr>
            <a:r>
              <a:rPr lang="da-DK" sz="3200">
                <a:effectLst/>
                <a:latin typeface="Calibri" panose="020F0502020204030204" pitchFamily="34" charset="0"/>
                <a:ea typeface="Calibri" panose="020F0502020204030204" pitchFamily="34" charset="0"/>
                <a:cs typeface="Times New Roman" panose="02020603050405020304" pitchFamily="18" charset="0"/>
              </a:rPr>
              <a:t>Andelen af unge som får en EUD stiger i 2024</a:t>
            </a:r>
            <a:endParaRPr lang="da-DK"/>
          </a:p>
        </p:txBody>
      </p:sp>
    </p:spTree>
    <p:extLst>
      <p:ext uri="{BB962C8B-B14F-4D97-AF65-F5344CB8AC3E}">
        <p14:creationId xmlns:p14="http://schemas.microsoft.com/office/powerpoint/2010/main" val="1526649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medier 5" title="Andreas Odbjerg - hvad skal verden med sådan en som mig? l Min Sang til Danmark l DR1">
            <a:hlinkClick r:id="" action="ppaction://media"/>
            <a:extLst>
              <a:ext uri="{FF2B5EF4-FFF2-40B4-BE49-F238E27FC236}">
                <a16:creationId xmlns:a16="http://schemas.microsoft.com/office/drawing/2014/main" id="{C1A58EEA-79CC-4CB4-9E0B-75B98467C040}"/>
              </a:ext>
            </a:extLst>
          </p:cNvPr>
          <p:cNvPicPr>
            <a:picLocks noRot="1" noChangeAspect="1"/>
          </p:cNvPicPr>
          <p:nvPr>
            <a:videoFile r:link="rId1"/>
          </p:nvPr>
        </p:nvPicPr>
        <p:blipFill>
          <a:blip r:embed="rId3"/>
          <a:stretch>
            <a:fillRect/>
          </a:stretch>
        </p:blipFill>
        <p:spPr>
          <a:xfrm>
            <a:off x="238775" y="980728"/>
            <a:ext cx="8666451" cy="4896544"/>
          </a:xfrm>
          <a:prstGeom prst="rect">
            <a:avLst/>
          </a:prstGeom>
        </p:spPr>
      </p:pic>
    </p:spTree>
    <p:extLst>
      <p:ext uri="{BB962C8B-B14F-4D97-AF65-F5344CB8AC3E}">
        <p14:creationId xmlns:p14="http://schemas.microsoft.com/office/powerpoint/2010/main" val="18760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25E49-9703-4965-A848-FC9618A4E2E6}"/>
              </a:ext>
            </a:extLst>
          </p:cNvPr>
          <p:cNvSpPr>
            <a:spLocks noGrp="1"/>
          </p:cNvSpPr>
          <p:nvPr>
            <p:ph type="title"/>
          </p:nvPr>
        </p:nvSpPr>
        <p:spPr/>
        <p:txBody>
          <a:bodyPr/>
          <a:lstStyle/>
          <a:p>
            <a:r>
              <a:rPr lang="da-DK"/>
              <a:t>Hvorfor er det vigtigt?</a:t>
            </a:r>
          </a:p>
        </p:txBody>
      </p:sp>
      <p:sp>
        <p:nvSpPr>
          <p:cNvPr id="3" name="Pladsholder til indhold 2">
            <a:extLst>
              <a:ext uri="{FF2B5EF4-FFF2-40B4-BE49-F238E27FC236}">
                <a16:creationId xmlns:a16="http://schemas.microsoft.com/office/drawing/2014/main" id="{B69F10A6-4ADC-42EE-9530-D58E9857640F}"/>
              </a:ext>
            </a:extLst>
          </p:cNvPr>
          <p:cNvSpPr>
            <a:spLocks noGrp="1"/>
          </p:cNvSpPr>
          <p:nvPr>
            <p:ph idx="1"/>
          </p:nvPr>
        </p:nvSpPr>
        <p:spPr/>
        <p:txBody>
          <a:bodyPr/>
          <a:lstStyle/>
          <a:p>
            <a:pPr marL="0" indent="0">
              <a:buNone/>
            </a:pPr>
            <a:r>
              <a:rPr lang="da-DK"/>
              <a:t>Arbejderbevægelsens Erhvervsråd:</a:t>
            </a:r>
          </a:p>
          <a:p>
            <a:pPr marL="0" indent="0">
              <a:buNone/>
            </a:pPr>
            <a:endParaRPr lang="da-DK"/>
          </a:p>
          <a:p>
            <a:pPr marL="0" indent="0">
              <a:buNone/>
            </a:pPr>
            <a:r>
              <a:rPr lang="da-DK"/>
              <a:t>”En fremskrivning af ubalancer på arbejdsmarkedet viser, at Danmark kommer til at mangle 99.000 faglærte i 2030. Samtidig vil der være et overskud af ufaglært arbejdskraft på 59.000 personer og et overskud af akademikere på 25.000 personer. Der vil også mangle personer med korte og mellemlange videregående uddannelser. Ubalancerne kan medføre flaskehalse, højere ledighed og lavere løn for visse grupper. Samtidig skader de virksomhedernes muligheder og samfundets vækst.”</a:t>
            </a:r>
          </a:p>
        </p:txBody>
      </p:sp>
    </p:spTree>
    <p:extLst>
      <p:ext uri="{BB962C8B-B14F-4D97-AF65-F5344CB8AC3E}">
        <p14:creationId xmlns:p14="http://schemas.microsoft.com/office/powerpoint/2010/main" val="1313409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ABEF2-0773-4BF8-8190-8C173A498968}"/>
              </a:ext>
            </a:extLst>
          </p:cNvPr>
          <p:cNvSpPr>
            <a:spLocks noGrp="1"/>
          </p:cNvSpPr>
          <p:nvPr>
            <p:ph type="title"/>
          </p:nvPr>
        </p:nvSpPr>
        <p:spPr>
          <a:xfrm>
            <a:off x="464326" y="584201"/>
            <a:ext cx="8176437" cy="756567"/>
          </a:xfrm>
        </p:spPr>
        <p:txBody>
          <a:bodyPr/>
          <a:lstStyle/>
          <a:p>
            <a:r>
              <a:rPr lang="da-DK"/>
              <a:t>Uddannelsesniveau</a:t>
            </a:r>
            <a:br>
              <a:rPr lang="da-DK"/>
            </a:br>
            <a:r>
              <a:rPr lang="da-DK" sz="2400"/>
              <a:t>Højeste gennemførte uddannelse for 25-29 årige i 2021</a:t>
            </a:r>
          </a:p>
        </p:txBody>
      </p:sp>
      <p:sp>
        <p:nvSpPr>
          <p:cNvPr id="4" name="Tekstfelt 3">
            <a:extLst>
              <a:ext uri="{FF2B5EF4-FFF2-40B4-BE49-F238E27FC236}">
                <a16:creationId xmlns:a16="http://schemas.microsoft.com/office/drawing/2014/main" id="{7D35A5B0-9DAB-405F-9983-8DF8A7564A70}"/>
              </a:ext>
            </a:extLst>
          </p:cNvPr>
          <p:cNvSpPr txBox="1"/>
          <p:nvPr/>
        </p:nvSpPr>
        <p:spPr>
          <a:xfrm>
            <a:off x="6444208" y="6273799"/>
            <a:ext cx="1874023" cy="18466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a:ln>
                  <a:noFill/>
                </a:ln>
                <a:solidFill>
                  <a:srgbClr val="7F7F7F"/>
                </a:solidFill>
                <a:effectLst/>
                <a:uLnTx/>
                <a:uFillTx/>
                <a:latin typeface="Georgia"/>
                <a:ea typeface="+mn-ea"/>
                <a:cs typeface="+mn-cs"/>
              </a:rPr>
              <a:t>Kilde: Danmarks Statistik</a:t>
            </a:r>
            <a:endParaRPr kumimoji="0" lang="da-DK" sz="1200" b="0" i="1" u="none" strike="noStrike" kern="1200" cap="none" spc="0" normalizeH="0" baseline="0" noProof="0" dirty="0" err="1">
              <a:ln>
                <a:noFill/>
              </a:ln>
              <a:solidFill>
                <a:srgbClr val="7F7F7F"/>
              </a:solidFill>
              <a:effectLst/>
              <a:uLnTx/>
              <a:uFillTx/>
              <a:latin typeface="Georgia"/>
              <a:ea typeface="+mn-ea"/>
              <a:cs typeface="+mn-cs"/>
            </a:endParaRPr>
          </a:p>
        </p:txBody>
      </p:sp>
      <p:graphicFrame>
        <p:nvGraphicFramePr>
          <p:cNvPr id="5" name="Diagram 4">
            <a:extLst>
              <a:ext uri="{FF2B5EF4-FFF2-40B4-BE49-F238E27FC236}">
                <a16:creationId xmlns:a16="http://schemas.microsoft.com/office/drawing/2014/main" id="{44081312-86D2-481D-98C7-23C640AD7748}"/>
              </a:ext>
            </a:extLst>
          </p:cNvPr>
          <p:cNvGraphicFramePr>
            <a:graphicFrameLocks/>
          </p:cNvGraphicFramePr>
          <p:nvPr/>
        </p:nvGraphicFramePr>
        <p:xfrm>
          <a:off x="466000" y="1339453"/>
          <a:ext cx="8213674" cy="49343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08321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EF12B-BDD2-4DA9-83D9-B96279393D73}"/>
              </a:ext>
            </a:extLst>
          </p:cNvPr>
          <p:cNvSpPr>
            <a:spLocks noGrp="1"/>
          </p:cNvSpPr>
          <p:nvPr>
            <p:ph type="title"/>
          </p:nvPr>
        </p:nvSpPr>
        <p:spPr>
          <a:xfrm>
            <a:off x="464326" y="584201"/>
            <a:ext cx="8176437" cy="756567"/>
          </a:xfrm>
        </p:spPr>
        <p:txBody>
          <a:bodyPr/>
          <a:lstStyle/>
          <a:p>
            <a:r>
              <a:rPr lang="da-DK"/>
              <a:t>Ungdomsuddannelser</a:t>
            </a:r>
            <a:br>
              <a:rPr lang="da-DK"/>
            </a:br>
            <a:r>
              <a:rPr lang="da-DK" sz="2400"/>
              <a:t>Ansøgning til erhvervsuddannelse fra 9. og 10. klasse</a:t>
            </a:r>
          </a:p>
        </p:txBody>
      </p:sp>
      <p:sp>
        <p:nvSpPr>
          <p:cNvPr id="4" name="Tekstfelt 3">
            <a:extLst>
              <a:ext uri="{FF2B5EF4-FFF2-40B4-BE49-F238E27FC236}">
                <a16:creationId xmlns:a16="http://schemas.microsoft.com/office/drawing/2014/main" id="{646494C3-F7CF-4061-9803-5F8D273233C7}"/>
              </a:ext>
            </a:extLst>
          </p:cNvPr>
          <p:cNvSpPr txBox="1"/>
          <p:nvPr/>
        </p:nvSpPr>
        <p:spPr>
          <a:xfrm>
            <a:off x="6444208" y="6273799"/>
            <a:ext cx="1874023" cy="18466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a:ln>
                  <a:noFill/>
                </a:ln>
                <a:solidFill>
                  <a:srgbClr val="7F7F7F"/>
                </a:solidFill>
                <a:effectLst/>
                <a:uLnTx/>
                <a:uFillTx/>
                <a:latin typeface="Georgia"/>
                <a:ea typeface="+mn-ea"/>
                <a:cs typeface="+mn-cs"/>
              </a:rPr>
              <a:t>Kilde: Uddannelsestatistik</a:t>
            </a:r>
            <a:endParaRPr kumimoji="0" lang="da-DK" sz="1200" b="0" i="1" u="none" strike="noStrike" kern="1200" cap="none" spc="0" normalizeH="0" baseline="0" noProof="0" dirty="0" err="1">
              <a:ln>
                <a:noFill/>
              </a:ln>
              <a:solidFill>
                <a:srgbClr val="7F7F7F"/>
              </a:solidFill>
              <a:effectLst/>
              <a:uLnTx/>
              <a:uFillTx/>
              <a:latin typeface="Georgia"/>
              <a:ea typeface="+mn-ea"/>
              <a:cs typeface="+mn-cs"/>
            </a:endParaRPr>
          </a:p>
        </p:txBody>
      </p:sp>
      <p:graphicFrame>
        <p:nvGraphicFramePr>
          <p:cNvPr id="5" name="Diagram 4">
            <a:extLst>
              <a:ext uri="{FF2B5EF4-FFF2-40B4-BE49-F238E27FC236}">
                <a16:creationId xmlns:a16="http://schemas.microsoft.com/office/drawing/2014/main" id="{A938139B-D23F-42BF-B492-71701A429424}"/>
              </a:ext>
            </a:extLst>
          </p:cNvPr>
          <p:cNvGraphicFramePr>
            <a:graphicFrameLocks/>
          </p:cNvGraphicFramePr>
          <p:nvPr/>
        </p:nvGraphicFramePr>
        <p:xfrm>
          <a:off x="464326" y="1340767"/>
          <a:ext cx="8215348" cy="49330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362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EF12B-BDD2-4DA9-83D9-B96279393D73}"/>
              </a:ext>
            </a:extLst>
          </p:cNvPr>
          <p:cNvSpPr>
            <a:spLocks noGrp="1"/>
          </p:cNvSpPr>
          <p:nvPr>
            <p:ph type="title"/>
          </p:nvPr>
        </p:nvSpPr>
        <p:spPr>
          <a:xfrm>
            <a:off x="464326" y="584201"/>
            <a:ext cx="8176437" cy="756567"/>
          </a:xfrm>
        </p:spPr>
        <p:txBody>
          <a:bodyPr/>
          <a:lstStyle/>
          <a:p>
            <a:r>
              <a:rPr lang="da-DK"/>
              <a:t>Ungdomsuddannelser</a:t>
            </a:r>
            <a:br>
              <a:rPr lang="da-DK"/>
            </a:br>
            <a:r>
              <a:rPr lang="da-DK" sz="2400"/>
              <a:t>Frafald fra erhvervsuddannelser</a:t>
            </a:r>
          </a:p>
        </p:txBody>
      </p:sp>
      <p:graphicFrame>
        <p:nvGraphicFramePr>
          <p:cNvPr id="3" name="Diagram 2">
            <a:extLst>
              <a:ext uri="{FF2B5EF4-FFF2-40B4-BE49-F238E27FC236}">
                <a16:creationId xmlns:a16="http://schemas.microsoft.com/office/drawing/2014/main" id="{E28201BC-9268-427A-9700-972399CD4BB2}"/>
              </a:ext>
            </a:extLst>
          </p:cNvPr>
          <p:cNvGraphicFramePr>
            <a:graphicFrameLocks/>
          </p:cNvGraphicFramePr>
          <p:nvPr/>
        </p:nvGraphicFramePr>
        <p:xfrm>
          <a:off x="464326" y="1340767"/>
          <a:ext cx="8215348" cy="4933031"/>
        </p:xfrm>
        <a:graphic>
          <a:graphicData uri="http://schemas.openxmlformats.org/drawingml/2006/chart">
            <c:chart xmlns:c="http://schemas.openxmlformats.org/drawingml/2006/chart" xmlns:r="http://schemas.openxmlformats.org/officeDocument/2006/relationships" r:id="rId2"/>
          </a:graphicData>
        </a:graphic>
      </p:graphicFrame>
      <p:sp>
        <p:nvSpPr>
          <p:cNvPr id="4" name="Tekstfelt 3">
            <a:extLst>
              <a:ext uri="{FF2B5EF4-FFF2-40B4-BE49-F238E27FC236}">
                <a16:creationId xmlns:a16="http://schemas.microsoft.com/office/drawing/2014/main" id="{A1A457DE-6E5A-41DC-A8C4-42D4E5C950AD}"/>
              </a:ext>
            </a:extLst>
          </p:cNvPr>
          <p:cNvSpPr txBox="1"/>
          <p:nvPr/>
        </p:nvSpPr>
        <p:spPr>
          <a:xfrm>
            <a:off x="6444208" y="6273799"/>
            <a:ext cx="1874023" cy="18466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a:ln>
                  <a:noFill/>
                </a:ln>
                <a:solidFill>
                  <a:srgbClr val="7F7F7F"/>
                </a:solidFill>
                <a:effectLst/>
                <a:uLnTx/>
                <a:uFillTx/>
                <a:latin typeface="Georgia"/>
                <a:ea typeface="+mn-ea"/>
                <a:cs typeface="+mn-cs"/>
              </a:rPr>
              <a:t>Kilde: Uddannelsestatistik</a:t>
            </a:r>
            <a:endParaRPr kumimoji="0" lang="da-DK" sz="1200" b="0" i="1" u="none" strike="noStrike" kern="1200" cap="none" spc="0" normalizeH="0" baseline="0" noProof="0" dirty="0" err="1">
              <a:ln>
                <a:noFill/>
              </a:ln>
              <a:solidFill>
                <a:srgbClr val="7F7F7F"/>
              </a:solidFill>
              <a:effectLst/>
              <a:uLnTx/>
              <a:uFillTx/>
              <a:latin typeface="Georgia"/>
              <a:ea typeface="+mn-ea"/>
              <a:cs typeface="+mn-cs"/>
            </a:endParaRPr>
          </a:p>
        </p:txBody>
      </p:sp>
    </p:spTree>
    <p:extLst>
      <p:ext uri="{BB962C8B-B14F-4D97-AF65-F5344CB8AC3E}">
        <p14:creationId xmlns:p14="http://schemas.microsoft.com/office/powerpoint/2010/main" val="1080885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3140968"/>
            <a:ext cx="8064896" cy="1524000"/>
          </a:xfrm>
        </p:spPr>
        <p:txBody>
          <a:bodyPr>
            <a:normAutofit fontScale="90000"/>
          </a:bodyPr>
          <a:lstStyle/>
          <a:p>
            <a:pPr algn="ctr"/>
            <a:br>
              <a:rPr lang="da-DK" sz="4000" b="1" dirty="0">
                <a:solidFill>
                  <a:schemeClr val="tx1"/>
                </a:solidFill>
                <a:latin typeface="Calibri" panose="020F0502020204030204" pitchFamily="34" charset="0"/>
              </a:rPr>
            </a:br>
            <a:r>
              <a:rPr lang="da-DK" sz="4000" b="1" dirty="0">
                <a:solidFill>
                  <a:schemeClr val="tx1"/>
                </a:solidFill>
                <a:latin typeface="Calibri" panose="020F0502020204030204" pitchFamily="34" charset="0"/>
              </a:rPr>
              <a:t>Sammenhængende- og helhedsorienteret borgerforløb i Assens Kommune </a:t>
            </a:r>
            <a:br>
              <a:rPr lang="da-DK" sz="4400" b="1" dirty="0">
                <a:solidFill>
                  <a:schemeClr val="tx1"/>
                </a:solidFill>
                <a:latin typeface="Calibri" panose="020F0502020204030204" pitchFamily="34" charset="0"/>
              </a:rPr>
            </a:br>
            <a:r>
              <a:rPr lang="da-DK" sz="4400" b="1" dirty="0">
                <a:solidFill>
                  <a:schemeClr val="tx1"/>
                </a:solidFill>
                <a:latin typeface="Calibri" panose="020F0502020204030204" pitchFamily="34" charset="0"/>
              </a:rPr>
              <a:t>- </a:t>
            </a:r>
            <a:r>
              <a:rPr lang="da-DK" sz="3600" b="1" dirty="0">
                <a:solidFill>
                  <a:schemeClr val="tx1"/>
                </a:solidFill>
                <a:latin typeface="Calibri" panose="020F0502020204030204" pitchFamily="34" charset="0"/>
              </a:rPr>
              <a:t>Projekt Job og Familie</a:t>
            </a:r>
            <a:br>
              <a:rPr lang="da-DK" sz="4400" b="1" dirty="0">
                <a:solidFill>
                  <a:schemeClr val="tx1"/>
                </a:solidFill>
                <a:latin typeface="Calibri" panose="020F0502020204030204" pitchFamily="34" charset="0"/>
              </a:rPr>
            </a:br>
            <a:r>
              <a:rPr lang="da-DK" sz="2400" b="1" dirty="0">
                <a:solidFill>
                  <a:schemeClr val="tx1"/>
                </a:solidFill>
                <a:latin typeface="Calibri" panose="020F0502020204030204" pitchFamily="34" charset="0"/>
              </a:rPr>
              <a:t>"Alle er en del af vores fællesskab”</a:t>
            </a:r>
            <a:br>
              <a:rPr lang="da-DK" sz="2400" b="1" dirty="0">
                <a:solidFill>
                  <a:schemeClr val="tx1"/>
                </a:solidFill>
                <a:latin typeface="Calibri" panose="020F0502020204030204" pitchFamily="34" charset="0"/>
              </a:rPr>
            </a:br>
            <a:r>
              <a:rPr lang="da-DK" sz="1800" dirty="0">
                <a:solidFill>
                  <a:schemeClr val="tx1"/>
                </a:solidFill>
                <a:latin typeface="Calibri" panose="020F0502020204030204" pitchFamily="34" charset="0"/>
              </a:rPr>
              <a:t>2017 –  juni 2020</a:t>
            </a:r>
            <a:br>
              <a:rPr lang="da-DK" sz="1800" dirty="0">
                <a:solidFill>
                  <a:schemeClr val="tx1"/>
                </a:solidFill>
                <a:latin typeface="Calibri" panose="020F0502020204030204" pitchFamily="34" charset="0"/>
              </a:rPr>
            </a:br>
            <a:endParaRPr lang="da-DK" sz="1800" b="1" dirty="0">
              <a:solidFill>
                <a:schemeClr val="tx1"/>
              </a:solidFill>
              <a:latin typeface="Calibri" panose="020F0502020204030204" pitchFamily="34" charset="0"/>
            </a:endParaRPr>
          </a:p>
        </p:txBody>
      </p:sp>
      <p:sp>
        <p:nvSpPr>
          <p:cNvPr id="3" name="Undertitel 2"/>
          <p:cNvSpPr>
            <a:spLocks noGrp="1"/>
          </p:cNvSpPr>
          <p:nvPr>
            <p:ph type="subTitle" idx="1"/>
          </p:nvPr>
        </p:nvSpPr>
        <p:spPr>
          <a:xfrm>
            <a:off x="1763688" y="5589240"/>
            <a:ext cx="6858000" cy="990600"/>
          </a:xfrm>
        </p:spPr>
        <p:txBody>
          <a:bodyPr>
            <a:normAutofit/>
          </a:bodyPr>
          <a:lstStyle/>
          <a:p>
            <a:endParaRPr lang="da-DK" sz="1400" dirty="0">
              <a:latin typeface="Calibri" panose="020F0502020204030204" pitchFamily="34" charset="0"/>
            </a:endParaRPr>
          </a:p>
        </p:txBody>
      </p:sp>
    </p:spTree>
    <p:extLst>
      <p:ext uri="{BB962C8B-B14F-4D97-AF65-F5344CB8AC3E}">
        <p14:creationId xmlns:p14="http://schemas.microsoft.com/office/powerpoint/2010/main" val="2982262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692696"/>
            <a:ext cx="7571184" cy="708688"/>
          </a:xfrm>
        </p:spPr>
        <p:txBody>
          <a:bodyPr>
            <a:noAutofit/>
          </a:bodyPr>
          <a:lstStyle/>
          <a:p>
            <a:r>
              <a:rPr lang="da-DK" sz="3600" b="1" dirty="0"/>
              <a:t>Introduktion til projekt Job &amp; Familie</a:t>
            </a:r>
          </a:p>
        </p:txBody>
      </p:sp>
      <p:sp>
        <p:nvSpPr>
          <p:cNvPr id="5" name="Pladsholder til indhold 4"/>
          <p:cNvSpPr>
            <a:spLocks noGrp="1"/>
          </p:cNvSpPr>
          <p:nvPr>
            <p:ph idx="1"/>
          </p:nvPr>
        </p:nvSpPr>
        <p:spPr>
          <a:xfrm>
            <a:off x="323528" y="1556792"/>
            <a:ext cx="8229600" cy="4389120"/>
          </a:xfrm>
        </p:spPr>
        <p:txBody>
          <a:bodyPr>
            <a:normAutofit/>
          </a:bodyPr>
          <a:lstStyle/>
          <a:p>
            <a:pPr marL="0" indent="0">
              <a:buNone/>
            </a:pPr>
            <a:r>
              <a:rPr lang="da-DK" sz="1800" dirty="0"/>
              <a:t>Assens Kommune har fra 2017-2020 gennemført projekt Job &amp; Familie. I projektet tages der udgangspunkt i et helhedssyn på familiens samlede udfordringer med det formål at flytte de voksne familiemedlemmer tættere på arbejdsmarkedet og for børnene at bryde den sociale arv.</a:t>
            </a:r>
          </a:p>
          <a:p>
            <a:pPr marL="0" indent="0">
              <a:buNone/>
            </a:pPr>
            <a:endParaRPr lang="da-DK" sz="1800" dirty="0"/>
          </a:p>
          <a:p>
            <a:pPr marL="0" indent="0">
              <a:buNone/>
            </a:pPr>
            <a:endParaRPr lang="da-DK" sz="1800" dirty="0"/>
          </a:p>
          <a:p>
            <a:pPr marL="0" indent="0">
              <a:buNone/>
            </a:pPr>
            <a:endParaRPr lang="da-DK" sz="1800" dirty="0"/>
          </a:p>
          <a:p>
            <a:pPr marL="0" indent="0">
              <a:buNone/>
            </a:pPr>
            <a:endParaRPr lang="da-DK" sz="1800" dirty="0"/>
          </a:p>
        </p:txBody>
      </p:sp>
      <p:pic>
        <p:nvPicPr>
          <p:cNvPr id="6" name="Billede 5"/>
          <p:cNvPicPr>
            <a:picLocks noChangeAspect="1"/>
          </p:cNvPicPr>
          <p:nvPr/>
        </p:nvPicPr>
        <p:blipFill>
          <a:blip r:embed="rId2"/>
          <a:stretch>
            <a:fillRect/>
          </a:stretch>
        </p:blipFill>
        <p:spPr>
          <a:xfrm>
            <a:off x="2518309" y="2780928"/>
            <a:ext cx="4285939" cy="4077072"/>
          </a:xfrm>
          <a:prstGeom prst="rect">
            <a:avLst/>
          </a:prstGeom>
        </p:spPr>
      </p:pic>
    </p:spTree>
    <p:extLst>
      <p:ext uri="{BB962C8B-B14F-4D97-AF65-F5344CB8AC3E}">
        <p14:creationId xmlns:p14="http://schemas.microsoft.com/office/powerpoint/2010/main" val="1845282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b="1" dirty="0"/>
              <a:t>Målgruppe</a:t>
            </a:r>
          </a:p>
        </p:txBody>
      </p:sp>
      <p:sp>
        <p:nvSpPr>
          <p:cNvPr id="4" name="Pladsholder til indhold 2"/>
          <p:cNvSpPr>
            <a:spLocks noGrp="1"/>
          </p:cNvSpPr>
          <p:nvPr>
            <p:ph idx="1"/>
          </p:nvPr>
        </p:nvSpPr>
        <p:spPr/>
        <p:txBody>
          <a:bodyPr>
            <a:normAutofit/>
          </a:bodyPr>
          <a:lstStyle/>
          <a:p>
            <a:pPr marL="205740" indent="-205740">
              <a:buClr>
                <a:srgbClr val="0BD0D9"/>
              </a:buClr>
            </a:pPr>
            <a:r>
              <a:rPr lang="da-DK" sz="2000" dirty="0">
                <a:solidFill>
                  <a:prstClr val="black"/>
                </a:solidFill>
                <a:latin typeface="Calibri" panose="020F0502020204030204" pitchFamily="34" charset="0"/>
              </a:rPr>
              <a:t>Én eller begge forældre modtager offentlig forsørgelse</a:t>
            </a:r>
            <a:br>
              <a:rPr lang="da-DK" sz="2000" dirty="0">
                <a:solidFill>
                  <a:prstClr val="black"/>
                </a:solidFill>
                <a:latin typeface="Calibri" panose="020F0502020204030204" pitchFamily="34" charset="0"/>
              </a:rPr>
            </a:br>
            <a:endParaRPr lang="da-DK" sz="2000" dirty="0">
              <a:solidFill>
                <a:prstClr val="black"/>
              </a:solidFill>
              <a:latin typeface="Calibri" panose="020F0502020204030204" pitchFamily="34" charset="0"/>
            </a:endParaRPr>
          </a:p>
          <a:p>
            <a:pPr marL="205740" indent="-205740">
              <a:buClr>
                <a:srgbClr val="0BD0D9"/>
              </a:buClr>
            </a:pPr>
            <a:r>
              <a:rPr lang="da-DK" sz="2000" dirty="0">
                <a:solidFill>
                  <a:prstClr val="black"/>
                </a:solidFill>
                <a:latin typeface="Calibri" panose="020F0502020204030204" pitchFamily="34" charset="0"/>
              </a:rPr>
              <a:t>Der skal som minimum være én børnesag i familien</a:t>
            </a:r>
          </a:p>
          <a:p>
            <a:pPr marL="0" indent="0">
              <a:buClr>
                <a:srgbClr val="0BD0D9"/>
              </a:buClr>
              <a:buNone/>
            </a:pPr>
            <a:endParaRPr lang="da-DK" sz="2000" dirty="0">
              <a:solidFill>
                <a:prstClr val="black"/>
              </a:solidFill>
              <a:latin typeface="Calibri" panose="020F0502020204030204" pitchFamily="34" charset="0"/>
            </a:endParaRPr>
          </a:p>
          <a:p>
            <a:pPr marL="205740" indent="-205740">
              <a:buClr>
                <a:srgbClr val="0BD0D9"/>
              </a:buClr>
            </a:pPr>
            <a:r>
              <a:rPr lang="da-DK" sz="2000" dirty="0">
                <a:solidFill>
                  <a:prstClr val="black"/>
                </a:solidFill>
                <a:latin typeface="Calibri" panose="020F0502020204030204" pitchFamily="34" charset="0"/>
              </a:rPr>
              <a:t>Derudover skal familien/de voksne have komplekse og sammensatte problemer af social, helbreds- og beskæftigelsesmæssig karakter</a:t>
            </a:r>
          </a:p>
          <a:p>
            <a:pPr marL="480060" lvl="1" indent="-185166">
              <a:buClr>
                <a:srgbClr val="0F6FC6"/>
              </a:buClr>
            </a:pPr>
            <a:r>
              <a:rPr lang="da-DK" sz="1600" dirty="0">
                <a:solidFill>
                  <a:prstClr val="black"/>
                </a:solidFill>
                <a:latin typeface="Calibri" panose="020F0502020204030204" pitchFamily="34" charset="0"/>
              </a:rPr>
              <a:t>Langvarig offentlig forsørgelse</a:t>
            </a:r>
          </a:p>
          <a:p>
            <a:pPr marL="480060" lvl="1" indent="-185166">
              <a:buClr>
                <a:srgbClr val="0F6FC6"/>
              </a:buClr>
            </a:pPr>
            <a:r>
              <a:rPr lang="da-DK" sz="1600" dirty="0">
                <a:solidFill>
                  <a:prstClr val="black"/>
                </a:solidFill>
                <a:latin typeface="Calibri" panose="020F0502020204030204" pitchFamily="34" charset="0"/>
              </a:rPr>
              <a:t>Misbrugsproblematikker</a:t>
            </a:r>
          </a:p>
          <a:p>
            <a:pPr marL="480060" lvl="1" indent="-185166">
              <a:buClr>
                <a:srgbClr val="0F6FC6"/>
              </a:buClr>
            </a:pPr>
            <a:r>
              <a:rPr lang="da-DK" sz="1600" dirty="0">
                <a:solidFill>
                  <a:prstClr val="black"/>
                </a:solidFill>
                <a:latin typeface="Calibri" panose="020F0502020204030204" pitchFamily="34" charset="0"/>
              </a:rPr>
              <a:t>Psykiske udfordringer</a:t>
            </a:r>
          </a:p>
          <a:p>
            <a:pPr marL="480060" lvl="1" indent="-185166">
              <a:buClr>
                <a:srgbClr val="0F6FC6"/>
              </a:buClr>
            </a:pPr>
            <a:r>
              <a:rPr lang="da-DK" sz="1600" dirty="0">
                <a:solidFill>
                  <a:prstClr val="black"/>
                </a:solidFill>
                <a:latin typeface="Calibri" panose="020F0502020204030204" pitchFamily="34" charset="0"/>
              </a:rPr>
              <a:t>Børn i middel og svær mistrivsel</a:t>
            </a:r>
          </a:p>
          <a:p>
            <a:pPr marL="480060" lvl="1" indent="-185166">
              <a:buClr>
                <a:srgbClr val="0F6FC6"/>
              </a:buClr>
            </a:pPr>
            <a:r>
              <a:rPr lang="da-DK" sz="1600" dirty="0">
                <a:solidFill>
                  <a:prstClr val="black"/>
                </a:solidFill>
                <a:latin typeface="Calibri" panose="020F0502020204030204" pitchFamily="34" charset="0"/>
              </a:rPr>
              <a:t>Lange indsatsanamneser uden mærkbar effekt</a:t>
            </a:r>
            <a:br>
              <a:rPr lang="da-DK" sz="1275" dirty="0">
                <a:solidFill>
                  <a:prstClr val="black"/>
                </a:solidFill>
                <a:latin typeface="Calibri" panose="020F0502020204030204" pitchFamily="34" charset="0"/>
              </a:rPr>
            </a:br>
            <a:endParaRPr lang="da-DK" sz="1275" dirty="0">
              <a:solidFill>
                <a:prstClr val="black"/>
              </a:solidFill>
              <a:latin typeface="Calibri" panose="020F0502020204030204" pitchFamily="34" charset="0"/>
            </a:endParaRPr>
          </a:p>
          <a:p>
            <a:pPr marL="294894" lvl="1" indent="0">
              <a:buClr>
                <a:srgbClr val="0F6FC6"/>
              </a:buClr>
              <a:buNone/>
            </a:pPr>
            <a:endParaRPr lang="da-DK" sz="1275" dirty="0">
              <a:solidFill>
                <a:prstClr val="black"/>
              </a:solidFill>
              <a:latin typeface="Calibri" panose="020F0502020204030204" pitchFamily="34" charset="0"/>
            </a:endParaRPr>
          </a:p>
          <a:p>
            <a:pPr marL="0" indent="0">
              <a:buClr>
                <a:srgbClr val="0BD0D9"/>
              </a:buClr>
              <a:buNone/>
            </a:pPr>
            <a:endParaRPr lang="da-DK" sz="1500" dirty="0">
              <a:solidFill>
                <a:prstClr val="black"/>
              </a:solidFill>
              <a:latin typeface="Calibri" panose="020F0502020204030204" pitchFamily="34" charset="0"/>
            </a:endParaRPr>
          </a:p>
          <a:p>
            <a:pPr marL="0" indent="0">
              <a:buNone/>
            </a:pPr>
            <a:endParaRPr lang="da-DK" dirty="0"/>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7812" y="4336768"/>
            <a:ext cx="3356676" cy="2225903"/>
          </a:xfrm>
          <a:prstGeom prst="rect">
            <a:avLst/>
          </a:prstGeom>
        </p:spPr>
      </p:pic>
    </p:spTree>
    <p:extLst>
      <p:ext uri="{BB962C8B-B14F-4D97-AF65-F5344CB8AC3E}">
        <p14:creationId xmlns:p14="http://schemas.microsoft.com/office/powerpoint/2010/main" val="91988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b="1" dirty="0"/>
              <a:t>Overordnede mål</a:t>
            </a:r>
          </a:p>
        </p:txBody>
      </p:sp>
      <p:sp>
        <p:nvSpPr>
          <p:cNvPr id="4" name="Pladsholder til indhold 2"/>
          <p:cNvSpPr>
            <a:spLocks noGrp="1"/>
          </p:cNvSpPr>
          <p:nvPr>
            <p:ph idx="1"/>
          </p:nvPr>
        </p:nvSpPr>
        <p:spPr/>
        <p:txBody>
          <a:bodyPr>
            <a:normAutofit fontScale="77500" lnSpcReduction="20000"/>
          </a:bodyPr>
          <a:lstStyle/>
          <a:p>
            <a:pPr marL="0" indent="0">
              <a:buNone/>
            </a:pPr>
            <a:endParaRPr lang="da-DK" dirty="0">
              <a:latin typeface="Calibri" panose="020F0502020204030204" pitchFamily="34" charset="0"/>
            </a:endParaRPr>
          </a:p>
          <a:p>
            <a:r>
              <a:rPr lang="da-DK" sz="2000" dirty="0">
                <a:latin typeface="Calibri" panose="020F0502020204030204" pitchFamily="34" charset="0"/>
              </a:rPr>
              <a:t>Større tilknytning til arbejdsmarkedet og uddannelse</a:t>
            </a:r>
          </a:p>
          <a:p>
            <a:pPr marL="0" indent="0">
              <a:buNone/>
            </a:pPr>
            <a:endParaRPr lang="da-DK" sz="2000" dirty="0">
              <a:latin typeface="Calibri" panose="020F0502020204030204" pitchFamily="34" charset="0"/>
            </a:endParaRPr>
          </a:p>
          <a:p>
            <a:r>
              <a:rPr lang="da-DK" sz="2000" dirty="0">
                <a:latin typeface="Calibri" panose="020F0502020204030204" pitchFamily="34" charset="0"/>
              </a:rPr>
              <a:t>Bedre trivsel for familierne og de enkelte familiemedlemmer</a:t>
            </a:r>
            <a:br>
              <a:rPr lang="da-DK" sz="2000" dirty="0">
                <a:latin typeface="Calibri" panose="020F0502020204030204" pitchFamily="34" charset="0"/>
              </a:rPr>
            </a:br>
            <a:endParaRPr lang="da-DK" sz="2000" dirty="0">
              <a:latin typeface="Calibri" panose="020F0502020204030204" pitchFamily="34" charset="0"/>
            </a:endParaRPr>
          </a:p>
          <a:p>
            <a:r>
              <a:rPr lang="da-DK" sz="2000" dirty="0">
                <a:latin typeface="Calibri" panose="020F0502020204030204" pitchFamily="34" charset="0"/>
              </a:rPr>
              <a:t>Mindske fraværet i skole og dagtilbud</a:t>
            </a:r>
          </a:p>
          <a:p>
            <a:pPr marL="0" indent="0">
              <a:buNone/>
            </a:pPr>
            <a:endParaRPr lang="da-DK" sz="2000" dirty="0">
              <a:latin typeface="Calibri" panose="020F0502020204030204" pitchFamily="34" charset="0"/>
            </a:endParaRPr>
          </a:p>
          <a:p>
            <a:r>
              <a:rPr lang="da-DK" sz="2000" dirty="0">
                <a:latin typeface="Calibri" panose="020F0502020204030204" pitchFamily="34" charset="0"/>
              </a:rPr>
              <a:t>Flere børn og unge skal tilknyttes fritidsaktivitet eller et fritidsjob </a:t>
            </a:r>
            <a:br>
              <a:rPr lang="da-DK" sz="2000" dirty="0">
                <a:latin typeface="Calibri" panose="020F0502020204030204" pitchFamily="34" charset="0"/>
              </a:rPr>
            </a:br>
            <a:endParaRPr lang="da-DK" sz="2000" dirty="0">
              <a:latin typeface="Calibri" panose="020F0502020204030204" pitchFamily="34" charset="0"/>
            </a:endParaRPr>
          </a:p>
          <a:p>
            <a:r>
              <a:rPr lang="da-DK" sz="2000" dirty="0">
                <a:latin typeface="Calibri" panose="020F0502020204030204" pitchFamily="34" charset="0"/>
              </a:rPr>
              <a:t>Forebyggelse af anbringelser, fokus på hjemgivelser og korte anbringelser (første dag ude – er første dag på vej hjem igen)</a:t>
            </a:r>
            <a:br>
              <a:rPr lang="da-DK" sz="2000" dirty="0">
                <a:latin typeface="Calibri" panose="020F0502020204030204" pitchFamily="34" charset="0"/>
              </a:rPr>
            </a:br>
            <a:endParaRPr lang="da-DK" sz="2000" dirty="0">
              <a:latin typeface="Calibri" panose="020F0502020204030204" pitchFamily="34" charset="0"/>
            </a:endParaRPr>
          </a:p>
          <a:p>
            <a:r>
              <a:rPr lang="da-DK" sz="2000" dirty="0">
                <a:latin typeface="Calibri" panose="020F0502020204030204" pitchFamily="34" charset="0"/>
              </a:rPr>
              <a:t>Implementering i den øvrige organisation</a:t>
            </a:r>
            <a:br>
              <a:rPr lang="da-DK" sz="2000" dirty="0">
                <a:latin typeface="Calibri" panose="020F0502020204030204" pitchFamily="34" charset="0"/>
              </a:rPr>
            </a:br>
            <a:endParaRPr lang="da-DK" sz="2000" dirty="0">
              <a:latin typeface="Calibri" panose="020F0502020204030204" pitchFamily="34" charset="0"/>
            </a:endParaRPr>
          </a:p>
          <a:p>
            <a:r>
              <a:rPr lang="da-DK" sz="2000" dirty="0">
                <a:latin typeface="Calibri" panose="020F0502020204030204" pitchFamily="34" charset="0"/>
              </a:rPr>
              <a:t>Samarbejde med frivillige foreninger og civilsamfundet</a:t>
            </a:r>
            <a:br>
              <a:rPr lang="da-DK" sz="2000" dirty="0">
                <a:latin typeface="Calibri" panose="020F0502020204030204" pitchFamily="34" charset="0"/>
              </a:rPr>
            </a:br>
            <a:endParaRPr lang="da-DK" sz="2000" dirty="0">
              <a:latin typeface="Calibri" panose="020F0502020204030204" pitchFamily="34" charset="0"/>
            </a:endParaRPr>
          </a:p>
          <a:p>
            <a:r>
              <a:rPr lang="da-DK" sz="2000" dirty="0">
                <a:latin typeface="Calibri" panose="020F0502020204030204" pitchFamily="34" charset="0"/>
              </a:rPr>
              <a:t>Ændring af fokusset fra barnets til de voksne – Fra individorienteret til familien som helhed</a:t>
            </a:r>
            <a:br>
              <a:rPr lang="da-DK" sz="2000" dirty="0">
                <a:latin typeface="Calibri" panose="020F0502020204030204" pitchFamily="34" charset="0"/>
              </a:rPr>
            </a:br>
            <a:endParaRPr lang="da-DK" sz="2000" dirty="0">
              <a:latin typeface="Calibri" panose="020F0502020204030204" pitchFamily="34" charset="0"/>
            </a:endParaRPr>
          </a:p>
          <a:p>
            <a:endParaRPr lang="da-DK" sz="2000" dirty="0">
              <a:latin typeface="Calibri" panose="020F0502020204030204" pitchFamily="34" charset="0"/>
            </a:endParaRPr>
          </a:p>
          <a:p>
            <a:pPr marL="0" indent="0">
              <a:buNone/>
            </a:pPr>
            <a:endParaRPr lang="da-DK" dirty="0"/>
          </a:p>
        </p:txBody>
      </p:sp>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5506" y="1002313"/>
            <a:ext cx="2353304" cy="1322797"/>
          </a:xfrm>
          <a:prstGeom prst="rect">
            <a:avLst/>
          </a:prstGeom>
        </p:spPr>
      </p:pic>
      <p:sp>
        <p:nvSpPr>
          <p:cNvPr id="8" name="Ligebenet trekant 7"/>
          <p:cNvSpPr/>
          <p:nvPr/>
        </p:nvSpPr>
        <p:spPr>
          <a:xfrm>
            <a:off x="7568172" y="4630131"/>
            <a:ext cx="792088" cy="5760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onstantia"/>
              <a:ea typeface="+mn-ea"/>
              <a:cs typeface="+mn-cs"/>
            </a:endParaRPr>
          </a:p>
        </p:txBody>
      </p:sp>
      <p:sp>
        <p:nvSpPr>
          <p:cNvPr id="9" name="Ligebenet trekant 8"/>
          <p:cNvSpPr/>
          <p:nvPr/>
        </p:nvSpPr>
        <p:spPr>
          <a:xfrm rot="11298595">
            <a:off x="6084168" y="4661695"/>
            <a:ext cx="792088" cy="5760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onstantia"/>
              <a:ea typeface="+mn-ea"/>
              <a:cs typeface="+mn-cs"/>
            </a:endParaRPr>
          </a:p>
        </p:txBody>
      </p:sp>
      <p:cxnSp>
        <p:nvCxnSpPr>
          <p:cNvPr id="10" name="Lige forbindelse 9"/>
          <p:cNvCxnSpPr/>
          <p:nvPr/>
        </p:nvCxnSpPr>
        <p:spPr>
          <a:xfrm>
            <a:off x="6084168" y="5229200"/>
            <a:ext cx="9361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Lige forbindelse 10"/>
          <p:cNvCxnSpPr/>
          <p:nvPr/>
        </p:nvCxnSpPr>
        <p:spPr>
          <a:xfrm>
            <a:off x="7524328" y="5229200"/>
            <a:ext cx="86409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999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b="1" dirty="0"/>
              <a:t>Projektgruppen</a:t>
            </a:r>
          </a:p>
        </p:txBody>
      </p:sp>
      <p:sp>
        <p:nvSpPr>
          <p:cNvPr id="4" name="Pladsholder til indhold 2"/>
          <p:cNvSpPr>
            <a:spLocks noGrp="1"/>
          </p:cNvSpPr>
          <p:nvPr>
            <p:ph idx="1"/>
          </p:nvPr>
        </p:nvSpPr>
        <p:spPr/>
        <p:txBody>
          <a:bodyPr>
            <a:normAutofit/>
          </a:bodyPr>
          <a:lstStyle/>
          <a:p>
            <a:r>
              <a:rPr lang="da-DK" sz="2200" dirty="0"/>
              <a:t>Tre myndighedssagsbehandlere fra børne- og familieområdet</a:t>
            </a:r>
            <a:br>
              <a:rPr lang="da-DK" sz="2200" dirty="0"/>
            </a:br>
            <a:endParaRPr lang="da-DK" sz="2200" dirty="0"/>
          </a:p>
          <a:p>
            <a:r>
              <a:rPr lang="da-DK" sz="2200" dirty="0"/>
              <a:t>To myndighedssagsbehandlere fra beskæftigelsesområdet</a:t>
            </a:r>
            <a:br>
              <a:rPr lang="da-DK" sz="2200" dirty="0"/>
            </a:br>
            <a:endParaRPr lang="da-DK" sz="2200" dirty="0"/>
          </a:p>
          <a:p>
            <a:r>
              <a:rPr lang="da-DK" sz="2200" dirty="0"/>
              <a:t>En myndighedssagsbehandler fra voksenområdet</a:t>
            </a:r>
            <a:br>
              <a:rPr lang="da-DK" sz="2200" dirty="0"/>
            </a:br>
            <a:endParaRPr lang="da-DK" sz="2200" dirty="0"/>
          </a:p>
          <a:p>
            <a:r>
              <a:rPr lang="da-DK" sz="2200" dirty="0"/>
              <a:t>Tre familiebehandlere</a:t>
            </a:r>
            <a:br>
              <a:rPr lang="da-DK" sz="2200" dirty="0"/>
            </a:br>
            <a:endParaRPr lang="da-DK" sz="2200" dirty="0"/>
          </a:p>
          <a:p>
            <a:r>
              <a:rPr lang="da-DK" sz="2200" dirty="0"/>
              <a:t>En frivillighedskoordinator 20 t/ugen</a:t>
            </a:r>
            <a:br>
              <a:rPr lang="da-DK" dirty="0"/>
            </a:br>
            <a:endParaRPr lang="da-DK" dirty="0"/>
          </a:p>
          <a:p>
            <a:pPr marL="0" indent="0">
              <a:buNone/>
            </a:pPr>
            <a:endParaRPr lang="da-DK" dirty="0"/>
          </a:p>
        </p:txBody>
      </p:sp>
    </p:spTree>
    <p:extLst>
      <p:ext uri="{BB962C8B-B14F-4D97-AF65-F5344CB8AC3E}">
        <p14:creationId xmlns:p14="http://schemas.microsoft.com/office/powerpoint/2010/main" val="1621760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b="1" dirty="0"/>
              <a:t>Overordnede evaluering, fokus og tendenser</a:t>
            </a:r>
          </a:p>
        </p:txBody>
      </p:sp>
      <p:sp>
        <p:nvSpPr>
          <p:cNvPr id="4" name="Pladsholder til indhold 2"/>
          <p:cNvSpPr>
            <a:spLocks noGrp="1"/>
          </p:cNvSpPr>
          <p:nvPr>
            <p:ph idx="1"/>
          </p:nvPr>
        </p:nvSpPr>
        <p:spPr/>
        <p:txBody>
          <a:bodyPr>
            <a:normAutofit fontScale="32500" lnSpcReduction="20000"/>
          </a:bodyPr>
          <a:lstStyle/>
          <a:p>
            <a:r>
              <a:rPr lang="da-DK" sz="7400" dirty="0"/>
              <a:t>Der foretages en effekt, virknings – og økonomisk evaluering af Job og Familie.</a:t>
            </a:r>
          </a:p>
          <a:p>
            <a:pPr marL="0" indent="0">
              <a:buNone/>
            </a:pPr>
            <a:endParaRPr lang="da-DK" sz="7400" dirty="0"/>
          </a:p>
          <a:p>
            <a:r>
              <a:rPr lang="da-DK" sz="7400" dirty="0"/>
              <a:t>Ændring af fokus fra børnene som ”primære” til de voksne</a:t>
            </a:r>
            <a:br>
              <a:rPr lang="da-DK" sz="7400" dirty="0"/>
            </a:br>
            <a:endParaRPr lang="da-DK" sz="7400" dirty="0"/>
          </a:p>
          <a:p>
            <a:r>
              <a:rPr lang="da-DK" sz="7400" dirty="0"/>
              <a:t>Beskæftigelse som et af de vigtigste ”greb” og eller ”løftestang”</a:t>
            </a:r>
            <a:br>
              <a:rPr lang="da-DK" sz="7400" dirty="0"/>
            </a:br>
            <a:endParaRPr lang="da-DK" sz="7400" dirty="0"/>
          </a:p>
          <a:p>
            <a:r>
              <a:rPr lang="da-DK" sz="7400" dirty="0"/>
              <a:t>Tendens til en sammenhæng mellem at de voksne kommer i beskæftigelse og børnenes trivsel. </a:t>
            </a:r>
            <a:br>
              <a:rPr lang="da-DK" sz="7400" dirty="0"/>
            </a:br>
            <a:r>
              <a:rPr lang="da-DK" sz="7400" i="1" dirty="0"/>
              <a:t>(”når de voksne kommer i beskæftigelse får de det bedre og så får deres børn det bedre”) </a:t>
            </a:r>
          </a:p>
          <a:p>
            <a:pPr marL="0" indent="0">
              <a:buNone/>
            </a:pPr>
            <a:endParaRPr lang="da-DK" dirty="0"/>
          </a:p>
          <a:p>
            <a:pPr marL="0" indent="0">
              <a:buNone/>
            </a:pPr>
            <a:br>
              <a:rPr lang="da-DK" dirty="0"/>
            </a:br>
            <a:endParaRPr lang="da-DK" dirty="0"/>
          </a:p>
        </p:txBody>
      </p:sp>
    </p:spTree>
    <p:extLst>
      <p:ext uri="{BB962C8B-B14F-4D97-AF65-F5344CB8AC3E}">
        <p14:creationId xmlns:p14="http://schemas.microsoft.com/office/powerpoint/2010/main" val="938794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B9CB4B15-F92C-48A4-BBA8-F52059BAC2B6}"/>
              </a:ext>
            </a:extLst>
          </p:cNvPr>
          <p:cNvSpPr>
            <a:spLocks noGrp="1"/>
          </p:cNvSpPr>
          <p:nvPr>
            <p:ph type="pic" sz="quarter" idx="13"/>
          </p:nvPr>
        </p:nvSpPr>
        <p:spPr/>
      </p:sp>
      <p:pic>
        <p:nvPicPr>
          <p:cNvPr id="4" name="Billede 3">
            <a:extLst>
              <a:ext uri="{FF2B5EF4-FFF2-40B4-BE49-F238E27FC236}">
                <a16:creationId xmlns:a16="http://schemas.microsoft.com/office/drawing/2014/main" id="{8B7F3473-3A0F-490E-8D57-AFF910CC6CA3}"/>
              </a:ext>
            </a:extLst>
          </p:cNvPr>
          <p:cNvPicPr>
            <a:picLocks noChangeAspect="1"/>
          </p:cNvPicPr>
          <p:nvPr/>
        </p:nvPicPr>
        <p:blipFill rotWithShape="1">
          <a:blip r:embed="rId3"/>
          <a:srcRect l="2750" t="16926" r="38188" b="38188"/>
          <a:stretch/>
        </p:blipFill>
        <p:spPr>
          <a:xfrm>
            <a:off x="-14563" y="872468"/>
            <a:ext cx="9167274" cy="4644752"/>
          </a:xfrm>
          <a:prstGeom prst="rect">
            <a:avLst/>
          </a:prstGeom>
        </p:spPr>
      </p:pic>
      <p:sp>
        <p:nvSpPr>
          <p:cNvPr id="5" name="Tekstfelt 4">
            <a:extLst>
              <a:ext uri="{FF2B5EF4-FFF2-40B4-BE49-F238E27FC236}">
                <a16:creationId xmlns:a16="http://schemas.microsoft.com/office/drawing/2014/main" id="{A0B5677A-5AC8-486C-B5E1-271638728487}"/>
              </a:ext>
            </a:extLst>
          </p:cNvPr>
          <p:cNvSpPr txBox="1"/>
          <p:nvPr/>
        </p:nvSpPr>
        <p:spPr>
          <a:xfrm>
            <a:off x="755576" y="905751"/>
            <a:ext cx="4788024" cy="1231106"/>
          </a:xfrm>
          <a:prstGeom prst="rect">
            <a:avLst/>
          </a:prstGeom>
          <a:noFill/>
        </p:spPr>
        <p:txBody>
          <a:bodyPr wrap="square" lIns="0" tIns="0" rIns="0" bIns="0" rtlCol="0">
            <a:spAutoFit/>
          </a:bodyPr>
          <a:lstStyle/>
          <a:p>
            <a:r>
              <a:rPr lang="da-DK" sz="2000" dirty="0">
                <a:solidFill>
                  <a:srgbClr val="F3F3F3"/>
                </a:solidFill>
                <a:latin typeface="72 Monospace" panose="020B0509030603020204" pitchFamily="49" charset="0"/>
                <a:cs typeface="72 Monospace" panose="020B0509030603020204" pitchFamily="49" charset="0"/>
              </a:rPr>
              <a:t>Måske jeg burde have en plan</a:t>
            </a:r>
          </a:p>
          <a:p>
            <a:r>
              <a:rPr lang="da-DK" sz="2000" dirty="0">
                <a:solidFill>
                  <a:srgbClr val="F3F3F3"/>
                </a:solidFill>
                <a:latin typeface="72 Monospace" panose="020B0509030603020204" pitchFamily="49" charset="0"/>
                <a:cs typeface="72 Monospace" panose="020B0509030603020204" pitchFamily="49" charset="0"/>
              </a:rPr>
              <a:t>Jeg tager det dag for dag</a:t>
            </a:r>
          </a:p>
          <a:p>
            <a:r>
              <a:rPr lang="da-DK" sz="2000" dirty="0">
                <a:solidFill>
                  <a:srgbClr val="F3F3F3"/>
                </a:solidFill>
                <a:latin typeface="72 Monospace" panose="020B0509030603020204" pitchFamily="49" charset="0"/>
                <a:cs typeface="72 Monospace" panose="020B0509030603020204" pitchFamily="49" charset="0"/>
              </a:rPr>
              <a:t>Jeg ved ikke hvad jeg laver</a:t>
            </a:r>
          </a:p>
          <a:p>
            <a:endParaRPr lang="da-DK" sz="2000" i="1" dirty="0" err="1">
              <a:latin typeface="+mn-lt"/>
            </a:endParaRPr>
          </a:p>
        </p:txBody>
      </p:sp>
      <p:sp>
        <p:nvSpPr>
          <p:cNvPr id="6" name="Tekstfelt 5">
            <a:extLst>
              <a:ext uri="{FF2B5EF4-FFF2-40B4-BE49-F238E27FC236}">
                <a16:creationId xmlns:a16="http://schemas.microsoft.com/office/drawing/2014/main" id="{43CDF701-FF92-465D-B964-D0ABF9C76082}"/>
              </a:ext>
            </a:extLst>
          </p:cNvPr>
          <p:cNvSpPr txBox="1"/>
          <p:nvPr/>
        </p:nvSpPr>
        <p:spPr>
          <a:xfrm>
            <a:off x="323528" y="5517220"/>
            <a:ext cx="4910046" cy="923330"/>
          </a:xfrm>
          <a:prstGeom prst="rect">
            <a:avLst/>
          </a:prstGeom>
          <a:noFill/>
        </p:spPr>
        <p:txBody>
          <a:bodyPr wrap="square" lIns="0" tIns="0" rIns="0" bIns="0" rtlCol="0">
            <a:spAutoFit/>
          </a:bodyPr>
          <a:lstStyle/>
          <a:p>
            <a:r>
              <a:rPr lang="da-DK" sz="2000" dirty="0">
                <a:solidFill>
                  <a:schemeClr val="tx2"/>
                </a:solidFill>
                <a:latin typeface="72 Monospace" panose="020B0509030603020204" pitchFamily="49" charset="0"/>
                <a:cs typeface="72 Monospace" panose="020B0509030603020204" pitchFamily="49" charset="0"/>
              </a:rPr>
              <a:t>Vent og se</a:t>
            </a:r>
          </a:p>
          <a:p>
            <a:r>
              <a:rPr lang="da-DK" sz="2000" dirty="0">
                <a:solidFill>
                  <a:schemeClr val="tx2"/>
                </a:solidFill>
                <a:latin typeface="72 Monospace" panose="020B0509030603020204" pitchFamily="49" charset="0"/>
                <a:cs typeface="72 Monospace" panose="020B0509030603020204" pitchFamily="49" charset="0"/>
              </a:rPr>
              <a:t>Jeg skal nok få styr på det</a:t>
            </a:r>
          </a:p>
          <a:p>
            <a:endParaRPr lang="da-DK" sz="2000" i="1" dirty="0" err="1">
              <a:latin typeface="+mn-lt"/>
            </a:endParaRPr>
          </a:p>
        </p:txBody>
      </p:sp>
      <p:sp>
        <p:nvSpPr>
          <p:cNvPr id="7" name="Tekstfelt 6">
            <a:extLst>
              <a:ext uri="{FF2B5EF4-FFF2-40B4-BE49-F238E27FC236}">
                <a16:creationId xmlns:a16="http://schemas.microsoft.com/office/drawing/2014/main" id="{CC79A3EE-D2B1-4888-94F1-BED5D947C639}"/>
              </a:ext>
            </a:extLst>
          </p:cNvPr>
          <p:cNvSpPr txBox="1"/>
          <p:nvPr/>
        </p:nvSpPr>
        <p:spPr>
          <a:xfrm>
            <a:off x="5543600" y="1592471"/>
            <a:ext cx="3414645" cy="1231106"/>
          </a:xfrm>
          <a:prstGeom prst="rect">
            <a:avLst/>
          </a:prstGeom>
          <a:noFill/>
        </p:spPr>
        <p:txBody>
          <a:bodyPr wrap="square" lIns="0" tIns="0" rIns="0" bIns="0" rtlCol="0">
            <a:spAutoFit/>
          </a:bodyPr>
          <a:lstStyle/>
          <a:p>
            <a:pPr algn="r"/>
            <a:r>
              <a:rPr lang="da-DK" sz="2000" dirty="0">
                <a:solidFill>
                  <a:srgbClr val="F3F3F3"/>
                </a:solidFill>
                <a:latin typeface="72 Monospace" panose="020B0509030603020204" pitchFamily="49" charset="0"/>
                <a:cs typeface="72 Monospace" panose="020B0509030603020204" pitchFamily="49" charset="0"/>
              </a:rPr>
              <a:t>Strejfer lige lidt rundt og slår mig hårdt</a:t>
            </a:r>
          </a:p>
          <a:p>
            <a:endParaRPr lang="da-DK" sz="2000" i="1" dirty="0" err="1">
              <a:latin typeface="+mn-lt"/>
            </a:endParaRPr>
          </a:p>
        </p:txBody>
      </p:sp>
      <p:sp>
        <p:nvSpPr>
          <p:cNvPr id="8" name="Tekstfelt 7">
            <a:extLst>
              <a:ext uri="{FF2B5EF4-FFF2-40B4-BE49-F238E27FC236}">
                <a16:creationId xmlns:a16="http://schemas.microsoft.com/office/drawing/2014/main" id="{7B18F536-EFF6-43A4-9C82-AED1F21DF04D}"/>
              </a:ext>
            </a:extLst>
          </p:cNvPr>
          <p:cNvSpPr txBox="1"/>
          <p:nvPr/>
        </p:nvSpPr>
        <p:spPr>
          <a:xfrm>
            <a:off x="5004048" y="4342200"/>
            <a:ext cx="3954197" cy="1231106"/>
          </a:xfrm>
          <a:prstGeom prst="rect">
            <a:avLst/>
          </a:prstGeom>
          <a:noFill/>
        </p:spPr>
        <p:txBody>
          <a:bodyPr wrap="square" lIns="0" tIns="0" rIns="0" bIns="0" rtlCol="0">
            <a:spAutoFit/>
          </a:bodyPr>
          <a:lstStyle/>
          <a:p>
            <a:pPr algn="r"/>
            <a:r>
              <a:rPr lang="da-DK" sz="2000" dirty="0">
                <a:solidFill>
                  <a:srgbClr val="F3F3F3"/>
                </a:solidFill>
                <a:latin typeface="72 Monospace" panose="020B0509030603020204" pitchFamily="49" charset="0"/>
                <a:cs typeface="72 Monospace" panose="020B0509030603020204" pitchFamily="49" charset="0"/>
              </a:rPr>
              <a:t>Nogle gange tænker jeg</a:t>
            </a:r>
          </a:p>
          <a:p>
            <a:pPr algn="r"/>
            <a:r>
              <a:rPr lang="da-DK" sz="2000" dirty="0">
                <a:solidFill>
                  <a:srgbClr val="F3F3F3"/>
                </a:solidFill>
                <a:latin typeface="72 Monospace" panose="020B0509030603020204" pitchFamily="49" charset="0"/>
                <a:cs typeface="72 Monospace" panose="020B0509030603020204" pitchFamily="49" charset="0"/>
              </a:rPr>
              <a:t>Hvad skal verden med sådan en som mig?</a:t>
            </a:r>
          </a:p>
          <a:p>
            <a:pPr algn="r"/>
            <a:endParaRPr lang="da-DK" sz="2000" i="1" dirty="0" err="1">
              <a:latin typeface="+mn-lt"/>
            </a:endParaRPr>
          </a:p>
        </p:txBody>
      </p:sp>
    </p:spTree>
    <p:extLst>
      <p:ext uri="{BB962C8B-B14F-4D97-AF65-F5344CB8AC3E}">
        <p14:creationId xmlns:p14="http://schemas.microsoft.com/office/powerpoint/2010/main" val="254954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620688"/>
            <a:ext cx="8229600" cy="1143000"/>
          </a:xfrm>
        </p:spPr>
        <p:txBody>
          <a:bodyPr>
            <a:normAutofit/>
          </a:bodyPr>
          <a:lstStyle/>
          <a:p>
            <a:r>
              <a:rPr lang="da-DK" sz="3600" b="1" dirty="0"/>
              <a:t>Opstart og forløb</a:t>
            </a:r>
          </a:p>
        </p:txBody>
      </p:sp>
      <p:pic>
        <p:nvPicPr>
          <p:cNvPr id="4" name="Pladsholder til indhold 3"/>
          <p:cNvPicPr>
            <a:picLocks noGrp="1"/>
          </p:cNvPicPr>
          <p:nvPr>
            <p:ph idx="1"/>
          </p:nvPr>
        </p:nvPicPr>
        <p:blipFill rotWithShape="1">
          <a:blip r:embed="rId2" cstate="print">
            <a:extLst>
              <a:ext uri="{28A0092B-C50C-407E-A947-70E740481C1C}">
                <a14:useLocalDpi xmlns:a14="http://schemas.microsoft.com/office/drawing/2010/main" val="0"/>
              </a:ext>
            </a:extLst>
          </a:blip>
          <a:srcRect l="33722" t="20107" r="39302" b="16620"/>
          <a:stretch/>
        </p:blipFill>
        <p:spPr bwMode="auto">
          <a:xfrm>
            <a:off x="971600" y="2060849"/>
            <a:ext cx="3326943" cy="4389437"/>
          </a:xfrm>
          <a:prstGeom prst="rect">
            <a:avLst/>
          </a:prstGeom>
          <a:ln>
            <a:noFill/>
          </a:ln>
          <a:extLst>
            <a:ext uri="{53640926-AAD7-44D8-BBD7-CCE9431645EC}">
              <a14:shadowObscured xmlns:a14="http://schemas.microsoft.com/office/drawing/2010/main"/>
            </a:ext>
          </a:extLst>
        </p:spPr>
      </p:pic>
      <p:pic>
        <p:nvPicPr>
          <p:cNvPr id="5" name="Billede 4"/>
          <p:cNvPicPr/>
          <p:nvPr/>
        </p:nvPicPr>
        <p:blipFill rotWithShape="1">
          <a:blip r:embed="rId3" cstate="print">
            <a:extLst>
              <a:ext uri="{28A0092B-C50C-407E-A947-70E740481C1C}">
                <a14:useLocalDpi xmlns:a14="http://schemas.microsoft.com/office/drawing/2010/main" val="0"/>
              </a:ext>
            </a:extLst>
          </a:blip>
          <a:srcRect l="34447" t="27118" r="39303" b="10163"/>
          <a:stretch/>
        </p:blipFill>
        <p:spPr bwMode="auto">
          <a:xfrm>
            <a:off x="4788024" y="2060849"/>
            <a:ext cx="3528392" cy="44206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2547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548680"/>
            <a:ext cx="4721002" cy="6436008"/>
          </a:xfrm>
          <a:prstGeom prst="rect">
            <a:avLst/>
          </a:prstGeom>
          <a:noFill/>
          <a:ln>
            <a:noFill/>
          </a:ln>
        </p:spPr>
      </p:pic>
      <p:sp>
        <p:nvSpPr>
          <p:cNvPr id="3" name="Rektangel 2"/>
          <p:cNvSpPr/>
          <p:nvPr/>
        </p:nvSpPr>
        <p:spPr>
          <a:xfrm>
            <a:off x="467544" y="908720"/>
            <a:ext cx="122413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600" b="1" i="0" u="none" strike="noStrike" kern="1200" cap="none" spc="0" normalizeH="0" baseline="0" noProof="0" dirty="0">
                <a:ln>
                  <a:noFill/>
                </a:ln>
                <a:solidFill>
                  <a:srgbClr val="04617B"/>
                </a:solidFill>
                <a:effectLst/>
                <a:uLnTx/>
                <a:uFillTx/>
                <a:latin typeface="Calibri"/>
                <a:ea typeface="+mn-ea"/>
                <a:cs typeface="+mn-cs"/>
              </a:rPr>
              <a:t>TAM</a:t>
            </a:r>
            <a:endParaRPr kumimoji="0" lang="da-DK" sz="3600" b="0" i="0" u="none" strike="noStrike" kern="1200" cap="none" spc="0" normalizeH="0" baseline="0" noProof="0" dirty="0">
              <a:ln>
                <a:noFill/>
              </a:ln>
              <a:solidFill>
                <a:srgbClr val="04617B"/>
              </a:solidFill>
              <a:effectLst/>
              <a:uLnTx/>
              <a:uFillTx/>
              <a:latin typeface="Calibri"/>
              <a:ea typeface="+mn-ea"/>
              <a:cs typeface="+mn-cs"/>
            </a:endParaRPr>
          </a:p>
        </p:txBody>
      </p:sp>
    </p:spTree>
    <p:extLst>
      <p:ext uri="{BB962C8B-B14F-4D97-AF65-F5344CB8AC3E}">
        <p14:creationId xmlns:p14="http://schemas.microsoft.com/office/powerpoint/2010/main" val="3345787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323528" y="1628800"/>
            <a:ext cx="8228638" cy="4749160"/>
          </a:xfrm>
        </p:spPr>
        <p:txBody>
          <a:bodyPr>
            <a:normAutofit/>
          </a:bodyPr>
          <a:lstStyle/>
          <a:p>
            <a:pPr marL="365760" lvl="1" indent="0">
              <a:buNone/>
            </a:pPr>
            <a:r>
              <a:rPr lang="da-DK" sz="2200" dirty="0"/>
              <a:t>Helhedsorienteret indsats efter lov om social service og lov om aktiv beskæftigelsesindsats. </a:t>
            </a:r>
          </a:p>
          <a:p>
            <a:pPr marL="365760" lvl="1" indent="0">
              <a:buNone/>
            </a:pPr>
            <a:endParaRPr lang="da-DK" sz="2200" dirty="0"/>
          </a:p>
          <a:p>
            <a:pPr marL="365760" lvl="1" indent="0">
              <a:buNone/>
            </a:pPr>
            <a:r>
              <a:rPr lang="da-DK" sz="1600" dirty="0"/>
              <a:t>Indsatsen tager udgangspunkt i 3 områder i borgerens liv – de tre havne.</a:t>
            </a:r>
          </a:p>
          <a:p>
            <a:pPr marL="365760" lvl="1" indent="0">
              <a:buNone/>
            </a:pPr>
            <a:r>
              <a:rPr lang="da-DK" sz="1800" b="1" dirty="0"/>
              <a:t>•	Individ</a:t>
            </a:r>
          </a:p>
          <a:p>
            <a:pPr marL="365760" lvl="1" indent="0">
              <a:buNone/>
            </a:pPr>
            <a:r>
              <a:rPr lang="da-DK" sz="1800" b="1" dirty="0"/>
              <a:t>•	Familie og netværk</a:t>
            </a:r>
          </a:p>
          <a:p>
            <a:pPr marL="365760" lvl="1" indent="0">
              <a:buNone/>
            </a:pPr>
            <a:r>
              <a:rPr lang="da-DK" sz="1800" b="1" dirty="0"/>
              <a:t>•	Arbejde, uddannelse, bolig og økonomi</a:t>
            </a:r>
          </a:p>
          <a:p>
            <a:pPr marL="365760" lvl="1" indent="0">
              <a:buNone/>
            </a:pPr>
            <a:endParaRPr lang="da-DK" sz="1400" dirty="0"/>
          </a:p>
        </p:txBody>
      </p:sp>
      <p:sp>
        <p:nvSpPr>
          <p:cNvPr id="4" name="Rektangel 3"/>
          <p:cNvSpPr/>
          <p:nvPr/>
        </p:nvSpPr>
        <p:spPr>
          <a:xfrm>
            <a:off x="323528" y="836712"/>
            <a:ext cx="62983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600" b="1" i="0" u="none" strike="noStrike" kern="1200" cap="none" spc="0" normalizeH="0" baseline="0" noProof="0" dirty="0">
                <a:ln>
                  <a:noFill/>
                </a:ln>
                <a:solidFill>
                  <a:srgbClr val="04617B"/>
                </a:solidFill>
                <a:effectLst/>
                <a:uLnTx/>
                <a:uFillTx/>
                <a:latin typeface="Calibri"/>
                <a:ea typeface="+mn-ea"/>
                <a:cs typeface="+mn-cs"/>
              </a:rPr>
              <a:t>Den helhedsorienterede indsats</a:t>
            </a:r>
          </a:p>
        </p:txBody>
      </p:sp>
      <p:graphicFrame>
        <p:nvGraphicFramePr>
          <p:cNvPr id="8" name="Diagram 7"/>
          <p:cNvGraphicFramePr/>
          <p:nvPr/>
        </p:nvGraphicFramePr>
        <p:xfrm>
          <a:off x="6156176" y="4437112"/>
          <a:ext cx="2769935" cy="26548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22711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572230" y="332656"/>
            <a:ext cx="6520050" cy="994172"/>
          </a:xfrm>
        </p:spPr>
        <p:txBody>
          <a:bodyPr>
            <a:noAutofit/>
          </a:bodyPr>
          <a:lstStyle/>
          <a:p>
            <a:r>
              <a:rPr lang="da-DK" sz="3600" b="1" dirty="0"/>
              <a:t>Konklusion</a:t>
            </a:r>
            <a:endParaRPr lang="da-DK" sz="3600" dirty="0"/>
          </a:p>
        </p:txBody>
      </p:sp>
      <p:pic>
        <p:nvPicPr>
          <p:cNvPr id="10" name="Billede 9"/>
          <p:cNvPicPr>
            <a:picLocks noChangeAspect="1"/>
          </p:cNvPicPr>
          <p:nvPr/>
        </p:nvPicPr>
        <p:blipFill>
          <a:blip r:embed="rId3"/>
          <a:stretch>
            <a:fillRect/>
          </a:stretch>
        </p:blipFill>
        <p:spPr>
          <a:xfrm>
            <a:off x="179512" y="6033857"/>
            <a:ext cx="864096" cy="766885"/>
          </a:xfrm>
          <a:prstGeom prst="rect">
            <a:avLst/>
          </a:prstGeom>
        </p:spPr>
      </p:pic>
      <p:sp>
        <p:nvSpPr>
          <p:cNvPr id="2" name="Tekstfelt 1"/>
          <p:cNvSpPr txBox="1"/>
          <p:nvPr/>
        </p:nvSpPr>
        <p:spPr>
          <a:xfrm>
            <a:off x="571277" y="1628800"/>
            <a:ext cx="7960210" cy="57554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solidFill>
                  <a:prstClr val="black"/>
                </a:solidFill>
                <a:effectLst/>
                <a:uLnTx/>
                <a:uFillTx/>
                <a:latin typeface="Constantia"/>
                <a:ea typeface="+mn-ea"/>
                <a:cs typeface="+mn-cs"/>
              </a:rPr>
              <a:t>Resultater for de voksne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Constantia"/>
                <a:ea typeface="+mn-ea"/>
                <a:cs typeface="+mn-cs"/>
              </a:rPr>
              <a:t>44%  af de voksne på offentlig forsørgelse har opnået varig eller kortvarig selvforsørgelse eller lønnede timer i projektperioden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black"/>
              </a:solidFill>
              <a:effectLst/>
              <a:uLnTx/>
              <a:uFillTx/>
              <a:latin typeface="Constanti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Constantia"/>
                <a:ea typeface="+mn-ea"/>
                <a:cs typeface="+mn-cs"/>
              </a:rPr>
              <a:t>Voksne der opnår succes i forhold til selvforsørgelse oplever en større progression i funktionsevne end voksne der fortsætter på offentlig forsørgelse.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black"/>
              </a:solidFill>
              <a:effectLst/>
              <a:uLnTx/>
              <a:uFillTx/>
              <a:latin typeface="Constanti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solidFill>
                  <a:prstClr val="black"/>
                </a:solidFill>
                <a:effectLst/>
                <a:uLnTx/>
                <a:uFillTx/>
                <a:latin typeface="Constantia"/>
                <a:ea typeface="+mn-ea"/>
                <a:cs typeface="+mn-cs"/>
              </a:rPr>
              <a:t>Resultater for børnene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Constantia"/>
                <a:ea typeface="+mn-ea"/>
                <a:cs typeface="+mn-cs"/>
              </a:rPr>
              <a:t>45% har fået lukket deres børnesag i projektperioden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black"/>
              </a:solidFill>
              <a:effectLst/>
              <a:uLnTx/>
              <a:uFillTx/>
              <a:latin typeface="Constanti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Constantia"/>
                <a:ea typeface="+mn-ea"/>
                <a:cs typeface="+mn-cs"/>
              </a:rPr>
              <a:t>Analyse viser at det gennemsnitlige antal indsatset pr barn falder efter det tidspunkt hvor deres forældre opnår succes med hensyn til selvforsørgelse.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black"/>
              </a:solidFill>
              <a:effectLst/>
              <a:uLnTx/>
              <a:uFillTx/>
              <a:latin typeface="Constanti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Constantia"/>
                <a:ea typeface="+mn-ea"/>
                <a:cs typeface="+mn-cs"/>
              </a:rPr>
              <a:t>Børn af forældre med succes med hensyn til selvforsørgelse opnår øget progression i funkionsniveau sammenlignet med børn af forældre der fortsat er på offentlig forsørgelse.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prstClr val="black"/>
              </a:solidFill>
              <a:effectLst/>
              <a:uLnTx/>
              <a:uFillTx/>
              <a:latin typeface="Constanti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prstClr val="black"/>
              </a:solidFill>
              <a:effectLst/>
              <a:uLnTx/>
              <a:uFillTx/>
              <a:latin typeface="Constanti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prstClr val="black"/>
              </a:solidFill>
              <a:effectLst/>
              <a:uLnTx/>
              <a:uFillTx/>
              <a:latin typeface="Constanti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2400" b="0" i="0" u="none" strike="noStrike" kern="1200" cap="none" spc="0" normalizeH="0" baseline="0" noProof="0" dirty="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020341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b="1" dirty="0"/>
              <a:t>Sammenhæng mellem de voksnes beskæftigelse og børnenes trivsel</a:t>
            </a:r>
            <a:endParaRPr lang="da-DK" sz="3600" dirty="0"/>
          </a:p>
        </p:txBody>
      </p:sp>
      <p:pic>
        <p:nvPicPr>
          <p:cNvPr id="4" name="Pladsholder til indhold 3"/>
          <p:cNvPicPr>
            <a:picLocks noGrp="1" noChangeAspect="1"/>
          </p:cNvPicPr>
          <p:nvPr>
            <p:ph idx="1"/>
          </p:nvPr>
        </p:nvPicPr>
        <p:blipFill>
          <a:blip r:embed="rId2"/>
          <a:stretch>
            <a:fillRect/>
          </a:stretch>
        </p:blipFill>
        <p:spPr>
          <a:xfrm>
            <a:off x="722060" y="2708920"/>
            <a:ext cx="7699879" cy="3177728"/>
          </a:xfrm>
          <a:prstGeom prst="rect">
            <a:avLst/>
          </a:prstGeom>
        </p:spPr>
      </p:pic>
    </p:spTree>
    <p:extLst>
      <p:ext uri="{BB962C8B-B14F-4D97-AF65-F5344CB8AC3E}">
        <p14:creationId xmlns:p14="http://schemas.microsoft.com/office/powerpoint/2010/main" val="3917109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b="1" dirty="0"/>
              <a:t>Resultater: Virksomme mekanismer</a:t>
            </a:r>
          </a:p>
        </p:txBody>
      </p:sp>
      <p:pic>
        <p:nvPicPr>
          <p:cNvPr id="4" name="Pladsholder til indhold 3"/>
          <p:cNvPicPr>
            <a:picLocks noGrp="1" noChangeAspect="1"/>
          </p:cNvPicPr>
          <p:nvPr>
            <p:ph idx="1"/>
          </p:nvPr>
        </p:nvPicPr>
        <p:blipFill>
          <a:blip r:embed="rId2"/>
          <a:stretch>
            <a:fillRect/>
          </a:stretch>
        </p:blipFill>
        <p:spPr>
          <a:xfrm>
            <a:off x="1792822" y="1772816"/>
            <a:ext cx="5558355" cy="4709319"/>
          </a:xfrm>
          <a:prstGeom prst="rect">
            <a:avLst/>
          </a:prstGeom>
        </p:spPr>
      </p:pic>
    </p:spTree>
    <p:extLst>
      <p:ext uri="{BB962C8B-B14F-4D97-AF65-F5344CB8AC3E}">
        <p14:creationId xmlns:p14="http://schemas.microsoft.com/office/powerpoint/2010/main" val="4013181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5B07349-2275-49CE-93AF-AFA076328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2831236"/>
            <a:ext cx="4187952" cy="4047744"/>
          </a:xfrm>
          <a:prstGeom prst="rect">
            <a:avLst/>
          </a:prstGeom>
        </p:spPr>
      </p:pic>
      <p:sp>
        <p:nvSpPr>
          <p:cNvPr id="9" name="Titel 1">
            <a:extLst>
              <a:ext uri="{FF2B5EF4-FFF2-40B4-BE49-F238E27FC236}">
                <a16:creationId xmlns:a16="http://schemas.microsoft.com/office/drawing/2014/main" id="{59D41027-474C-481F-91A1-B89EF67B182C}"/>
              </a:ext>
            </a:extLst>
          </p:cNvPr>
          <p:cNvSpPr>
            <a:spLocks noGrp="1"/>
          </p:cNvSpPr>
          <p:nvPr>
            <p:ph type="ctrTitle"/>
          </p:nvPr>
        </p:nvSpPr>
        <p:spPr>
          <a:xfrm>
            <a:off x="611560" y="4045751"/>
            <a:ext cx="3578781" cy="1618714"/>
          </a:xfrm>
        </p:spPr>
        <p:txBody>
          <a:bodyPr/>
          <a:lstStyle/>
          <a:p>
            <a:r>
              <a:rPr lang="nb-NO" sz="4000" dirty="0"/>
              <a:t>Unge oplever progression i læring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49603" y="3429000"/>
            <a:ext cx="4298861" cy="1618714"/>
          </a:xfrm>
        </p:spPr>
        <p:txBody>
          <a:bodyPr/>
          <a:lstStyle/>
          <a:p>
            <a:r>
              <a:rPr lang="nb-NO" sz="4000" dirty="0"/>
              <a:t>Unges læsekompetencer</a:t>
            </a:r>
          </a:p>
        </p:txBody>
      </p:sp>
      <p:pic>
        <p:nvPicPr>
          <p:cNvPr id="5" name="Billede 4">
            <a:extLst>
              <a:ext uri="{FF2B5EF4-FFF2-40B4-BE49-F238E27FC236}">
                <a16:creationId xmlns:a16="http://schemas.microsoft.com/office/drawing/2014/main" id="{4E046D07-990C-46BB-BD36-0DDB5DC5E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348880"/>
            <a:ext cx="3518528" cy="3717757"/>
          </a:xfrm>
          <a:prstGeom prst="rect">
            <a:avLst/>
          </a:prstGeom>
        </p:spPr>
      </p:pic>
    </p:spTree>
    <p:extLst>
      <p:ext uri="{BB962C8B-B14F-4D97-AF65-F5344CB8AC3E}">
        <p14:creationId xmlns:p14="http://schemas.microsoft.com/office/powerpoint/2010/main" val="811097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14A452-E97D-4E15-9090-3D580BFACADF}"/>
              </a:ext>
            </a:extLst>
          </p:cNvPr>
          <p:cNvSpPr>
            <a:spLocks noGrp="1"/>
          </p:cNvSpPr>
          <p:nvPr>
            <p:ph type="title"/>
          </p:nvPr>
        </p:nvSpPr>
        <p:spPr/>
        <p:txBody>
          <a:bodyPr/>
          <a:lstStyle/>
          <a:p>
            <a:r>
              <a:rPr lang="da-DK" dirty="0"/>
              <a:t>Hvorfor er det vigtigt at kunne læse?</a:t>
            </a:r>
          </a:p>
        </p:txBody>
      </p:sp>
      <p:pic>
        <p:nvPicPr>
          <p:cNvPr id="6" name="Pladsholder til indhold 5" descr="Domstol med massiv udfyldning">
            <a:extLst>
              <a:ext uri="{FF2B5EF4-FFF2-40B4-BE49-F238E27FC236}">
                <a16:creationId xmlns:a16="http://schemas.microsoft.com/office/drawing/2014/main" id="{2699AAB1-3AA5-4EE6-85BF-467A80DFBCD8}"/>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8921" y="1520343"/>
            <a:ext cx="1154076" cy="1154076"/>
          </a:xfrm>
        </p:spPr>
      </p:pic>
      <p:sp>
        <p:nvSpPr>
          <p:cNvPr id="7" name="Tekstfelt 6">
            <a:extLst>
              <a:ext uri="{FF2B5EF4-FFF2-40B4-BE49-F238E27FC236}">
                <a16:creationId xmlns:a16="http://schemas.microsoft.com/office/drawing/2014/main" id="{15CA1BCB-229C-4EC9-8E4E-4230FF938ABE}"/>
              </a:ext>
            </a:extLst>
          </p:cNvPr>
          <p:cNvSpPr txBox="1"/>
          <p:nvPr/>
        </p:nvSpPr>
        <p:spPr>
          <a:xfrm>
            <a:off x="879205" y="2714893"/>
            <a:ext cx="2232248"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Folkeskolens formål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jf. folkeskoleloven</a:t>
            </a:r>
          </a:p>
        </p:txBody>
      </p:sp>
      <p:pic>
        <p:nvPicPr>
          <p:cNvPr id="9" name="Grafik 8" descr="Studenterhue med massiv udfyldning">
            <a:extLst>
              <a:ext uri="{FF2B5EF4-FFF2-40B4-BE49-F238E27FC236}">
                <a16:creationId xmlns:a16="http://schemas.microsoft.com/office/drawing/2014/main" id="{44DC9F42-6C61-4866-A365-B01C076349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52220" y="2068139"/>
            <a:ext cx="1293509" cy="1293509"/>
          </a:xfrm>
          <a:prstGeom prst="rect">
            <a:avLst/>
          </a:prstGeom>
        </p:spPr>
      </p:pic>
      <p:pic>
        <p:nvPicPr>
          <p:cNvPr id="11" name="Grafik 10" descr="Trigonometri med massiv udfyldning">
            <a:extLst>
              <a:ext uri="{FF2B5EF4-FFF2-40B4-BE49-F238E27FC236}">
                <a16:creationId xmlns:a16="http://schemas.microsoft.com/office/drawing/2014/main" id="{72EED9C1-CD49-46DD-ABA5-89CFFD1DF5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9205" y="4044148"/>
            <a:ext cx="1293509" cy="1293509"/>
          </a:xfrm>
          <a:prstGeom prst="rect">
            <a:avLst/>
          </a:prstGeom>
        </p:spPr>
      </p:pic>
      <p:sp>
        <p:nvSpPr>
          <p:cNvPr id="12" name="Tekstfelt 11">
            <a:extLst>
              <a:ext uri="{FF2B5EF4-FFF2-40B4-BE49-F238E27FC236}">
                <a16:creationId xmlns:a16="http://schemas.microsoft.com/office/drawing/2014/main" id="{6C17B688-E71D-4566-B8B9-929B96C05B0F}"/>
              </a:ext>
            </a:extLst>
          </p:cNvPr>
          <p:cNvSpPr txBox="1"/>
          <p:nvPr/>
        </p:nvSpPr>
        <p:spPr>
          <a:xfrm>
            <a:off x="3436420" y="5877272"/>
            <a:ext cx="1999676" cy="738664"/>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Sammenhæng til sproglig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udvikling – mulighed for at udtrykke sig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200" b="0" i="1" u="none" strike="noStrike" kern="1200" cap="none" spc="0" normalizeH="0" baseline="0" noProof="0" dirty="0">
              <a:ln>
                <a:noFill/>
              </a:ln>
              <a:solidFill>
                <a:srgbClr val="7F7F7F"/>
              </a:solidFill>
              <a:effectLst/>
              <a:uLnTx/>
              <a:uFillTx/>
              <a:latin typeface="Georgia"/>
              <a:ea typeface="+mn-ea"/>
              <a:cs typeface="+mn-cs"/>
            </a:endParaRPr>
          </a:p>
        </p:txBody>
      </p:sp>
      <p:sp>
        <p:nvSpPr>
          <p:cNvPr id="13" name="Tekstfelt 12">
            <a:extLst>
              <a:ext uri="{FF2B5EF4-FFF2-40B4-BE49-F238E27FC236}">
                <a16:creationId xmlns:a16="http://schemas.microsoft.com/office/drawing/2014/main" id="{6F25A716-1142-43D7-9F2D-AD27FD527EC2}"/>
              </a:ext>
            </a:extLst>
          </p:cNvPr>
          <p:cNvSpPr txBox="1"/>
          <p:nvPr/>
        </p:nvSpPr>
        <p:spPr>
          <a:xfrm>
            <a:off x="3552220" y="3176982"/>
            <a:ext cx="2232248"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Adgangskrav til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ungdomsuddannelser </a:t>
            </a:r>
          </a:p>
        </p:txBody>
      </p:sp>
      <p:pic>
        <p:nvPicPr>
          <p:cNvPr id="15" name="Grafik 14" descr="Åben konvolut med massiv udfyldning">
            <a:extLst>
              <a:ext uri="{FF2B5EF4-FFF2-40B4-BE49-F238E27FC236}">
                <a16:creationId xmlns:a16="http://schemas.microsoft.com/office/drawing/2014/main" id="{29AA5C21-9E15-4FF8-BC82-70D8E37889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40275" y="4026030"/>
            <a:ext cx="1048049" cy="1048049"/>
          </a:xfrm>
          <a:prstGeom prst="rect">
            <a:avLst/>
          </a:prstGeom>
        </p:spPr>
      </p:pic>
      <p:sp>
        <p:nvSpPr>
          <p:cNvPr id="16" name="Tekstfelt 15">
            <a:extLst>
              <a:ext uri="{FF2B5EF4-FFF2-40B4-BE49-F238E27FC236}">
                <a16:creationId xmlns:a16="http://schemas.microsoft.com/office/drawing/2014/main" id="{75BA029A-5150-4F37-9565-A97C9F1C11C4}"/>
              </a:ext>
            </a:extLst>
          </p:cNvPr>
          <p:cNvSpPr txBox="1"/>
          <p:nvPr/>
        </p:nvSpPr>
        <p:spPr>
          <a:xfrm>
            <a:off x="6325059" y="5237269"/>
            <a:ext cx="2232248" cy="55399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Forstå henvendelser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som borger og begå sig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i samfundet</a:t>
            </a:r>
          </a:p>
        </p:txBody>
      </p:sp>
      <p:pic>
        <p:nvPicPr>
          <p:cNvPr id="20" name="Grafik 19" descr="Hjerne i hoved med massiv udfyldning">
            <a:extLst>
              <a:ext uri="{FF2B5EF4-FFF2-40B4-BE49-F238E27FC236}">
                <a16:creationId xmlns:a16="http://schemas.microsoft.com/office/drawing/2014/main" id="{BB1C4CFC-62AF-4F74-8BB8-74893FDAF0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72200" y="1436065"/>
            <a:ext cx="1116124" cy="1116124"/>
          </a:xfrm>
          <a:prstGeom prst="rect">
            <a:avLst/>
          </a:prstGeom>
        </p:spPr>
      </p:pic>
      <p:sp>
        <p:nvSpPr>
          <p:cNvPr id="21" name="Tekstfelt 20">
            <a:extLst>
              <a:ext uri="{FF2B5EF4-FFF2-40B4-BE49-F238E27FC236}">
                <a16:creationId xmlns:a16="http://schemas.microsoft.com/office/drawing/2014/main" id="{A70C2E00-3EDF-4A1A-8DCC-A5F5E6F15311}"/>
              </a:ext>
            </a:extLst>
          </p:cNvPr>
          <p:cNvSpPr txBox="1"/>
          <p:nvPr/>
        </p:nvSpPr>
        <p:spPr>
          <a:xfrm>
            <a:off x="6340945" y="2530227"/>
            <a:ext cx="2232248"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Viden, oplevelser og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fordybelse </a:t>
            </a:r>
          </a:p>
        </p:txBody>
      </p:sp>
      <p:pic>
        <p:nvPicPr>
          <p:cNvPr id="23" name="Grafik 22" descr="Tale med massiv udfyldning">
            <a:extLst>
              <a:ext uri="{FF2B5EF4-FFF2-40B4-BE49-F238E27FC236}">
                <a16:creationId xmlns:a16="http://schemas.microsoft.com/office/drawing/2014/main" id="{1C15B1B9-AAC8-445A-ACFF-6D813748CE4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42567" y="4684883"/>
            <a:ext cx="1293509" cy="1293509"/>
          </a:xfrm>
          <a:prstGeom prst="rect">
            <a:avLst/>
          </a:prstGeom>
        </p:spPr>
      </p:pic>
      <p:sp>
        <p:nvSpPr>
          <p:cNvPr id="24" name="Tekstfelt 23">
            <a:extLst>
              <a:ext uri="{FF2B5EF4-FFF2-40B4-BE49-F238E27FC236}">
                <a16:creationId xmlns:a16="http://schemas.microsoft.com/office/drawing/2014/main" id="{0E22C519-9296-4380-B939-647DBBCE5653}"/>
              </a:ext>
            </a:extLst>
          </p:cNvPr>
          <p:cNvSpPr txBox="1"/>
          <p:nvPr/>
        </p:nvSpPr>
        <p:spPr>
          <a:xfrm>
            <a:off x="879205" y="5331637"/>
            <a:ext cx="2232248"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Vigtigt for læring 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skolens øvrige fag</a:t>
            </a:r>
          </a:p>
        </p:txBody>
      </p:sp>
    </p:spTree>
    <p:extLst>
      <p:ext uri="{BB962C8B-B14F-4D97-AF65-F5344CB8AC3E}">
        <p14:creationId xmlns:p14="http://schemas.microsoft.com/office/powerpoint/2010/main" val="1713155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97DAC7-134A-42B7-A1B2-BA846415B01E}"/>
              </a:ext>
            </a:extLst>
          </p:cNvPr>
          <p:cNvSpPr>
            <a:spLocks noGrp="1"/>
          </p:cNvSpPr>
          <p:nvPr>
            <p:ph type="title"/>
          </p:nvPr>
        </p:nvSpPr>
        <p:spPr/>
        <p:txBody>
          <a:bodyPr/>
          <a:lstStyle/>
          <a:p>
            <a:r>
              <a:rPr lang="da-DK" dirty="0"/>
              <a:t>Hvad ved vi også?</a:t>
            </a:r>
          </a:p>
        </p:txBody>
      </p:sp>
      <p:sp>
        <p:nvSpPr>
          <p:cNvPr id="4" name="Skriftrulle: lodret 3">
            <a:extLst>
              <a:ext uri="{FF2B5EF4-FFF2-40B4-BE49-F238E27FC236}">
                <a16:creationId xmlns:a16="http://schemas.microsoft.com/office/drawing/2014/main" id="{E9688DF3-BB12-4C68-8D3B-264F446477F4}"/>
              </a:ext>
            </a:extLst>
          </p:cNvPr>
          <p:cNvSpPr/>
          <p:nvPr/>
        </p:nvSpPr>
        <p:spPr>
          <a:xfrm>
            <a:off x="503237" y="1600714"/>
            <a:ext cx="3507972" cy="4621818"/>
          </a:xfrm>
          <a:prstGeom prst="verticalScroll">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1" i="1" u="none" strike="noStrike" kern="1200" cap="none" spc="0" normalizeH="0" baseline="0" noProof="0" dirty="0">
                <a:ln>
                  <a:noFill/>
                </a:ln>
                <a:solidFill>
                  <a:srgbClr val="000000"/>
                </a:solidFill>
                <a:effectLst/>
                <a:uLnTx/>
                <a:uFillTx/>
                <a:latin typeface="Georgia"/>
                <a:ea typeface="+mn-ea"/>
                <a:cs typeface="+mn-cs"/>
              </a:rPr>
              <a:t>Forskning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400" b="0" i="1"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222222"/>
                </a:solidFill>
                <a:effectLst/>
                <a:uLnTx/>
                <a:uFillTx/>
                <a:latin typeface="Georgia"/>
                <a:ea typeface="+mn-ea"/>
                <a:cs typeface="+mn-cs"/>
              </a:rPr>
              <a:t>”Mængden af tidlig påvirkning fra bøger og anden såkaldt kulturel kapital har stor betydning for uddannelse, beskæftigelse og succes senere i livet.”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400" b="0" i="0" u="none" strike="noStrike" kern="1200" cap="none" spc="0" normalizeH="0" baseline="0" noProof="0" dirty="0">
              <a:ln>
                <a:noFill/>
              </a:ln>
              <a:solidFill>
                <a:srgbClr val="222222"/>
              </a:solidFill>
              <a:effectLst/>
              <a:uLnTx/>
              <a:uFillTx/>
              <a:latin typeface="Meta Serif (webfon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1" u="none" strike="noStrike" kern="1200" cap="none" spc="0" normalizeH="0" baseline="0" noProof="0" dirty="0">
                <a:ln>
                  <a:noFill/>
                </a:ln>
                <a:solidFill>
                  <a:srgbClr val="222222"/>
                </a:solidFill>
                <a:effectLst/>
                <a:uLnTx/>
                <a:uFillTx/>
                <a:latin typeface="Georgia"/>
                <a:ea typeface="+mn-ea"/>
                <a:cs typeface="+mn-cs"/>
              </a:rPr>
              <a:t>Tvillingestudie af Mads Meier Jæger, professor i sociologi</a:t>
            </a:r>
            <a:endParaRPr kumimoji="0" lang="da-DK" sz="1400" b="0" i="1" u="none" strike="noStrike" kern="1200" cap="none" spc="0" normalizeH="0" baseline="0" noProof="0" dirty="0">
              <a:ln>
                <a:noFill/>
              </a:ln>
              <a:solidFill>
                <a:srgbClr val="FFFFFF"/>
              </a:solidFill>
              <a:effectLst/>
              <a:uLnTx/>
              <a:uFillTx/>
              <a:latin typeface="Georgia"/>
              <a:ea typeface="+mn-ea"/>
              <a:cs typeface="+mn-cs"/>
            </a:endParaRPr>
          </a:p>
        </p:txBody>
      </p:sp>
      <p:sp>
        <p:nvSpPr>
          <p:cNvPr id="6" name="Skriftrulle: lodret 5">
            <a:extLst>
              <a:ext uri="{FF2B5EF4-FFF2-40B4-BE49-F238E27FC236}">
                <a16:creationId xmlns:a16="http://schemas.microsoft.com/office/drawing/2014/main" id="{E0767471-0DFD-4AB0-A400-F235BDB9A7B1}"/>
              </a:ext>
            </a:extLst>
          </p:cNvPr>
          <p:cNvSpPr/>
          <p:nvPr/>
        </p:nvSpPr>
        <p:spPr>
          <a:xfrm>
            <a:off x="4552544" y="1600714"/>
            <a:ext cx="3507972" cy="4621818"/>
          </a:xfrm>
          <a:prstGeom prst="verticalScroll">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1" i="1" u="none" strike="noStrike" kern="1200" cap="none" spc="0" normalizeH="0" baseline="0" noProof="0" dirty="0">
                <a:ln>
                  <a:noFill/>
                </a:ln>
                <a:solidFill>
                  <a:srgbClr val="000000"/>
                </a:solidFill>
                <a:effectLst/>
                <a:uLnTx/>
                <a:uFillTx/>
                <a:latin typeface="Georgia"/>
                <a:ea typeface="+mn-ea"/>
                <a:cs typeface="+mn-cs"/>
              </a:rPr>
              <a:t>Viden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400" b="0" i="1"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222222"/>
                </a:solidFill>
                <a:effectLst/>
                <a:uLnTx/>
                <a:uFillTx/>
                <a:latin typeface="Georgia"/>
                <a:ea typeface="+mn-ea"/>
                <a:cs typeface="+mn-cs"/>
              </a:rPr>
              <a:t>”Mødrenes uddannelsesniveau spiller en stor rolle for, hvor meget og ofte mødrene læser højt for deres børn. 34 procent af mødrene med en grunduddannelse læser højt for deres barn, mens det gælder 63 procent af mødrene med en lang videregående uddannelse.”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400" b="0" i="0" u="none" strike="noStrike" kern="1200" cap="none" spc="0" normalizeH="0" baseline="0" noProof="0" dirty="0">
              <a:ln>
                <a:noFill/>
              </a:ln>
              <a:solidFill>
                <a:srgbClr val="222222"/>
              </a:solidFill>
              <a:effectLst/>
              <a:uLnTx/>
              <a:uFillTx/>
              <a:latin typeface="Meta Serif (webfon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1" u="none" strike="noStrike" kern="1200" cap="none" spc="0" normalizeH="0" baseline="0" noProof="0" dirty="0">
                <a:ln>
                  <a:noFill/>
                </a:ln>
                <a:solidFill>
                  <a:srgbClr val="222222"/>
                </a:solidFill>
                <a:effectLst/>
                <a:uLnTx/>
                <a:uFillTx/>
                <a:latin typeface="Georgia"/>
                <a:ea typeface="+mn-ea"/>
                <a:cs typeface="+mn-cs"/>
              </a:rPr>
              <a:t>Kortlægning af VIVE</a:t>
            </a:r>
            <a:endParaRPr kumimoji="0" lang="da-DK" sz="1400" b="0" i="1"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2061842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FA20B35F-D38B-4DCC-9CA2-44A589B03A1A}"/>
              </a:ext>
            </a:extLst>
          </p:cNvPr>
          <p:cNvPicPr>
            <a:picLocks noChangeAspect="1"/>
          </p:cNvPicPr>
          <p:nvPr/>
        </p:nvPicPr>
        <p:blipFill rotWithShape="1">
          <a:blip r:embed="rId3"/>
          <a:srcRect l="4241" t="12200" r="22438" b="13382"/>
          <a:stretch/>
        </p:blipFill>
        <p:spPr>
          <a:xfrm>
            <a:off x="18213" y="116632"/>
            <a:ext cx="9170003" cy="6204640"/>
          </a:xfrm>
          <a:prstGeom prst="rect">
            <a:avLst/>
          </a:prstGeom>
        </p:spPr>
      </p:pic>
      <p:sp>
        <p:nvSpPr>
          <p:cNvPr id="6" name="Tekstfelt 5">
            <a:extLst>
              <a:ext uri="{FF2B5EF4-FFF2-40B4-BE49-F238E27FC236}">
                <a16:creationId xmlns:a16="http://schemas.microsoft.com/office/drawing/2014/main" id="{964B37CF-A625-4DA7-BDA2-602B8D5A9752}"/>
              </a:ext>
            </a:extLst>
          </p:cNvPr>
          <p:cNvSpPr txBox="1"/>
          <p:nvPr/>
        </p:nvSpPr>
        <p:spPr>
          <a:xfrm>
            <a:off x="-28092" y="653360"/>
            <a:ext cx="4032448" cy="3385542"/>
          </a:xfrm>
          <a:prstGeom prst="rect">
            <a:avLst/>
          </a:prstGeom>
          <a:solidFill>
            <a:srgbClr val="497729"/>
          </a:solidFill>
          <a:ln>
            <a:noFill/>
          </a:ln>
          <a:effectLst>
            <a:softEdge rad="317500"/>
          </a:effectLst>
        </p:spPr>
        <p:txBody>
          <a:bodyPr wrap="square" lIns="0" tIns="0" rIns="0" bIns="0" rtlCol="0">
            <a:spAutoFit/>
          </a:bodyPr>
          <a:lstStyle/>
          <a:p>
            <a:endParaRPr lang="da-DK" sz="2000" dirty="0">
              <a:solidFill>
                <a:schemeClr val="tx2"/>
              </a:solidFill>
              <a:effectLst/>
              <a:latin typeface="Calibri" panose="020F0502020204030204" pitchFamily="34" charset="0"/>
              <a:ea typeface="Calibri" panose="020F0502020204030204" pitchFamily="34" charset="0"/>
            </a:endParaRPr>
          </a:p>
          <a:p>
            <a:r>
              <a:rPr lang="da-DK" sz="2000" dirty="0">
                <a:solidFill>
                  <a:schemeClr val="tx2"/>
                </a:solidFill>
                <a:effectLst/>
                <a:latin typeface="Calibri" panose="020F0502020204030204" pitchFamily="34" charset="0"/>
                <a:ea typeface="Calibri" panose="020F0502020204030204" pitchFamily="34" charset="0"/>
              </a:rPr>
              <a:t>	</a:t>
            </a:r>
            <a:endPar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endParaRPr>
          </a:p>
          <a:p>
            <a:r>
              <a:rPr lang="da-DK" sz="20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	</a:t>
            </a:r>
            <a:r>
              <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Hvordan skabes 	</a:t>
            </a:r>
          </a:p>
          <a:p>
            <a:r>
              <a:rPr lang="da-DK" sz="20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	</a:t>
            </a:r>
            <a:r>
              <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et læringsmiljø, </a:t>
            </a:r>
          </a:p>
          <a:p>
            <a:r>
              <a:rPr lang="da-DK" sz="20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	</a:t>
            </a:r>
            <a:r>
              <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som skaber 	motivation </a:t>
            </a:r>
          </a:p>
          <a:p>
            <a:r>
              <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	og stabilitet i </a:t>
            </a:r>
          </a:p>
          <a:p>
            <a:r>
              <a:rPr lang="da-DK" sz="20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	</a:t>
            </a:r>
            <a:r>
              <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de unges skole og 	uddannelse?</a:t>
            </a:r>
          </a:p>
          <a:p>
            <a:endParaRPr lang="da-DK" sz="2000" dirty="0">
              <a:solidFill>
                <a:schemeClr val="tx2"/>
              </a:solidFill>
              <a:effectLst/>
              <a:latin typeface="Calibri" panose="020F0502020204030204" pitchFamily="34" charset="0"/>
              <a:ea typeface="Calibri" panose="020F0502020204030204" pitchFamily="34" charset="0"/>
            </a:endParaRPr>
          </a:p>
          <a:p>
            <a:endParaRPr lang="da-DK" sz="2000" i="1" dirty="0" err="1">
              <a:solidFill>
                <a:srgbClr val="F3F3F3"/>
              </a:solidFill>
              <a:latin typeface="+mn-lt"/>
            </a:endParaRPr>
          </a:p>
        </p:txBody>
      </p:sp>
      <p:sp>
        <p:nvSpPr>
          <p:cNvPr id="9" name="Tekstfelt 8">
            <a:extLst>
              <a:ext uri="{FF2B5EF4-FFF2-40B4-BE49-F238E27FC236}">
                <a16:creationId xmlns:a16="http://schemas.microsoft.com/office/drawing/2014/main" id="{3DD05717-449B-42B6-9E84-BCE1B2F3EB55}"/>
              </a:ext>
            </a:extLst>
          </p:cNvPr>
          <p:cNvSpPr txBox="1"/>
          <p:nvPr/>
        </p:nvSpPr>
        <p:spPr>
          <a:xfrm>
            <a:off x="3882497" y="3651036"/>
            <a:ext cx="5315598" cy="2462213"/>
          </a:xfrm>
          <a:prstGeom prst="rect">
            <a:avLst/>
          </a:prstGeom>
          <a:solidFill>
            <a:srgbClr val="497729"/>
          </a:solidFill>
          <a:ln>
            <a:noFill/>
          </a:ln>
          <a:effectLst>
            <a:softEdge rad="317500"/>
          </a:effectLst>
        </p:spPr>
        <p:txBody>
          <a:bodyPr wrap="square" lIns="0" tIns="0" rIns="0" bIns="0" rtlCol="0">
            <a:spAutoFit/>
          </a:bodyPr>
          <a:lstStyle/>
          <a:p>
            <a:endParaRPr lang="da-DK" sz="2000" dirty="0">
              <a:solidFill>
                <a:schemeClr val="tx2"/>
              </a:solidFill>
              <a:effectLst/>
              <a:latin typeface="Calibri" panose="020F0502020204030204" pitchFamily="34" charset="0"/>
              <a:ea typeface="Calibri" panose="020F0502020204030204" pitchFamily="34" charset="0"/>
            </a:endParaRPr>
          </a:p>
          <a:p>
            <a:r>
              <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	</a:t>
            </a:r>
          </a:p>
          <a:p>
            <a:r>
              <a:rPr lang="da-DK" sz="20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	</a:t>
            </a:r>
            <a:r>
              <a:rPr lang="da-DK" sz="2000" dirty="0">
                <a:solidFill>
                  <a:srgbClr val="000000"/>
                </a:solidFill>
                <a:effectLst/>
                <a:latin typeface="72 Monospace" panose="020B0509030603020204" pitchFamily="49" charset="0"/>
                <a:ea typeface="Calibri" panose="020F0502020204030204" pitchFamily="34" charset="0"/>
                <a:cs typeface="72 Monospace" panose="020B0509030603020204" pitchFamily="49" charset="0"/>
              </a:rPr>
              <a:t>Hvordan gøres adgangen </a:t>
            </a:r>
          </a:p>
          <a:p>
            <a:r>
              <a:rPr lang="da-DK" sz="2000" dirty="0">
                <a:solidFill>
                  <a:srgbClr val="000000"/>
                </a:solidFill>
                <a:latin typeface="72 Monospace" panose="020B0509030603020204" pitchFamily="49" charset="0"/>
                <a:ea typeface="Calibri" panose="020F0502020204030204" pitchFamily="34" charset="0"/>
                <a:cs typeface="72 Monospace" panose="020B0509030603020204" pitchFamily="49" charset="0"/>
              </a:rPr>
              <a:t>	</a:t>
            </a:r>
            <a:r>
              <a:rPr lang="da-DK" sz="2000" dirty="0">
                <a:solidFill>
                  <a:srgbClr val="000000"/>
                </a:solidFill>
                <a:effectLst/>
                <a:latin typeface="72 Monospace" panose="020B0509030603020204" pitchFamily="49" charset="0"/>
                <a:ea typeface="Calibri" panose="020F0502020204030204" pitchFamily="34" charset="0"/>
                <a:cs typeface="72 Monospace" panose="020B0509030603020204" pitchFamily="49" charset="0"/>
              </a:rPr>
              <a:t>til ungdomsuddannelser 	tilgængelig og etableres 	attraktive ungdomsmiljøer?</a:t>
            </a:r>
          </a:p>
          <a:p>
            <a:endParaRPr lang="da-DK" sz="2000" dirty="0">
              <a:solidFill>
                <a:schemeClr val="tx2"/>
              </a:solidFill>
              <a:effectLst/>
              <a:latin typeface="Calibri" panose="020F0502020204030204" pitchFamily="34" charset="0"/>
              <a:ea typeface="Calibri" panose="020F0502020204030204" pitchFamily="34" charset="0"/>
            </a:endParaRPr>
          </a:p>
          <a:p>
            <a:endParaRPr lang="da-DK" sz="2000" i="1" dirty="0" err="1">
              <a:solidFill>
                <a:srgbClr val="F3F3F3"/>
              </a:solidFill>
              <a:latin typeface="+mn-lt"/>
            </a:endParaRPr>
          </a:p>
        </p:txBody>
      </p:sp>
      <p:sp>
        <p:nvSpPr>
          <p:cNvPr id="10" name="Tekstfelt 9">
            <a:extLst>
              <a:ext uri="{FF2B5EF4-FFF2-40B4-BE49-F238E27FC236}">
                <a16:creationId xmlns:a16="http://schemas.microsoft.com/office/drawing/2014/main" id="{E5D55BAE-8C34-4E54-A2B4-D2EF21513A20}"/>
              </a:ext>
            </a:extLst>
          </p:cNvPr>
          <p:cNvSpPr txBox="1"/>
          <p:nvPr/>
        </p:nvSpPr>
        <p:spPr>
          <a:xfrm>
            <a:off x="5139646" y="-21141"/>
            <a:ext cx="4198676" cy="1846659"/>
          </a:xfrm>
          <a:prstGeom prst="rect">
            <a:avLst/>
          </a:prstGeom>
          <a:solidFill>
            <a:srgbClr val="497729"/>
          </a:solidFill>
          <a:ln>
            <a:noFill/>
          </a:ln>
          <a:effectLst>
            <a:softEdge rad="317500"/>
          </a:effectLst>
        </p:spPr>
        <p:txBody>
          <a:bodyPr wrap="square" lIns="0" tIns="0" rIns="0" bIns="0" rtlCol="0">
            <a:spAutoFit/>
          </a:bodyPr>
          <a:lstStyle/>
          <a:p>
            <a:endParaRPr lang="da-DK" sz="2000" dirty="0">
              <a:solidFill>
                <a:schemeClr val="tx2"/>
              </a:solidFill>
              <a:effectLst/>
              <a:latin typeface="Calibri" panose="020F0502020204030204" pitchFamily="34" charset="0"/>
              <a:ea typeface="Calibri" panose="020F0502020204030204" pitchFamily="34" charset="0"/>
            </a:endParaRPr>
          </a:p>
          <a:p>
            <a:r>
              <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	</a:t>
            </a:r>
          </a:p>
          <a:p>
            <a:r>
              <a:rPr lang="da-DK" sz="20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	</a:t>
            </a:r>
            <a:r>
              <a:rPr lang="da-DK" sz="2000" dirty="0">
                <a:solidFill>
                  <a:srgbClr val="000000"/>
                </a:solidFill>
                <a:effectLst/>
                <a:latin typeface="72 Monospace" panose="020B0509030603020204" pitchFamily="49" charset="0"/>
                <a:ea typeface="Calibri" panose="020F0502020204030204" pitchFamily="34" charset="0"/>
                <a:cs typeface="72 Monospace" panose="020B0509030603020204" pitchFamily="49" charset="0"/>
              </a:rPr>
              <a:t>Hvordan øges de </a:t>
            </a:r>
          </a:p>
          <a:p>
            <a:r>
              <a:rPr lang="da-DK" sz="2000" dirty="0">
                <a:solidFill>
                  <a:srgbClr val="000000"/>
                </a:solidFill>
                <a:latin typeface="72 Monospace" panose="020B0509030603020204" pitchFamily="49" charset="0"/>
                <a:ea typeface="Calibri" panose="020F0502020204030204" pitchFamily="34" charset="0"/>
                <a:cs typeface="72 Monospace" panose="020B0509030603020204" pitchFamily="49" charset="0"/>
              </a:rPr>
              <a:t>	</a:t>
            </a:r>
            <a:r>
              <a:rPr lang="da-DK" sz="2000" dirty="0">
                <a:solidFill>
                  <a:srgbClr val="000000"/>
                </a:solidFill>
                <a:effectLst/>
                <a:latin typeface="72 Monospace" panose="020B0509030603020204" pitchFamily="49" charset="0"/>
                <a:ea typeface="Calibri" panose="020F0502020204030204" pitchFamily="34" charset="0"/>
                <a:cs typeface="72 Monospace" panose="020B0509030603020204" pitchFamily="49" charset="0"/>
              </a:rPr>
              <a:t>unges kompetencer?</a:t>
            </a:r>
          </a:p>
          <a:p>
            <a:endParaRPr lang="da-DK" sz="2000" dirty="0">
              <a:solidFill>
                <a:schemeClr val="tx2"/>
              </a:solidFill>
              <a:effectLst/>
              <a:latin typeface="Calibri" panose="020F0502020204030204" pitchFamily="34" charset="0"/>
              <a:ea typeface="Calibri" panose="020F0502020204030204" pitchFamily="34" charset="0"/>
            </a:endParaRPr>
          </a:p>
          <a:p>
            <a:endParaRPr lang="da-DK" sz="2000" i="1" dirty="0" err="1">
              <a:solidFill>
                <a:srgbClr val="F3F3F3"/>
              </a:solidFill>
              <a:latin typeface="+mn-lt"/>
            </a:endParaRPr>
          </a:p>
        </p:txBody>
      </p:sp>
      <p:sp>
        <p:nvSpPr>
          <p:cNvPr id="11" name="Tekstfelt 10">
            <a:extLst>
              <a:ext uri="{FF2B5EF4-FFF2-40B4-BE49-F238E27FC236}">
                <a16:creationId xmlns:a16="http://schemas.microsoft.com/office/drawing/2014/main" id="{F1C0AA73-4F15-4B1D-B917-30C965D5AA82}"/>
              </a:ext>
            </a:extLst>
          </p:cNvPr>
          <p:cNvSpPr txBox="1"/>
          <p:nvPr/>
        </p:nvSpPr>
        <p:spPr>
          <a:xfrm>
            <a:off x="323528" y="4370602"/>
            <a:ext cx="3549090" cy="2462213"/>
          </a:xfrm>
          <a:prstGeom prst="rect">
            <a:avLst/>
          </a:prstGeom>
          <a:solidFill>
            <a:srgbClr val="497729"/>
          </a:solidFill>
          <a:ln>
            <a:noFill/>
          </a:ln>
          <a:effectLst>
            <a:softEdge rad="317500"/>
          </a:effectLst>
        </p:spPr>
        <p:txBody>
          <a:bodyPr wrap="square" lIns="0" tIns="0" rIns="0" bIns="0" rtlCol="0">
            <a:spAutoFit/>
          </a:bodyPr>
          <a:lstStyle/>
          <a:p>
            <a:endParaRPr lang="da-DK" sz="2000" dirty="0">
              <a:solidFill>
                <a:schemeClr val="tx2"/>
              </a:solidFill>
              <a:effectLst/>
              <a:latin typeface="Calibri" panose="020F0502020204030204" pitchFamily="34" charset="0"/>
              <a:ea typeface="Calibri" panose="020F0502020204030204" pitchFamily="34" charset="0"/>
            </a:endParaRPr>
          </a:p>
          <a:p>
            <a:r>
              <a:rPr lang="da-DK" sz="2000" dirty="0">
                <a:solidFill>
                  <a:schemeClr val="tx2"/>
                </a:solidFill>
                <a:effectLst/>
                <a:latin typeface="Calibri" panose="020F0502020204030204" pitchFamily="34" charset="0"/>
                <a:ea typeface="Calibri" panose="020F0502020204030204" pitchFamily="34" charset="0"/>
              </a:rPr>
              <a:t>	</a:t>
            </a:r>
          </a:p>
          <a:p>
            <a:r>
              <a:rPr lang="da-DK" sz="2000" dirty="0">
                <a:solidFill>
                  <a:srgbClr val="000000"/>
                </a:solidFill>
                <a:effectLst/>
                <a:latin typeface="72 Monospace" panose="020B0509030603020204" pitchFamily="49" charset="0"/>
                <a:ea typeface="Calibri" panose="020F0502020204030204" pitchFamily="34" charset="0"/>
                <a:cs typeface="72 Monospace" panose="020B0509030603020204" pitchFamily="49" charset="0"/>
              </a:rPr>
              <a:t>	Hvordan 	kvalificeres 	de unges 	uddannelsesvalg?</a:t>
            </a:r>
          </a:p>
          <a:p>
            <a:endPar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endParaRPr>
          </a:p>
          <a:p>
            <a:endParaRPr lang="da-DK" sz="2000" i="1" dirty="0" err="1">
              <a:solidFill>
                <a:srgbClr val="F3F3F3"/>
              </a:solidFill>
              <a:latin typeface="+mn-lt"/>
            </a:endParaRPr>
          </a:p>
        </p:txBody>
      </p:sp>
      <p:sp>
        <p:nvSpPr>
          <p:cNvPr id="12" name="Tekstfelt 11">
            <a:extLst>
              <a:ext uri="{FF2B5EF4-FFF2-40B4-BE49-F238E27FC236}">
                <a16:creationId xmlns:a16="http://schemas.microsoft.com/office/drawing/2014/main" id="{D82FFA44-888C-47B2-A4CD-0E0C2DC16CB9}"/>
              </a:ext>
            </a:extLst>
          </p:cNvPr>
          <p:cNvSpPr txBox="1"/>
          <p:nvPr/>
        </p:nvSpPr>
        <p:spPr>
          <a:xfrm>
            <a:off x="4050661" y="1777412"/>
            <a:ext cx="4198676" cy="1846659"/>
          </a:xfrm>
          <a:prstGeom prst="rect">
            <a:avLst/>
          </a:prstGeom>
          <a:solidFill>
            <a:srgbClr val="497729"/>
          </a:solidFill>
          <a:ln>
            <a:noFill/>
          </a:ln>
          <a:effectLst>
            <a:softEdge rad="317500"/>
          </a:effectLst>
        </p:spPr>
        <p:txBody>
          <a:bodyPr wrap="square" lIns="0" tIns="0" rIns="0" bIns="0" rtlCol="0">
            <a:spAutoFit/>
          </a:bodyPr>
          <a:lstStyle/>
          <a:p>
            <a:endParaRPr lang="da-DK" sz="2000" dirty="0">
              <a:solidFill>
                <a:schemeClr val="tx2"/>
              </a:solidFill>
              <a:effectLst/>
              <a:latin typeface="Calibri" panose="020F0502020204030204" pitchFamily="34" charset="0"/>
              <a:ea typeface="Calibri" panose="020F0502020204030204" pitchFamily="34" charset="0"/>
            </a:endParaRPr>
          </a:p>
          <a:p>
            <a:r>
              <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	</a:t>
            </a:r>
          </a:p>
          <a:p>
            <a:r>
              <a:rPr lang="da-DK" sz="20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	Færre </a:t>
            </a:r>
          </a:p>
          <a:p>
            <a:r>
              <a:rPr lang="da-DK" sz="20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	misbrugsproblemer</a:t>
            </a:r>
            <a:r>
              <a:rPr lang="da-DK" sz="2000" dirty="0">
                <a:solidFill>
                  <a:srgbClr val="000000"/>
                </a:solidFill>
                <a:effectLst/>
                <a:latin typeface="72 Monospace" panose="020B0509030603020204" pitchFamily="49" charset="0"/>
                <a:ea typeface="Calibri" panose="020F0502020204030204" pitchFamily="34" charset="0"/>
                <a:cs typeface="72 Monospace" panose="020B0509030603020204" pitchFamily="49" charset="0"/>
              </a:rPr>
              <a:t>?</a:t>
            </a:r>
          </a:p>
          <a:p>
            <a:endParaRPr lang="da-DK" sz="2000" dirty="0">
              <a:solidFill>
                <a:schemeClr val="tx2"/>
              </a:solidFill>
              <a:effectLst/>
              <a:latin typeface="Calibri" panose="020F0502020204030204" pitchFamily="34" charset="0"/>
              <a:ea typeface="Calibri" panose="020F0502020204030204" pitchFamily="34" charset="0"/>
            </a:endParaRPr>
          </a:p>
          <a:p>
            <a:endParaRPr lang="da-DK" sz="2000" i="1" dirty="0" err="1">
              <a:solidFill>
                <a:srgbClr val="F3F3F3"/>
              </a:solidFill>
              <a:latin typeface="+mn-lt"/>
            </a:endParaRPr>
          </a:p>
        </p:txBody>
      </p:sp>
    </p:spTree>
    <p:extLst>
      <p:ext uri="{BB962C8B-B14F-4D97-AF65-F5344CB8AC3E}">
        <p14:creationId xmlns:p14="http://schemas.microsoft.com/office/powerpoint/2010/main" val="498837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14A452-E97D-4E15-9090-3D580BFACADF}"/>
              </a:ext>
            </a:extLst>
          </p:cNvPr>
          <p:cNvSpPr>
            <a:spLocks noGrp="1"/>
          </p:cNvSpPr>
          <p:nvPr>
            <p:ph type="title"/>
          </p:nvPr>
        </p:nvSpPr>
        <p:spPr/>
        <p:txBody>
          <a:bodyPr/>
          <a:lstStyle/>
          <a:p>
            <a:r>
              <a:rPr lang="da-DK" dirty="0"/>
              <a:t>Hvad er udgangspunktet i Albertslund?</a:t>
            </a:r>
          </a:p>
        </p:txBody>
      </p:sp>
      <p:graphicFrame>
        <p:nvGraphicFramePr>
          <p:cNvPr id="6" name="Diagram 5">
            <a:extLst>
              <a:ext uri="{FF2B5EF4-FFF2-40B4-BE49-F238E27FC236}">
                <a16:creationId xmlns:a16="http://schemas.microsoft.com/office/drawing/2014/main" id="{084AC88C-EECA-4989-9B32-721A9724D77F}"/>
              </a:ext>
            </a:extLst>
          </p:cNvPr>
          <p:cNvGraphicFramePr>
            <a:graphicFrameLocks/>
          </p:cNvGraphicFramePr>
          <p:nvPr/>
        </p:nvGraphicFramePr>
        <p:xfrm>
          <a:off x="19456" y="1556792"/>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 13">
            <a:extLst>
              <a:ext uri="{FF2B5EF4-FFF2-40B4-BE49-F238E27FC236}">
                <a16:creationId xmlns:a16="http://schemas.microsoft.com/office/drawing/2014/main" id="{F8790D33-5DD8-4F00-8621-925B543D62BB}"/>
              </a:ext>
            </a:extLst>
          </p:cNvPr>
          <p:cNvGraphicFramePr>
            <a:graphicFrameLocks/>
          </p:cNvGraphicFramePr>
          <p:nvPr/>
        </p:nvGraphicFramePr>
        <p:xfrm>
          <a:off x="4427984" y="3717032"/>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9122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14A452-E97D-4E15-9090-3D580BFACADF}"/>
              </a:ext>
            </a:extLst>
          </p:cNvPr>
          <p:cNvSpPr>
            <a:spLocks noGrp="1"/>
          </p:cNvSpPr>
          <p:nvPr>
            <p:ph type="title"/>
          </p:nvPr>
        </p:nvSpPr>
        <p:spPr/>
        <p:txBody>
          <a:bodyPr/>
          <a:lstStyle/>
          <a:p>
            <a:r>
              <a:rPr lang="da-DK" dirty="0"/>
              <a:t>Hvorfor er det vigtigt at kunne læse?</a:t>
            </a:r>
          </a:p>
        </p:txBody>
      </p:sp>
      <p:pic>
        <p:nvPicPr>
          <p:cNvPr id="6" name="Pladsholder til indhold 5" descr="Domstol med massiv udfyldning">
            <a:extLst>
              <a:ext uri="{FF2B5EF4-FFF2-40B4-BE49-F238E27FC236}">
                <a16:creationId xmlns:a16="http://schemas.microsoft.com/office/drawing/2014/main" id="{2699AAB1-3AA5-4EE6-85BF-467A80DFBCD8}"/>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8921" y="1520343"/>
            <a:ext cx="1154076" cy="1154076"/>
          </a:xfrm>
        </p:spPr>
      </p:pic>
      <p:sp>
        <p:nvSpPr>
          <p:cNvPr id="7" name="Tekstfelt 6">
            <a:extLst>
              <a:ext uri="{FF2B5EF4-FFF2-40B4-BE49-F238E27FC236}">
                <a16:creationId xmlns:a16="http://schemas.microsoft.com/office/drawing/2014/main" id="{15CA1BCB-229C-4EC9-8E4E-4230FF938ABE}"/>
              </a:ext>
            </a:extLst>
          </p:cNvPr>
          <p:cNvSpPr txBox="1"/>
          <p:nvPr/>
        </p:nvSpPr>
        <p:spPr>
          <a:xfrm>
            <a:off x="879205" y="2714893"/>
            <a:ext cx="2232248"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Folkeskolens formål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jf. folkeskoleloven</a:t>
            </a:r>
          </a:p>
        </p:txBody>
      </p:sp>
      <p:pic>
        <p:nvPicPr>
          <p:cNvPr id="9" name="Grafik 8" descr="Studenterhue med massiv udfyldning">
            <a:extLst>
              <a:ext uri="{FF2B5EF4-FFF2-40B4-BE49-F238E27FC236}">
                <a16:creationId xmlns:a16="http://schemas.microsoft.com/office/drawing/2014/main" id="{44DC9F42-6C61-4866-A365-B01C076349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52220" y="2068139"/>
            <a:ext cx="1293509" cy="1293509"/>
          </a:xfrm>
          <a:prstGeom prst="rect">
            <a:avLst/>
          </a:prstGeom>
        </p:spPr>
      </p:pic>
      <p:pic>
        <p:nvPicPr>
          <p:cNvPr id="11" name="Grafik 10" descr="Trigonometri med massiv udfyldning">
            <a:extLst>
              <a:ext uri="{FF2B5EF4-FFF2-40B4-BE49-F238E27FC236}">
                <a16:creationId xmlns:a16="http://schemas.microsoft.com/office/drawing/2014/main" id="{72EED9C1-CD49-46DD-ABA5-89CFFD1DF5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9205" y="4044148"/>
            <a:ext cx="1293509" cy="1293509"/>
          </a:xfrm>
          <a:prstGeom prst="rect">
            <a:avLst/>
          </a:prstGeom>
        </p:spPr>
      </p:pic>
      <p:sp>
        <p:nvSpPr>
          <p:cNvPr id="12" name="Tekstfelt 11">
            <a:extLst>
              <a:ext uri="{FF2B5EF4-FFF2-40B4-BE49-F238E27FC236}">
                <a16:creationId xmlns:a16="http://schemas.microsoft.com/office/drawing/2014/main" id="{6C17B688-E71D-4566-B8B9-929B96C05B0F}"/>
              </a:ext>
            </a:extLst>
          </p:cNvPr>
          <p:cNvSpPr txBox="1"/>
          <p:nvPr/>
        </p:nvSpPr>
        <p:spPr>
          <a:xfrm>
            <a:off x="3436420" y="5877272"/>
            <a:ext cx="1999676" cy="738664"/>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Sammenhæng til sproglig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udvikling – mulighed for at udtrykke sig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200" b="0" i="1" u="none" strike="noStrike" kern="1200" cap="none" spc="0" normalizeH="0" baseline="0" noProof="0" dirty="0">
              <a:ln>
                <a:noFill/>
              </a:ln>
              <a:solidFill>
                <a:srgbClr val="7F7F7F"/>
              </a:solidFill>
              <a:effectLst/>
              <a:uLnTx/>
              <a:uFillTx/>
              <a:latin typeface="Georgia"/>
              <a:ea typeface="+mn-ea"/>
              <a:cs typeface="+mn-cs"/>
            </a:endParaRPr>
          </a:p>
        </p:txBody>
      </p:sp>
      <p:sp>
        <p:nvSpPr>
          <p:cNvPr id="13" name="Tekstfelt 12">
            <a:extLst>
              <a:ext uri="{FF2B5EF4-FFF2-40B4-BE49-F238E27FC236}">
                <a16:creationId xmlns:a16="http://schemas.microsoft.com/office/drawing/2014/main" id="{6F25A716-1142-43D7-9F2D-AD27FD527EC2}"/>
              </a:ext>
            </a:extLst>
          </p:cNvPr>
          <p:cNvSpPr txBox="1"/>
          <p:nvPr/>
        </p:nvSpPr>
        <p:spPr>
          <a:xfrm>
            <a:off x="3552220" y="3176982"/>
            <a:ext cx="2232248"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Adgangskrav til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ungdomsuddannelser </a:t>
            </a:r>
          </a:p>
        </p:txBody>
      </p:sp>
      <p:pic>
        <p:nvPicPr>
          <p:cNvPr id="15" name="Grafik 14" descr="Åben konvolut med massiv udfyldning">
            <a:extLst>
              <a:ext uri="{FF2B5EF4-FFF2-40B4-BE49-F238E27FC236}">
                <a16:creationId xmlns:a16="http://schemas.microsoft.com/office/drawing/2014/main" id="{29AA5C21-9E15-4FF8-BC82-70D8E37889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40275" y="4026030"/>
            <a:ext cx="1048049" cy="1048049"/>
          </a:xfrm>
          <a:prstGeom prst="rect">
            <a:avLst/>
          </a:prstGeom>
        </p:spPr>
      </p:pic>
      <p:sp>
        <p:nvSpPr>
          <p:cNvPr id="16" name="Tekstfelt 15">
            <a:extLst>
              <a:ext uri="{FF2B5EF4-FFF2-40B4-BE49-F238E27FC236}">
                <a16:creationId xmlns:a16="http://schemas.microsoft.com/office/drawing/2014/main" id="{75BA029A-5150-4F37-9565-A97C9F1C11C4}"/>
              </a:ext>
            </a:extLst>
          </p:cNvPr>
          <p:cNvSpPr txBox="1"/>
          <p:nvPr/>
        </p:nvSpPr>
        <p:spPr>
          <a:xfrm>
            <a:off x="6325059" y="5237269"/>
            <a:ext cx="2232248" cy="55399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Forstå henvendelser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som borger og begå sig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i samfundet</a:t>
            </a:r>
          </a:p>
        </p:txBody>
      </p:sp>
      <p:pic>
        <p:nvPicPr>
          <p:cNvPr id="20" name="Grafik 19" descr="Hjerne i hoved med massiv udfyldning">
            <a:extLst>
              <a:ext uri="{FF2B5EF4-FFF2-40B4-BE49-F238E27FC236}">
                <a16:creationId xmlns:a16="http://schemas.microsoft.com/office/drawing/2014/main" id="{BB1C4CFC-62AF-4F74-8BB8-74893FDAF0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72200" y="1436065"/>
            <a:ext cx="1116124" cy="1116124"/>
          </a:xfrm>
          <a:prstGeom prst="rect">
            <a:avLst/>
          </a:prstGeom>
        </p:spPr>
      </p:pic>
      <p:sp>
        <p:nvSpPr>
          <p:cNvPr id="21" name="Tekstfelt 20">
            <a:extLst>
              <a:ext uri="{FF2B5EF4-FFF2-40B4-BE49-F238E27FC236}">
                <a16:creationId xmlns:a16="http://schemas.microsoft.com/office/drawing/2014/main" id="{A70C2E00-3EDF-4A1A-8DCC-A5F5E6F15311}"/>
              </a:ext>
            </a:extLst>
          </p:cNvPr>
          <p:cNvSpPr txBox="1"/>
          <p:nvPr/>
        </p:nvSpPr>
        <p:spPr>
          <a:xfrm>
            <a:off x="6340945" y="2530227"/>
            <a:ext cx="2232248"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Viden, oplevelser og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fordybelse </a:t>
            </a:r>
          </a:p>
        </p:txBody>
      </p:sp>
      <p:pic>
        <p:nvPicPr>
          <p:cNvPr id="23" name="Grafik 22" descr="Tale med massiv udfyldning">
            <a:extLst>
              <a:ext uri="{FF2B5EF4-FFF2-40B4-BE49-F238E27FC236}">
                <a16:creationId xmlns:a16="http://schemas.microsoft.com/office/drawing/2014/main" id="{1C15B1B9-AAC8-445A-ACFF-6D813748CE4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42567" y="4684883"/>
            <a:ext cx="1293509" cy="1293509"/>
          </a:xfrm>
          <a:prstGeom prst="rect">
            <a:avLst/>
          </a:prstGeom>
        </p:spPr>
      </p:pic>
      <p:sp>
        <p:nvSpPr>
          <p:cNvPr id="24" name="Tekstfelt 23">
            <a:extLst>
              <a:ext uri="{FF2B5EF4-FFF2-40B4-BE49-F238E27FC236}">
                <a16:creationId xmlns:a16="http://schemas.microsoft.com/office/drawing/2014/main" id="{0E22C519-9296-4380-B939-647DBBCE5653}"/>
              </a:ext>
            </a:extLst>
          </p:cNvPr>
          <p:cNvSpPr txBox="1"/>
          <p:nvPr/>
        </p:nvSpPr>
        <p:spPr>
          <a:xfrm>
            <a:off x="879205" y="5331637"/>
            <a:ext cx="2232248"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Vigtigt for læring 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skolens øvrige fag</a:t>
            </a:r>
          </a:p>
        </p:txBody>
      </p:sp>
    </p:spTree>
    <p:extLst>
      <p:ext uri="{BB962C8B-B14F-4D97-AF65-F5344CB8AC3E}">
        <p14:creationId xmlns:p14="http://schemas.microsoft.com/office/powerpoint/2010/main" val="685266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97DAC7-134A-42B7-A1B2-BA846415B01E}"/>
              </a:ext>
            </a:extLst>
          </p:cNvPr>
          <p:cNvSpPr>
            <a:spLocks noGrp="1"/>
          </p:cNvSpPr>
          <p:nvPr>
            <p:ph type="title"/>
          </p:nvPr>
        </p:nvSpPr>
        <p:spPr/>
        <p:txBody>
          <a:bodyPr/>
          <a:lstStyle/>
          <a:p>
            <a:r>
              <a:rPr lang="da-DK" dirty="0"/>
              <a:t>Hvad ved vi også?</a:t>
            </a:r>
          </a:p>
        </p:txBody>
      </p:sp>
      <p:sp>
        <p:nvSpPr>
          <p:cNvPr id="4" name="Skriftrulle: lodret 3">
            <a:extLst>
              <a:ext uri="{FF2B5EF4-FFF2-40B4-BE49-F238E27FC236}">
                <a16:creationId xmlns:a16="http://schemas.microsoft.com/office/drawing/2014/main" id="{E9688DF3-BB12-4C68-8D3B-264F446477F4}"/>
              </a:ext>
            </a:extLst>
          </p:cNvPr>
          <p:cNvSpPr/>
          <p:nvPr/>
        </p:nvSpPr>
        <p:spPr>
          <a:xfrm>
            <a:off x="503237" y="1600714"/>
            <a:ext cx="3507972" cy="4621818"/>
          </a:xfrm>
          <a:prstGeom prst="verticalScroll">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1" i="1" u="none" strike="noStrike" kern="1200" cap="none" spc="0" normalizeH="0" baseline="0" noProof="0" dirty="0">
                <a:ln>
                  <a:noFill/>
                </a:ln>
                <a:solidFill>
                  <a:srgbClr val="000000"/>
                </a:solidFill>
                <a:effectLst/>
                <a:uLnTx/>
                <a:uFillTx/>
                <a:latin typeface="Georgia"/>
                <a:ea typeface="+mn-ea"/>
                <a:cs typeface="+mn-cs"/>
              </a:rPr>
              <a:t>Forskning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400" b="0" i="1"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222222"/>
                </a:solidFill>
                <a:effectLst/>
                <a:uLnTx/>
                <a:uFillTx/>
                <a:latin typeface="Georgia"/>
                <a:ea typeface="+mn-ea"/>
                <a:cs typeface="+mn-cs"/>
              </a:rPr>
              <a:t>”Mængden af tidlig påvirkning fra bøger og anden såkaldt kulturel kapital har stor betydning for uddannelse, beskæftigelse og succes senere i livet.”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400" b="0" i="0" u="none" strike="noStrike" kern="1200" cap="none" spc="0" normalizeH="0" baseline="0" noProof="0" dirty="0">
              <a:ln>
                <a:noFill/>
              </a:ln>
              <a:solidFill>
                <a:srgbClr val="222222"/>
              </a:solidFill>
              <a:effectLst/>
              <a:uLnTx/>
              <a:uFillTx/>
              <a:latin typeface="Meta Serif (webfon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1" u="none" strike="noStrike" kern="1200" cap="none" spc="0" normalizeH="0" baseline="0" noProof="0" dirty="0">
                <a:ln>
                  <a:noFill/>
                </a:ln>
                <a:solidFill>
                  <a:srgbClr val="222222"/>
                </a:solidFill>
                <a:effectLst/>
                <a:uLnTx/>
                <a:uFillTx/>
                <a:latin typeface="Georgia"/>
                <a:ea typeface="+mn-ea"/>
                <a:cs typeface="+mn-cs"/>
              </a:rPr>
              <a:t>Tvillingestudie af Mads Meier Jæger, professor i sociologi</a:t>
            </a:r>
            <a:endParaRPr kumimoji="0" lang="da-DK" sz="1400" b="0" i="1" u="none" strike="noStrike" kern="1200" cap="none" spc="0" normalizeH="0" baseline="0" noProof="0" dirty="0">
              <a:ln>
                <a:noFill/>
              </a:ln>
              <a:solidFill>
                <a:srgbClr val="FFFFFF"/>
              </a:solidFill>
              <a:effectLst/>
              <a:uLnTx/>
              <a:uFillTx/>
              <a:latin typeface="Georgia"/>
              <a:ea typeface="+mn-ea"/>
              <a:cs typeface="+mn-cs"/>
            </a:endParaRPr>
          </a:p>
        </p:txBody>
      </p:sp>
      <p:sp>
        <p:nvSpPr>
          <p:cNvPr id="6" name="Skriftrulle: lodret 5">
            <a:extLst>
              <a:ext uri="{FF2B5EF4-FFF2-40B4-BE49-F238E27FC236}">
                <a16:creationId xmlns:a16="http://schemas.microsoft.com/office/drawing/2014/main" id="{E0767471-0DFD-4AB0-A400-F235BDB9A7B1}"/>
              </a:ext>
            </a:extLst>
          </p:cNvPr>
          <p:cNvSpPr/>
          <p:nvPr/>
        </p:nvSpPr>
        <p:spPr>
          <a:xfrm>
            <a:off x="4552544" y="1600714"/>
            <a:ext cx="3507972" cy="4621818"/>
          </a:xfrm>
          <a:prstGeom prst="verticalScroll">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1" i="1" u="none" strike="noStrike" kern="1200" cap="none" spc="0" normalizeH="0" baseline="0" noProof="0" dirty="0">
                <a:ln>
                  <a:noFill/>
                </a:ln>
                <a:solidFill>
                  <a:srgbClr val="000000"/>
                </a:solidFill>
                <a:effectLst/>
                <a:uLnTx/>
                <a:uFillTx/>
                <a:latin typeface="Georgia"/>
                <a:ea typeface="+mn-ea"/>
                <a:cs typeface="+mn-cs"/>
              </a:rPr>
              <a:t>Viden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400" b="0" i="1"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222222"/>
                </a:solidFill>
                <a:effectLst/>
                <a:uLnTx/>
                <a:uFillTx/>
                <a:latin typeface="Georgia"/>
                <a:ea typeface="+mn-ea"/>
                <a:cs typeface="+mn-cs"/>
              </a:rPr>
              <a:t>”Mødrenes uddannelsesniveau spiller en stor rolle for, hvor meget og ofte mødrene læser højt for deres børn. 34 procent af mødrene med en grunduddannelse læser højt for deres barn, mens det gælder 63 procent af mødrene med en lang videregående uddannelse.”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400" b="0" i="0" u="none" strike="noStrike" kern="1200" cap="none" spc="0" normalizeH="0" baseline="0" noProof="0" dirty="0">
              <a:ln>
                <a:noFill/>
              </a:ln>
              <a:solidFill>
                <a:srgbClr val="222222"/>
              </a:solidFill>
              <a:effectLst/>
              <a:uLnTx/>
              <a:uFillTx/>
              <a:latin typeface="Meta Serif (webfon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1" u="none" strike="noStrike" kern="1200" cap="none" spc="0" normalizeH="0" baseline="0" noProof="0" dirty="0">
                <a:ln>
                  <a:noFill/>
                </a:ln>
                <a:solidFill>
                  <a:srgbClr val="222222"/>
                </a:solidFill>
                <a:effectLst/>
                <a:uLnTx/>
                <a:uFillTx/>
                <a:latin typeface="Georgia"/>
                <a:ea typeface="+mn-ea"/>
                <a:cs typeface="+mn-cs"/>
              </a:rPr>
              <a:t>Kortlægning af VIVE</a:t>
            </a:r>
            <a:endParaRPr kumimoji="0" lang="da-DK" sz="1400" b="0" i="1"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289317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14A452-E97D-4E15-9090-3D580BFACADF}"/>
              </a:ext>
            </a:extLst>
          </p:cNvPr>
          <p:cNvSpPr>
            <a:spLocks noGrp="1"/>
          </p:cNvSpPr>
          <p:nvPr>
            <p:ph type="title"/>
          </p:nvPr>
        </p:nvSpPr>
        <p:spPr/>
        <p:txBody>
          <a:bodyPr/>
          <a:lstStyle/>
          <a:p>
            <a:r>
              <a:rPr lang="da-DK" dirty="0"/>
              <a:t>Hvad er udgangspunktet i Albertslund?</a:t>
            </a:r>
          </a:p>
        </p:txBody>
      </p:sp>
      <p:graphicFrame>
        <p:nvGraphicFramePr>
          <p:cNvPr id="6" name="Diagram 5">
            <a:extLst>
              <a:ext uri="{FF2B5EF4-FFF2-40B4-BE49-F238E27FC236}">
                <a16:creationId xmlns:a16="http://schemas.microsoft.com/office/drawing/2014/main" id="{084AC88C-EECA-4989-9B32-721A9724D77F}"/>
              </a:ext>
            </a:extLst>
          </p:cNvPr>
          <p:cNvGraphicFramePr>
            <a:graphicFrameLocks/>
          </p:cNvGraphicFramePr>
          <p:nvPr/>
        </p:nvGraphicFramePr>
        <p:xfrm>
          <a:off x="19456" y="1556792"/>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 13">
            <a:extLst>
              <a:ext uri="{FF2B5EF4-FFF2-40B4-BE49-F238E27FC236}">
                <a16:creationId xmlns:a16="http://schemas.microsoft.com/office/drawing/2014/main" id="{F8790D33-5DD8-4F00-8621-925B543D62BB}"/>
              </a:ext>
            </a:extLst>
          </p:cNvPr>
          <p:cNvGraphicFramePr>
            <a:graphicFrameLocks/>
          </p:cNvGraphicFramePr>
          <p:nvPr/>
        </p:nvGraphicFramePr>
        <p:xfrm>
          <a:off x="4427984" y="3717032"/>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1693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15588-34DD-4B39-A33C-EBD3765181D1}"/>
              </a:ext>
            </a:extLst>
          </p:cNvPr>
          <p:cNvSpPr>
            <a:spLocks noGrp="1"/>
          </p:cNvSpPr>
          <p:nvPr>
            <p:ph type="title"/>
          </p:nvPr>
        </p:nvSpPr>
        <p:spPr/>
        <p:txBody>
          <a:bodyPr/>
          <a:lstStyle/>
          <a:p>
            <a:r>
              <a:rPr lang="da-DK" dirty="0"/>
              <a:t>Hvad er udgangspunktet i Albertslund? </a:t>
            </a:r>
            <a:r>
              <a:rPr lang="da-DK" sz="2600" dirty="0"/>
              <a:t>(fortsat)</a:t>
            </a:r>
          </a:p>
        </p:txBody>
      </p:sp>
      <p:graphicFrame>
        <p:nvGraphicFramePr>
          <p:cNvPr id="6" name="Diagram 5">
            <a:extLst>
              <a:ext uri="{FF2B5EF4-FFF2-40B4-BE49-F238E27FC236}">
                <a16:creationId xmlns:a16="http://schemas.microsoft.com/office/drawing/2014/main" id="{EBBE949E-FFE7-422F-8E55-57D2612A1CA4}"/>
              </a:ext>
            </a:extLst>
          </p:cNvPr>
          <p:cNvGraphicFramePr>
            <a:graphicFrameLocks/>
          </p:cNvGraphicFramePr>
          <p:nvPr/>
        </p:nvGraphicFramePr>
        <p:xfrm>
          <a:off x="1187624" y="1728730"/>
          <a:ext cx="6552727" cy="4655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9083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77195" y="3284984"/>
            <a:ext cx="3650789" cy="1618714"/>
          </a:xfrm>
        </p:spPr>
        <p:txBody>
          <a:bodyPr/>
          <a:lstStyle/>
          <a:p>
            <a:r>
              <a:rPr lang="nb-NO" sz="4000" dirty="0"/>
              <a:t>Unges matematiske kompetencer</a:t>
            </a:r>
          </a:p>
        </p:txBody>
      </p:sp>
      <p:pic>
        <p:nvPicPr>
          <p:cNvPr id="4" name="Billede 3">
            <a:extLst>
              <a:ext uri="{FF2B5EF4-FFF2-40B4-BE49-F238E27FC236}">
                <a16:creationId xmlns:a16="http://schemas.microsoft.com/office/drawing/2014/main" id="{2C5C002C-CB47-40D0-8998-1B6D0E8B4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2636912"/>
            <a:ext cx="4273381" cy="3365760"/>
          </a:xfrm>
          <a:prstGeom prst="rect">
            <a:avLst/>
          </a:prstGeom>
        </p:spPr>
      </p:pic>
    </p:spTree>
    <p:extLst>
      <p:ext uri="{BB962C8B-B14F-4D97-AF65-F5344CB8AC3E}">
        <p14:creationId xmlns:p14="http://schemas.microsoft.com/office/powerpoint/2010/main" val="1560614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14A452-E97D-4E15-9090-3D580BFACADF}"/>
              </a:ext>
            </a:extLst>
          </p:cNvPr>
          <p:cNvSpPr>
            <a:spLocks noGrp="1"/>
          </p:cNvSpPr>
          <p:nvPr>
            <p:ph type="title"/>
          </p:nvPr>
        </p:nvSpPr>
        <p:spPr/>
        <p:txBody>
          <a:bodyPr/>
          <a:lstStyle/>
          <a:p>
            <a:r>
              <a:rPr lang="da-DK" dirty="0"/>
              <a:t>Hvorfor er det vigtigt at kunne matematik?</a:t>
            </a:r>
          </a:p>
        </p:txBody>
      </p:sp>
      <p:pic>
        <p:nvPicPr>
          <p:cNvPr id="6" name="Pladsholder til indhold 5" descr="Domstol med massiv udfyldning">
            <a:extLst>
              <a:ext uri="{FF2B5EF4-FFF2-40B4-BE49-F238E27FC236}">
                <a16:creationId xmlns:a16="http://schemas.microsoft.com/office/drawing/2014/main" id="{2699AAB1-3AA5-4EE6-85BF-467A80DFBCD8}"/>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8921" y="1520343"/>
            <a:ext cx="1154076" cy="1154076"/>
          </a:xfrm>
        </p:spPr>
      </p:pic>
      <p:sp>
        <p:nvSpPr>
          <p:cNvPr id="7" name="Tekstfelt 6">
            <a:extLst>
              <a:ext uri="{FF2B5EF4-FFF2-40B4-BE49-F238E27FC236}">
                <a16:creationId xmlns:a16="http://schemas.microsoft.com/office/drawing/2014/main" id="{15CA1BCB-229C-4EC9-8E4E-4230FF938ABE}"/>
              </a:ext>
            </a:extLst>
          </p:cNvPr>
          <p:cNvSpPr txBox="1"/>
          <p:nvPr/>
        </p:nvSpPr>
        <p:spPr>
          <a:xfrm>
            <a:off x="879205" y="2714893"/>
            <a:ext cx="2232248"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Folkeskolens formål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jf. folkeskoleloven</a:t>
            </a:r>
          </a:p>
        </p:txBody>
      </p:sp>
      <p:pic>
        <p:nvPicPr>
          <p:cNvPr id="9" name="Grafik 8" descr="Studenterhue med massiv udfyldning">
            <a:extLst>
              <a:ext uri="{FF2B5EF4-FFF2-40B4-BE49-F238E27FC236}">
                <a16:creationId xmlns:a16="http://schemas.microsoft.com/office/drawing/2014/main" id="{44DC9F42-6C61-4866-A365-B01C076349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52220" y="2068139"/>
            <a:ext cx="1293509" cy="1293509"/>
          </a:xfrm>
          <a:prstGeom prst="rect">
            <a:avLst/>
          </a:prstGeom>
        </p:spPr>
      </p:pic>
      <p:pic>
        <p:nvPicPr>
          <p:cNvPr id="11" name="Grafik 10" descr="Trigonometri med massiv udfyldning">
            <a:extLst>
              <a:ext uri="{FF2B5EF4-FFF2-40B4-BE49-F238E27FC236}">
                <a16:creationId xmlns:a16="http://schemas.microsoft.com/office/drawing/2014/main" id="{72EED9C1-CD49-46DD-ABA5-89CFFD1DF5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9205" y="4044148"/>
            <a:ext cx="1293509" cy="1293509"/>
          </a:xfrm>
          <a:prstGeom prst="rect">
            <a:avLst/>
          </a:prstGeom>
        </p:spPr>
      </p:pic>
      <p:sp>
        <p:nvSpPr>
          <p:cNvPr id="12" name="Tekstfelt 11">
            <a:extLst>
              <a:ext uri="{FF2B5EF4-FFF2-40B4-BE49-F238E27FC236}">
                <a16:creationId xmlns:a16="http://schemas.microsoft.com/office/drawing/2014/main" id="{6C17B688-E71D-4566-B8B9-929B96C05B0F}"/>
              </a:ext>
            </a:extLst>
          </p:cNvPr>
          <p:cNvSpPr txBox="1"/>
          <p:nvPr/>
        </p:nvSpPr>
        <p:spPr>
          <a:xfrm>
            <a:off x="3436420" y="5877272"/>
            <a:ext cx="1999676" cy="738664"/>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Sammenhæng til sproglig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udvikling – mulighed for at udtrykke sig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200" b="0" i="1" u="none" strike="noStrike" kern="1200" cap="none" spc="0" normalizeH="0" baseline="0" noProof="0" dirty="0">
              <a:ln>
                <a:noFill/>
              </a:ln>
              <a:solidFill>
                <a:srgbClr val="7F7F7F"/>
              </a:solidFill>
              <a:effectLst/>
              <a:uLnTx/>
              <a:uFillTx/>
              <a:latin typeface="Georgia"/>
              <a:ea typeface="+mn-ea"/>
              <a:cs typeface="+mn-cs"/>
            </a:endParaRPr>
          </a:p>
        </p:txBody>
      </p:sp>
      <p:sp>
        <p:nvSpPr>
          <p:cNvPr id="13" name="Tekstfelt 12">
            <a:extLst>
              <a:ext uri="{FF2B5EF4-FFF2-40B4-BE49-F238E27FC236}">
                <a16:creationId xmlns:a16="http://schemas.microsoft.com/office/drawing/2014/main" id="{6F25A716-1142-43D7-9F2D-AD27FD527EC2}"/>
              </a:ext>
            </a:extLst>
          </p:cNvPr>
          <p:cNvSpPr txBox="1"/>
          <p:nvPr/>
        </p:nvSpPr>
        <p:spPr>
          <a:xfrm>
            <a:off x="3552220" y="3176982"/>
            <a:ext cx="2232248"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Adgangskrav til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ungdomsuddannelser </a:t>
            </a:r>
          </a:p>
        </p:txBody>
      </p:sp>
      <p:pic>
        <p:nvPicPr>
          <p:cNvPr id="15" name="Grafik 14" descr="Åben konvolut med massiv udfyldning">
            <a:extLst>
              <a:ext uri="{FF2B5EF4-FFF2-40B4-BE49-F238E27FC236}">
                <a16:creationId xmlns:a16="http://schemas.microsoft.com/office/drawing/2014/main" id="{29AA5C21-9E15-4FF8-BC82-70D8E37889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40275" y="4026030"/>
            <a:ext cx="1048049" cy="1048049"/>
          </a:xfrm>
          <a:prstGeom prst="rect">
            <a:avLst/>
          </a:prstGeom>
        </p:spPr>
      </p:pic>
      <p:sp>
        <p:nvSpPr>
          <p:cNvPr id="16" name="Tekstfelt 15">
            <a:extLst>
              <a:ext uri="{FF2B5EF4-FFF2-40B4-BE49-F238E27FC236}">
                <a16:creationId xmlns:a16="http://schemas.microsoft.com/office/drawing/2014/main" id="{75BA029A-5150-4F37-9565-A97C9F1C11C4}"/>
              </a:ext>
            </a:extLst>
          </p:cNvPr>
          <p:cNvSpPr txBox="1"/>
          <p:nvPr/>
        </p:nvSpPr>
        <p:spPr>
          <a:xfrm>
            <a:off x="6325059" y="5237269"/>
            <a:ext cx="2232248" cy="55399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Forstå henvendelser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som borger og begå sig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i samfundet</a:t>
            </a:r>
          </a:p>
        </p:txBody>
      </p:sp>
      <p:pic>
        <p:nvPicPr>
          <p:cNvPr id="20" name="Grafik 19" descr="Hjerne i hoved med massiv udfyldning">
            <a:extLst>
              <a:ext uri="{FF2B5EF4-FFF2-40B4-BE49-F238E27FC236}">
                <a16:creationId xmlns:a16="http://schemas.microsoft.com/office/drawing/2014/main" id="{BB1C4CFC-62AF-4F74-8BB8-74893FDAF0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72200" y="1436065"/>
            <a:ext cx="1116124" cy="1116124"/>
          </a:xfrm>
          <a:prstGeom prst="rect">
            <a:avLst/>
          </a:prstGeom>
        </p:spPr>
      </p:pic>
      <p:sp>
        <p:nvSpPr>
          <p:cNvPr id="21" name="Tekstfelt 20">
            <a:extLst>
              <a:ext uri="{FF2B5EF4-FFF2-40B4-BE49-F238E27FC236}">
                <a16:creationId xmlns:a16="http://schemas.microsoft.com/office/drawing/2014/main" id="{A70C2E00-3EDF-4A1A-8DCC-A5F5E6F15311}"/>
              </a:ext>
            </a:extLst>
          </p:cNvPr>
          <p:cNvSpPr txBox="1"/>
          <p:nvPr/>
        </p:nvSpPr>
        <p:spPr>
          <a:xfrm>
            <a:off x="6340945" y="2530227"/>
            <a:ext cx="2232248"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Viden, oplevelser og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fordybelse </a:t>
            </a:r>
          </a:p>
        </p:txBody>
      </p:sp>
      <p:pic>
        <p:nvPicPr>
          <p:cNvPr id="23" name="Grafik 22" descr="Tale med massiv udfyldning">
            <a:extLst>
              <a:ext uri="{FF2B5EF4-FFF2-40B4-BE49-F238E27FC236}">
                <a16:creationId xmlns:a16="http://schemas.microsoft.com/office/drawing/2014/main" id="{1C15B1B9-AAC8-445A-ACFF-6D813748CE4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42567" y="4684883"/>
            <a:ext cx="1293509" cy="1293509"/>
          </a:xfrm>
          <a:prstGeom prst="rect">
            <a:avLst/>
          </a:prstGeom>
        </p:spPr>
      </p:pic>
      <p:sp>
        <p:nvSpPr>
          <p:cNvPr id="24" name="Tekstfelt 23">
            <a:extLst>
              <a:ext uri="{FF2B5EF4-FFF2-40B4-BE49-F238E27FC236}">
                <a16:creationId xmlns:a16="http://schemas.microsoft.com/office/drawing/2014/main" id="{0E22C519-9296-4380-B939-647DBBCE5653}"/>
              </a:ext>
            </a:extLst>
          </p:cNvPr>
          <p:cNvSpPr txBox="1"/>
          <p:nvPr/>
        </p:nvSpPr>
        <p:spPr>
          <a:xfrm>
            <a:off x="879205" y="5331637"/>
            <a:ext cx="2232248"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Vigtigt for læring 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7F7F7F"/>
                </a:solidFill>
                <a:effectLst/>
                <a:uLnTx/>
                <a:uFillTx/>
                <a:latin typeface="Georgia"/>
                <a:ea typeface="+mn-ea"/>
                <a:cs typeface="+mn-cs"/>
              </a:rPr>
              <a:t>skolens øvrige fag</a:t>
            </a:r>
          </a:p>
        </p:txBody>
      </p:sp>
    </p:spTree>
    <p:extLst>
      <p:ext uri="{BB962C8B-B14F-4D97-AF65-F5344CB8AC3E}">
        <p14:creationId xmlns:p14="http://schemas.microsoft.com/office/powerpoint/2010/main" val="1898860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97DAC7-134A-42B7-A1B2-BA846415B01E}"/>
              </a:ext>
            </a:extLst>
          </p:cNvPr>
          <p:cNvSpPr>
            <a:spLocks noGrp="1"/>
          </p:cNvSpPr>
          <p:nvPr>
            <p:ph type="title"/>
          </p:nvPr>
        </p:nvSpPr>
        <p:spPr/>
        <p:txBody>
          <a:bodyPr/>
          <a:lstStyle/>
          <a:p>
            <a:r>
              <a:rPr lang="da-DK" dirty="0"/>
              <a:t>Hvad ved vi også?</a:t>
            </a:r>
          </a:p>
        </p:txBody>
      </p:sp>
      <p:sp>
        <p:nvSpPr>
          <p:cNvPr id="4" name="Skriftrulle: lodret 3">
            <a:extLst>
              <a:ext uri="{FF2B5EF4-FFF2-40B4-BE49-F238E27FC236}">
                <a16:creationId xmlns:a16="http://schemas.microsoft.com/office/drawing/2014/main" id="{E9688DF3-BB12-4C68-8D3B-264F446477F4}"/>
              </a:ext>
            </a:extLst>
          </p:cNvPr>
          <p:cNvSpPr/>
          <p:nvPr/>
        </p:nvSpPr>
        <p:spPr>
          <a:xfrm>
            <a:off x="503237" y="1600714"/>
            <a:ext cx="3507972" cy="4621818"/>
          </a:xfrm>
          <a:prstGeom prst="verticalScroll">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1" i="1" u="none" strike="noStrike" kern="1200" cap="none" spc="0" normalizeH="0" baseline="0" noProof="0" dirty="0">
                <a:ln>
                  <a:noFill/>
                </a:ln>
                <a:solidFill>
                  <a:srgbClr val="000000"/>
                </a:solidFill>
                <a:effectLst/>
                <a:uLnTx/>
                <a:uFillTx/>
                <a:latin typeface="Georgia"/>
                <a:ea typeface="+mn-ea"/>
                <a:cs typeface="+mn-cs"/>
              </a:rPr>
              <a:t>Viden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400" b="0" i="1"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200" b="0" i="0" u="none" strike="noStrike" kern="1200" cap="none" spc="0" normalizeH="0" baseline="0" noProof="0" dirty="0">
                <a:ln>
                  <a:noFill/>
                </a:ln>
                <a:solidFill>
                  <a:srgbClr val="222222"/>
                </a:solidFill>
                <a:effectLst/>
                <a:uLnTx/>
                <a:uFillTx/>
                <a:latin typeface="Georgia"/>
                <a:ea typeface="+mn-ea"/>
                <a:cs typeface="+mn-cs"/>
              </a:rPr>
              <a:t>”</a:t>
            </a:r>
            <a:r>
              <a:rPr kumimoji="0" lang="da-DK" sz="1200" b="0" i="0" u="none" strike="noStrike" kern="1200" cap="none" spc="0" normalizeH="0" baseline="0" noProof="0" dirty="0">
                <a:ln>
                  <a:noFill/>
                </a:ln>
                <a:solidFill>
                  <a:srgbClr val="002E2E"/>
                </a:solidFill>
                <a:effectLst/>
                <a:uLnTx/>
                <a:uFillTx/>
                <a:latin typeface="Georgia"/>
                <a:ea typeface="+mn-ea"/>
                <a:cs typeface="+mn-cs"/>
              </a:rPr>
              <a:t>Andelen af unge, der har begået kriminalitet, stiger i takt med, at karakteren for grundskolens afgangsprøve i skriftlig matematik falder. Blandt mænd i alderen 25-29 år, der ikke har bestået den skriftlige afgangsprøve i matematik, har mere end fire ud af ti (41 pct.) fået én eller flere domme efter straffeloven, våbenloven eller loven om euforiserende stoffer som 25-årig. Knap hver tredje (31 pct.) af mændene med karakteren 02 har fået en dom, og blandt mænd med karakteren 12 er kun 4 pct. blevet dømt.”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200" b="0" i="0" u="none" strike="noStrike" kern="1200" cap="none" spc="0" normalizeH="0" baseline="0" noProof="0" dirty="0">
              <a:ln>
                <a:noFill/>
              </a:ln>
              <a:solidFill>
                <a:srgbClr val="002E2E"/>
              </a:solidFill>
              <a:effectLst/>
              <a:uLnTx/>
              <a:uFillTx/>
              <a:latin typeface="Georg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200" b="0" i="1" u="none" strike="noStrike" kern="1200" cap="none" spc="0" normalizeH="0" baseline="0" noProof="0" dirty="0">
                <a:ln>
                  <a:noFill/>
                </a:ln>
                <a:solidFill>
                  <a:srgbClr val="002E2E"/>
                </a:solidFill>
                <a:effectLst/>
                <a:uLnTx/>
                <a:uFillTx/>
                <a:latin typeface="Georgia"/>
                <a:ea typeface="+mn-ea"/>
                <a:cs typeface="+mn-cs"/>
              </a:rPr>
              <a:t>Danmarks Statistik</a:t>
            </a:r>
            <a:endParaRPr kumimoji="0" lang="da-DK" sz="1200" b="0" i="1" u="none" strike="noStrike" kern="1200" cap="none" spc="0" normalizeH="0" baseline="0" noProof="0" dirty="0">
              <a:ln>
                <a:noFill/>
              </a:ln>
              <a:solidFill>
                <a:srgbClr val="FFFFFF"/>
              </a:solidFill>
              <a:effectLst/>
              <a:uLnTx/>
              <a:uFillTx/>
              <a:latin typeface="Georgia"/>
              <a:ea typeface="+mn-ea"/>
              <a:cs typeface="+mn-cs"/>
            </a:endParaRPr>
          </a:p>
        </p:txBody>
      </p:sp>
      <p:sp>
        <p:nvSpPr>
          <p:cNvPr id="6" name="Skriftrulle: lodret 5">
            <a:extLst>
              <a:ext uri="{FF2B5EF4-FFF2-40B4-BE49-F238E27FC236}">
                <a16:creationId xmlns:a16="http://schemas.microsoft.com/office/drawing/2014/main" id="{E0767471-0DFD-4AB0-A400-F235BDB9A7B1}"/>
              </a:ext>
            </a:extLst>
          </p:cNvPr>
          <p:cNvSpPr/>
          <p:nvPr/>
        </p:nvSpPr>
        <p:spPr>
          <a:xfrm>
            <a:off x="4552544" y="1600714"/>
            <a:ext cx="3507972" cy="4621818"/>
          </a:xfrm>
          <a:prstGeom prst="verticalScroll">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1" i="1" u="none" strike="noStrike" kern="1200" cap="none" spc="0" normalizeH="0" baseline="0" noProof="0" dirty="0">
                <a:ln>
                  <a:noFill/>
                </a:ln>
                <a:solidFill>
                  <a:srgbClr val="000000"/>
                </a:solidFill>
                <a:effectLst/>
                <a:uLnTx/>
                <a:uFillTx/>
                <a:latin typeface="Georgia"/>
                <a:ea typeface="+mn-ea"/>
                <a:cs typeface="+mn-cs"/>
              </a:rPr>
              <a:t>Viden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400" b="0" i="1" u="none" strike="noStrike" kern="1200" cap="none" spc="0" normalizeH="0" baseline="0" noProof="0" dirty="0">
              <a:ln>
                <a:noFill/>
              </a:ln>
              <a:solidFill>
                <a:srgbClr val="000000"/>
              </a:solidFill>
              <a:effectLst/>
              <a:uLnTx/>
              <a:uFillTx/>
              <a:latin typeface="Georg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Georgia"/>
                <a:ea typeface="+mn-ea"/>
                <a:cs typeface="+mn-cs"/>
              </a:rPr>
              <a:t>”De store forskelle i karakterer mellem klassernes børn er mest udtalt i matematik, hvor forskellen mellem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Georgia"/>
                <a:ea typeface="+mn-ea"/>
                <a:cs typeface="+mn-cs"/>
              </a:rPr>
              <a:t>en opvækst med forældre uden for arbejdsmarkedet og forældre i den højere middelklasse er på hele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Georgia"/>
                <a:ea typeface="+mn-ea"/>
                <a:cs typeface="+mn-cs"/>
              </a:rPr>
              <a:t>4,3 karakterpoint.”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400" b="0" i="0" u="none" strike="noStrike" kern="1200" cap="none" spc="0" normalizeH="0" baseline="0" noProof="0" dirty="0">
              <a:ln>
                <a:noFill/>
              </a:ln>
              <a:solidFill>
                <a:srgbClr val="222222"/>
              </a:solidFill>
              <a:effectLst/>
              <a:uLnTx/>
              <a:uFillTx/>
              <a:latin typeface="Meta Serif (webfon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400" b="0" i="1" u="none" strike="noStrike" kern="1200" cap="none" spc="0" normalizeH="0" baseline="0" noProof="0" dirty="0">
                <a:ln>
                  <a:noFill/>
                </a:ln>
                <a:solidFill>
                  <a:srgbClr val="222222"/>
                </a:solidFill>
                <a:effectLst/>
                <a:uLnTx/>
                <a:uFillTx/>
                <a:latin typeface="Georgia"/>
                <a:ea typeface="+mn-ea"/>
                <a:cs typeface="+mn-cs"/>
              </a:rPr>
              <a:t>Analyse af AE</a:t>
            </a:r>
            <a:endParaRPr kumimoji="0" lang="da-DK" sz="1400" b="0" i="1"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860176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er udgangspunktet i Albertslund?</a:t>
            </a:r>
            <a:endParaRPr lang="da-DK" sz="1800" dirty="0"/>
          </a:p>
        </p:txBody>
      </p:sp>
      <p:pic>
        <p:nvPicPr>
          <p:cNvPr id="4" name="Billede 3">
            <a:extLst>
              <a:ext uri="{FF2B5EF4-FFF2-40B4-BE49-F238E27FC236}">
                <a16:creationId xmlns:a16="http://schemas.microsoft.com/office/drawing/2014/main" id="{7FDBFBA1-968E-491D-93A5-0FFD9EE3B0E8}"/>
              </a:ext>
            </a:extLst>
          </p:cNvPr>
          <p:cNvPicPr>
            <a:picLocks noChangeAspect="1"/>
          </p:cNvPicPr>
          <p:nvPr/>
        </p:nvPicPr>
        <p:blipFill>
          <a:blip r:embed="rId3"/>
          <a:stretch>
            <a:fillRect/>
          </a:stretch>
        </p:blipFill>
        <p:spPr>
          <a:xfrm>
            <a:off x="1737754" y="1700213"/>
            <a:ext cx="5668491" cy="4436210"/>
          </a:xfrm>
          <a:prstGeom prst="rect">
            <a:avLst/>
          </a:prstGeom>
        </p:spPr>
      </p:pic>
    </p:spTree>
    <p:extLst>
      <p:ext uri="{BB962C8B-B14F-4D97-AF65-F5344CB8AC3E}">
        <p14:creationId xmlns:p14="http://schemas.microsoft.com/office/powerpoint/2010/main" val="3317839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64088" y="3356992"/>
            <a:ext cx="3650789" cy="1618714"/>
          </a:xfrm>
        </p:spPr>
        <p:txBody>
          <a:bodyPr/>
          <a:lstStyle/>
          <a:p>
            <a:r>
              <a:rPr lang="nb-NO" sz="4000" dirty="0"/>
              <a:t>Børns fravær fra skole</a:t>
            </a:r>
          </a:p>
        </p:txBody>
      </p:sp>
      <p:pic>
        <p:nvPicPr>
          <p:cNvPr id="5" name="Billede 4" descr="Et billede, der indeholder tekst, clipart&#10;&#10;Automatisk genereret beskrivelse">
            <a:extLst>
              <a:ext uri="{FF2B5EF4-FFF2-40B4-BE49-F238E27FC236}">
                <a16:creationId xmlns:a16="http://schemas.microsoft.com/office/drawing/2014/main" id="{D1788D97-63D0-4A9C-AE5A-2C9728F70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654018"/>
            <a:ext cx="4608512" cy="2592613"/>
          </a:xfrm>
          <a:prstGeom prst="rect">
            <a:avLst/>
          </a:prstGeom>
        </p:spPr>
      </p:pic>
    </p:spTree>
    <p:extLst>
      <p:ext uri="{BB962C8B-B14F-4D97-AF65-F5344CB8AC3E}">
        <p14:creationId xmlns:p14="http://schemas.microsoft.com/office/powerpoint/2010/main" val="3664811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FA20B35F-D38B-4DCC-9CA2-44A589B03A1A}"/>
              </a:ext>
            </a:extLst>
          </p:cNvPr>
          <p:cNvPicPr>
            <a:picLocks noChangeAspect="1"/>
          </p:cNvPicPr>
          <p:nvPr/>
        </p:nvPicPr>
        <p:blipFill rotWithShape="1">
          <a:blip r:embed="rId3"/>
          <a:srcRect l="4241" t="12200" r="22438" b="13382"/>
          <a:stretch/>
        </p:blipFill>
        <p:spPr>
          <a:xfrm>
            <a:off x="18213" y="116632"/>
            <a:ext cx="9170003" cy="6204640"/>
          </a:xfrm>
          <a:prstGeom prst="rect">
            <a:avLst/>
          </a:prstGeom>
        </p:spPr>
      </p:pic>
      <p:sp>
        <p:nvSpPr>
          <p:cNvPr id="6" name="Tekstfelt 5">
            <a:extLst>
              <a:ext uri="{FF2B5EF4-FFF2-40B4-BE49-F238E27FC236}">
                <a16:creationId xmlns:a16="http://schemas.microsoft.com/office/drawing/2014/main" id="{964B37CF-A625-4DA7-BDA2-602B8D5A9752}"/>
              </a:ext>
            </a:extLst>
          </p:cNvPr>
          <p:cNvSpPr txBox="1"/>
          <p:nvPr/>
        </p:nvSpPr>
        <p:spPr>
          <a:xfrm>
            <a:off x="1097324" y="1412776"/>
            <a:ext cx="6949352" cy="2154436"/>
          </a:xfrm>
          <a:prstGeom prst="rect">
            <a:avLst/>
          </a:prstGeom>
          <a:solidFill>
            <a:srgbClr val="497729"/>
          </a:solidFill>
          <a:ln>
            <a:noFill/>
          </a:ln>
          <a:effectLst>
            <a:softEdge rad="317500"/>
          </a:effectLst>
        </p:spPr>
        <p:txBody>
          <a:bodyPr wrap="square" lIns="0" tIns="0" rIns="0" bIns="0" rtlCol="0">
            <a:spAutoFit/>
          </a:bodyPr>
          <a:lstStyle/>
          <a:p>
            <a:endParaRPr lang="da-DK" sz="2000" dirty="0">
              <a:solidFill>
                <a:schemeClr val="tx2"/>
              </a:solidFill>
              <a:effectLst/>
              <a:latin typeface="Calibri" panose="020F0502020204030204" pitchFamily="34" charset="0"/>
              <a:ea typeface="Calibri" panose="020F0502020204030204" pitchFamily="34" charset="0"/>
            </a:endParaRPr>
          </a:p>
          <a:p>
            <a:r>
              <a:rPr lang="da-DK" sz="2000" dirty="0">
                <a:solidFill>
                  <a:schemeClr val="tx2"/>
                </a:solidFill>
                <a:effectLst/>
                <a:latin typeface="Calibri" panose="020F0502020204030204" pitchFamily="34" charset="0"/>
                <a:ea typeface="Calibri" panose="020F0502020204030204" pitchFamily="34" charset="0"/>
              </a:rPr>
              <a:t>	</a:t>
            </a:r>
            <a:endPar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endParaRPr>
          </a:p>
          <a:p>
            <a:r>
              <a:rPr lang="da-DK" sz="20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	</a:t>
            </a:r>
            <a:r>
              <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Hvordan </a:t>
            </a:r>
            <a:r>
              <a:rPr lang="da-DK" sz="2000" dirty="0">
                <a:solidFill>
                  <a:srgbClr val="000000"/>
                </a:solidFill>
                <a:effectLst/>
                <a:latin typeface="72 Monospace" panose="020B0509030603020204" pitchFamily="49" charset="0"/>
                <a:ea typeface="Calibri" panose="020F0502020204030204" pitchFamily="34" charset="0"/>
                <a:cs typeface="72 Monospace" panose="020B0509030603020204" pitchFamily="49" charset="0"/>
              </a:rPr>
              <a:t>styrker vi det interne 	samarbejde, når velkendte læsninger 	måske ikke slår til? </a:t>
            </a:r>
            <a:endPar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endParaRPr>
          </a:p>
          <a:p>
            <a:endParaRPr lang="da-DK" sz="2000" dirty="0">
              <a:solidFill>
                <a:schemeClr val="tx2"/>
              </a:solidFill>
              <a:effectLst/>
              <a:latin typeface="Calibri" panose="020F0502020204030204" pitchFamily="34" charset="0"/>
              <a:ea typeface="Calibri" panose="020F0502020204030204" pitchFamily="34" charset="0"/>
            </a:endParaRPr>
          </a:p>
          <a:p>
            <a:endParaRPr lang="da-DK" sz="2000" i="1" dirty="0" err="1">
              <a:solidFill>
                <a:srgbClr val="F3F3F3"/>
              </a:solidFill>
              <a:latin typeface="+mn-lt"/>
            </a:endParaRPr>
          </a:p>
        </p:txBody>
      </p:sp>
    </p:spTree>
    <p:extLst>
      <p:ext uri="{BB962C8B-B14F-4D97-AF65-F5344CB8AC3E}">
        <p14:creationId xmlns:p14="http://schemas.microsoft.com/office/powerpoint/2010/main" val="38056551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EDB0C7-A0B6-450C-ACFB-2B62B2872DD5}"/>
              </a:ext>
            </a:extLst>
          </p:cNvPr>
          <p:cNvSpPr>
            <a:spLocks noGrp="1"/>
          </p:cNvSpPr>
          <p:nvPr>
            <p:ph type="title"/>
          </p:nvPr>
        </p:nvSpPr>
        <p:spPr>
          <a:xfrm>
            <a:off x="464326" y="584201"/>
            <a:ext cx="8176437" cy="1116012"/>
          </a:xfrm>
        </p:spPr>
        <p:txBody>
          <a:bodyPr wrap="square" anchor="t">
            <a:normAutofit/>
          </a:bodyPr>
          <a:lstStyle/>
          <a:p>
            <a:r>
              <a:rPr lang="da-DK" dirty="0"/>
              <a:t>Hvorfor er det vigtigt at være i skole?</a:t>
            </a:r>
          </a:p>
        </p:txBody>
      </p:sp>
      <p:pic>
        <p:nvPicPr>
          <p:cNvPr id="5" name="Grafik 4" descr="Børn med massiv udfyldning">
            <a:extLst>
              <a:ext uri="{FF2B5EF4-FFF2-40B4-BE49-F238E27FC236}">
                <a16:creationId xmlns:a16="http://schemas.microsoft.com/office/drawing/2014/main" id="{1921C864-671D-4D9C-9053-4C7E8CE5B9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238" y="1981200"/>
            <a:ext cx="3975100" cy="3975100"/>
          </a:xfrm>
          <a:prstGeom prst="rect">
            <a:avLst/>
          </a:prstGeom>
        </p:spPr>
      </p:pic>
      <p:pic>
        <p:nvPicPr>
          <p:cNvPr id="7" name="Grafik 6" descr="Ide med massiv udfyldning">
            <a:extLst>
              <a:ext uri="{FF2B5EF4-FFF2-40B4-BE49-F238E27FC236}">
                <a16:creationId xmlns:a16="http://schemas.microsoft.com/office/drawing/2014/main" id="{0A782549-62F9-41FD-965E-A038F67DC7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6096" y="2708610"/>
            <a:ext cx="2520280" cy="2520280"/>
          </a:xfrm>
          <a:prstGeom prst="rect">
            <a:avLst/>
          </a:prstGeom>
        </p:spPr>
      </p:pic>
    </p:spTree>
    <p:extLst>
      <p:ext uri="{BB962C8B-B14F-4D97-AF65-F5344CB8AC3E}">
        <p14:creationId xmlns:p14="http://schemas.microsoft.com/office/powerpoint/2010/main" val="426135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4718F-67E1-45CF-AE9D-B18C80BE83E0}"/>
              </a:ext>
            </a:extLst>
          </p:cNvPr>
          <p:cNvSpPr>
            <a:spLocks noGrp="1"/>
          </p:cNvSpPr>
          <p:nvPr>
            <p:ph type="title"/>
          </p:nvPr>
        </p:nvSpPr>
        <p:spPr/>
        <p:txBody>
          <a:bodyPr/>
          <a:lstStyle/>
          <a:p>
            <a:r>
              <a:rPr lang="da-DK" dirty="0"/>
              <a:t>Hvorfor er det vigtigt at være i skole?</a:t>
            </a:r>
          </a:p>
        </p:txBody>
      </p:sp>
      <p:graphicFrame>
        <p:nvGraphicFramePr>
          <p:cNvPr id="5" name="Diagram 4">
            <a:extLst>
              <a:ext uri="{FF2B5EF4-FFF2-40B4-BE49-F238E27FC236}">
                <a16:creationId xmlns:a16="http://schemas.microsoft.com/office/drawing/2014/main" id="{76BABD0F-6412-41AF-A3DA-AF2868D9AD94}"/>
              </a:ext>
            </a:extLst>
          </p:cNvPr>
          <p:cNvGraphicFramePr>
            <a:graphicFrameLocks/>
          </p:cNvGraphicFramePr>
          <p:nvPr/>
        </p:nvGraphicFramePr>
        <p:xfrm>
          <a:off x="107504" y="1268760"/>
          <a:ext cx="4248472" cy="30514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a:extLst>
              <a:ext uri="{FF2B5EF4-FFF2-40B4-BE49-F238E27FC236}">
                <a16:creationId xmlns:a16="http://schemas.microsoft.com/office/drawing/2014/main" id="{A0D3ACF6-2DFE-43B4-B483-3C5375FFA2D6}"/>
              </a:ext>
            </a:extLst>
          </p:cNvPr>
          <p:cNvGraphicFramePr>
            <a:graphicFrameLocks/>
          </p:cNvGraphicFramePr>
          <p:nvPr/>
        </p:nvGraphicFramePr>
        <p:xfrm>
          <a:off x="4499992" y="3140968"/>
          <a:ext cx="4393316" cy="31954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8957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er udgangspunktet i Albertslund?</a:t>
            </a:r>
          </a:p>
        </p:txBody>
      </p:sp>
      <p:pic>
        <p:nvPicPr>
          <p:cNvPr id="5" name="Billede 4">
            <a:extLst>
              <a:ext uri="{FF2B5EF4-FFF2-40B4-BE49-F238E27FC236}">
                <a16:creationId xmlns:a16="http://schemas.microsoft.com/office/drawing/2014/main" id="{B1A65B1D-4268-40AD-B769-1A27994076D9}"/>
              </a:ext>
            </a:extLst>
          </p:cNvPr>
          <p:cNvPicPr>
            <a:picLocks noChangeAspect="1"/>
          </p:cNvPicPr>
          <p:nvPr/>
        </p:nvPicPr>
        <p:blipFill>
          <a:blip r:embed="rId3"/>
          <a:stretch>
            <a:fillRect/>
          </a:stretch>
        </p:blipFill>
        <p:spPr>
          <a:xfrm>
            <a:off x="975414" y="1590343"/>
            <a:ext cx="7128792" cy="2237154"/>
          </a:xfrm>
          <a:prstGeom prst="rect">
            <a:avLst/>
          </a:prstGeom>
        </p:spPr>
      </p:pic>
      <p:pic>
        <p:nvPicPr>
          <p:cNvPr id="6" name="Billede 5">
            <a:extLst>
              <a:ext uri="{FF2B5EF4-FFF2-40B4-BE49-F238E27FC236}">
                <a16:creationId xmlns:a16="http://schemas.microsoft.com/office/drawing/2014/main" id="{2F864B00-5746-469B-96AE-72348A7F5F5E}"/>
              </a:ext>
            </a:extLst>
          </p:cNvPr>
          <p:cNvPicPr>
            <a:picLocks noChangeAspect="1"/>
          </p:cNvPicPr>
          <p:nvPr/>
        </p:nvPicPr>
        <p:blipFill>
          <a:blip r:embed="rId4"/>
          <a:stretch>
            <a:fillRect/>
          </a:stretch>
        </p:blipFill>
        <p:spPr>
          <a:xfrm>
            <a:off x="975414" y="3982006"/>
            <a:ext cx="7200799" cy="2291793"/>
          </a:xfrm>
          <a:prstGeom prst="rect">
            <a:avLst/>
          </a:prstGeom>
        </p:spPr>
      </p:pic>
    </p:spTree>
    <p:extLst>
      <p:ext uri="{BB962C8B-B14F-4D97-AF65-F5344CB8AC3E}">
        <p14:creationId xmlns:p14="http://schemas.microsoft.com/office/powerpoint/2010/main" val="1553252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BE64EEA-B1A2-434D-BB64-7F322E24A33C}"/>
              </a:ext>
            </a:extLst>
          </p:cNvPr>
          <p:cNvPicPr>
            <a:picLocks noChangeAspect="1"/>
          </p:cNvPicPr>
          <p:nvPr/>
        </p:nvPicPr>
        <p:blipFill rotWithShape="1">
          <a:blip r:embed="rId2">
            <a:alphaModFix amt="35000"/>
          </a:blip>
          <a:srcRect l="4241" t="12200" r="22438" b="25945"/>
          <a:stretch/>
        </p:blipFill>
        <p:spPr>
          <a:xfrm>
            <a:off x="0" y="1700808"/>
            <a:ext cx="9170003" cy="5157192"/>
          </a:xfrm>
          <a:prstGeom prst="rect">
            <a:avLst/>
          </a:prstGeom>
        </p:spPr>
      </p:pic>
      <p:sp>
        <p:nvSpPr>
          <p:cNvPr id="2" name="Titel 1">
            <a:extLst>
              <a:ext uri="{FF2B5EF4-FFF2-40B4-BE49-F238E27FC236}">
                <a16:creationId xmlns:a16="http://schemas.microsoft.com/office/drawing/2014/main" id="{EDF5020C-6099-4DD9-8D56-D321F4C5BD6A}"/>
              </a:ext>
            </a:extLst>
          </p:cNvPr>
          <p:cNvSpPr>
            <a:spLocks noGrp="1"/>
          </p:cNvSpPr>
          <p:nvPr>
            <p:ph type="title"/>
          </p:nvPr>
        </p:nvSpPr>
        <p:spPr/>
        <p:txBody>
          <a:bodyPr/>
          <a:lstStyle/>
          <a:p>
            <a:r>
              <a:rPr lang="da-DK" sz="3600" dirty="0">
                <a:solidFill>
                  <a:srgbClr val="497729"/>
                </a:solidFill>
                <a:latin typeface="72 Monospace" panose="020B0509030603020204" pitchFamily="49" charset="0"/>
                <a:ea typeface="Calibri" panose="020F0502020204030204" pitchFamily="34" charset="0"/>
                <a:cs typeface="72 Monospace" panose="020B0509030603020204" pitchFamily="49" charset="0"/>
              </a:rPr>
              <a:t>Gruppedrøftelserne:</a:t>
            </a:r>
            <a:br>
              <a:rPr lang="da-DK" sz="3600" dirty="0">
                <a:solidFill>
                  <a:srgbClr val="497729"/>
                </a:solidFill>
                <a:latin typeface="Calibri" panose="020F0502020204030204" pitchFamily="34" charset="0"/>
                <a:ea typeface="Calibri" panose="020F0502020204030204" pitchFamily="34" charset="0"/>
                <a:cs typeface="Times New Roman" panose="02020603050405020304" pitchFamily="18" charset="0"/>
              </a:rPr>
            </a:br>
            <a:endParaRPr lang="da-DK" dirty="0">
              <a:solidFill>
                <a:srgbClr val="497729"/>
              </a:solidFill>
            </a:endParaRPr>
          </a:p>
        </p:txBody>
      </p:sp>
      <p:sp>
        <p:nvSpPr>
          <p:cNvPr id="3" name="Pladsholder til indhold 2">
            <a:extLst>
              <a:ext uri="{FF2B5EF4-FFF2-40B4-BE49-F238E27FC236}">
                <a16:creationId xmlns:a16="http://schemas.microsoft.com/office/drawing/2014/main" id="{D19CC276-668E-49E9-BE69-F2881A2647EA}"/>
              </a:ext>
            </a:extLst>
          </p:cNvPr>
          <p:cNvSpPr>
            <a:spLocks noGrp="1"/>
          </p:cNvSpPr>
          <p:nvPr>
            <p:ph idx="1"/>
          </p:nvPr>
        </p:nvSpPr>
        <p:spPr/>
        <p:txBody>
          <a:bodyPr/>
          <a:lstStyle/>
          <a:p>
            <a:pPr marL="457200" indent="-457200">
              <a:buAutoNum type="arabicPeriod"/>
            </a:pPr>
            <a:r>
              <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Brug to minutter hver især på at tænke over prøvehandlinger, skriv 1-2 ned.</a:t>
            </a:r>
          </a:p>
          <a:p>
            <a:pPr marL="457200" indent="-457200">
              <a:buAutoNum type="arabicPeriod"/>
            </a:pPr>
            <a:endParaRPr lang="da-DK" dirty="0">
              <a:solidFill>
                <a:schemeClr val="tx2"/>
              </a:solidFill>
              <a:latin typeface="72 Monospace" panose="020B0509030603020204" pitchFamily="49" charset="0"/>
              <a:ea typeface="Calibri" panose="020F0502020204030204" pitchFamily="34" charset="0"/>
              <a:cs typeface="72 Monospace" panose="020B0509030603020204" pitchFamily="49" charset="0"/>
            </a:endParaRPr>
          </a:p>
          <a:p>
            <a:pPr marL="457200" indent="-457200">
              <a:buAutoNum type="arabicPeriod"/>
            </a:pPr>
            <a:r>
              <a:rPr lang="da-DK" sz="20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Tal sammen ved bordet om prøvehandlinger og tegn, der relaterer sig til det mål I har valgt</a:t>
            </a:r>
          </a:p>
          <a:p>
            <a:pPr marL="457200" indent="-457200">
              <a:buAutoNum type="arabicPeriod"/>
            </a:pPr>
            <a:endParaRPr lang="da-DK" dirty="0">
              <a:solidFill>
                <a:schemeClr val="tx2"/>
              </a:solidFill>
              <a:latin typeface="72 Monospace" panose="020B0509030603020204" pitchFamily="49" charset="0"/>
              <a:ea typeface="Calibri" panose="020F0502020204030204" pitchFamily="34" charset="0"/>
              <a:cs typeface="72 Monospace" panose="020B0509030603020204" pitchFamily="49" charset="0"/>
            </a:endParaRPr>
          </a:p>
          <a:p>
            <a:pPr marL="457200" indent="-457200">
              <a:buAutoNum type="arabicPeriod"/>
            </a:pPr>
            <a:r>
              <a:rPr lang="da-DK" sz="20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Find sammen 3 prøvehandlinger og hæng Post-it op på plancherne, under det relevante mål – en vild/skæv ide, som ikke er afprøvet tidligere</a:t>
            </a:r>
          </a:p>
          <a:p>
            <a:pPr marL="0" indent="0">
              <a:buNone/>
            </a:pPr>
            <a:endParaRPr lang="da-DK" sz="2000" dirty="0">
              <a:solidFill>
                <a:schemeClr val="tx2"/>
              </a:solidFill>
              <a:latin typeface="72 Monospace" panose="020B0509030603020204" pitchFamily="49" charset="0"/>
              <a:ea typeface="Calibri" panose="020F0502020204030204" pitchFamily="34" charset="0"/>
              <a:cs typeface="72 Monospace" panose="020B0509030603020204" pitchFamily="49" charset="0"/>
            </a:endParaRPr>
          </a:p>
          <a:p>
            <a:pPr marL="0" indent="0">
              <a:buNone/>
            </a:pPr>
            <a:endParaRPr lang="da-DK" sz="2000" dirty="0">
              <a:solidFill>
                <a:schemeClr val="tx2"/>
              </a:solidFill>
              <a:latin typeface="72 Monospace" panose="020B0509030603020204" pitchFamily="49" charset="0"/>
              <a:ea typeface="Calibri" panose="020F0502020204030204" pitchFamily="34" charset="0"/>
              <a:cs typeface="72 Monospace" panose="020B0509030603020204" pitchFamily="49" charset="0"/>
            </a:endParaRPr>
          </a:p>
          <a:p>
            <a:pPr marL="0" indent="0">
              <a:buNone/>
            </a:pPr>
            <a:r>
              <a:rPr lang="da-DK" sz="20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Hvert bord udfylder Aftalekort efterfølgende, der samles inden dagen slutter.</a:t>
            </a:r>
          </a:p>
          <a:p>
            <a:endParaRPr lang="da-DK" dirty="0"/>
          </a:p>
        </p:txBody>
      </p:sp>
    </p:spTree>
    <p:extLst>
      <p:ext uri="{BB962C8B-B14F-4D97-AF65-F5344CB8AC3E}">
        <p14:creationId xmlns:p14="http://schemas.microsoft.com/office/powerpoint/2010/main" val="3284865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28BE5-3CC1-41DD-A7B8-E9A04B5E9FF3}"/>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01A65F62-DCF2-462E-A139-61DA7BC3E064}"/>
              </a:ext>
            </a:extLst>
          </p:cNvPr>
          <p:cNvSpPr>
            <a:spLocks noGrp="1"/>
          </p:cNvSpPr>
          <p:nvPr>
            <p:ph idx="1"/>
          </p:nvPr>
        </p:nvSpPr>
        <p:spPr/>
        <p:txBody>
          <a:bodyPr/>
          <a:lstStyle/>
          <a:p>
            <a:pPr marL="0" indent="0">
              <a:buNone/>
            </a:pPr>
            <a:r>
              <a:rPr lang="da-DK" sz="6000" dirty="0"/>
              <a:t>FROKOST TIL 11.40</a:t>
            </a:r>
          </a:p>
        </p:txBody>
      </p:sp>
    </p:spTree>
    <p:extLst>
      <p:ext uri="{BB962C8B-B14F-4D97-AF65-F5344CB8AC3E}">
        <p14:creationId xmlns:p14="http://schemas.microsoft.com/office/powerpoint/2010/main" val="3124821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E3CFD-AC03-4375-8A49-A3762A653191}"/>
              </a:ext>
            </a:extLst>
          </p:cNvPr>
          <p:cNvSpPr>
            <a:spLocks noGrp="1"/>
          </p:cNvSpPr>
          <p:nvPr>
            <p:ph type="title"/>
          </p:nvPr>
        </p:nvSpPr>
        <p:spPr/>
        <p:txBody>
          <a:bodyPr/>
          <a:lstStyle/>
          <a:p>
            <a:r>
              <a:rPr lang="da-DK" dirty="0">
                <a:solidFill>
                  <a:srgbClr val="497729"/>
                </a:solidFill>
                <a:latin typeface="72 Monospace" panose="020B0509030603020204" pitchFamily="49" charset="0"/>
                <a:cs typeface="72 Monospace" panose="020B0509030603020204" pitchFamily="49" charset="0"/>
              </a:rPr>
              <a:t>Mål – 1. tema</a:t>
            </a:r>
          </a:p>
        </p:txBody>
      </p:sp>
      <p:sp>
        <p:nvSpPr>
          <p:cNvPr id="3" name="Pladsholder til indhold 2">
            <a:extLst>
              <a:ext uri="{FF2B5EF4-FFF2-40B4-BE49-F238E27FC236}">
                <a16:creationId xmlns:a16="http://schemas.microsoft.com/office/drawing/2014/main" id="{4ABC96E3-9249-497B-A6BD-990BDF5AE72C}"/>
              </a:ext>
            </a:extLst>
          </p:cNvPr>
          <p:cNvSpPr>
            <a:spLocks noGrp="1"/>
          </p:cNvSpPr>
          <p:nvPr>
            <p:ph idx="1"/>
          </p:nvPr>
        </p:nvSpPr>
        <p:spPr/>
        <p:txBody>
          <a:bodyPr/>
          <a:lstStyle/>
          <a:p>
            <a:r>
              <a:rPr lang="da-DK" dirty="0">
                <a:solidFill>
                  <a:schemeClr val="tx2"/>
                </a:solidFill>
                <a:latin typeface="72 Monospace" panose="020B0509030603020204" pitchFamily="49" charset="0"/>
                <a:cs typeface="72 Monospace" panose="020B0509030603020204" pitchFamily="49" charset="0"/>
              </a:rPr>
              <a:t>Bord 1 og 2  - </a:t>
            </a:r>
            <a:r>
              <a:rPr lang="da-DK" sz="18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Progression i elevernes læsekompetencer </a:t>
            </a:r>
          </a:p>
          <a:p>
            <a:pPr marL="0" indent="0">
              <a:buNone/>
            </a:pPr>
            <a:endParaRPr lang="da-DK" dirty="0">
              <a:solidFill>
                <a:schemeClr val="tx2"/>
              </a:solidFill>
              <a:latin typeface="72 Monospace" panose="020B0509030603020204" pitchFamily="49" charset="0"/>
              <a:cs typeface="72 Monospace" panose="020B0509030603020204" pitchFamily="49" charset="0"/>
            </a:endParaRPr>
          </a:p>
          <a:p>
            <a:r>
              <a:rPr lang="da-DK" dirty="0">
                <a:solidFill>
                  <a:schemeClr val="tx2"/>
                </a:solidFill>
                <a:latin typeface="72 Monospace" panose="020B0509030603020204" pitchFamily="49" charset="0"/>
                <a:cs typeface="72 Monospace" panose="020B0509030603020204" pitchFamily="49" charset="0"/>
              </a:rPr>
              <a:t>Bord 3 og 4 </a:t>
            </a:r>
            <a:r>
              <a:rPr lang="da-DK" sz="18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Progression i elevernes matematiske kompetencer </a:t>
            </a:r>
          </a:p>
          <a:p>
            <a:pPr marL="0" indent="0">
              <a:buNone/>
            </a:pPr>
            <a:endParaRPr lang="da-DK" dirty="0">
              <a:solidFill>
                <a:schemeClr val="tx2"/>
              </a:solidFill>
              <a:latin typeface="72 Monospace" panose="020B0509030603020204" pitchFamily="49" charset="0"/>
              <a:cs typeface="72 Monospace" panose="020B0509030603020204" pitchFamily="49" charset="0"/>
            </a:endParaRPr>
          </a:p>
          <a:p>
            <a:r>
              <a:rPr lang="da-DK" dirty="0">
                <a:solidFill>
                  <a:schemeClr val="tx2"/>
                </a:solidFill>
                <a:latin typeface="72 Monospace" panose="020B0509030603020204" pitchFamily="49" charset="0"/>
                <a:cs typeface="72 Monospace" panose="020B0509030603020204" pitchFamily="49" charset="0"/>
              </a:rPr>
              <a:t>Bord 5 og 6 </a:t>
            </a:r>
            <a:r>
              <a:rPr lang="da-DK" sz="18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Fald i elevernes fravær </a:t>
            </a:r>
          </a:p>
          <a:p>
            <a:pPr marL="0" indent="0">
              <a:buNone/>
            </a:pPr>
            <a:endParaRPr lang="da-DK" dirty="0">
              <a:solidFill>
                <a:schemeClr val="tx2"/>
              </a:solidFill>
              <a:latin typeface="72 Monospace" panose="020B0509030603020204" pitchFamily="49" charset="0"/>
              <a:cs typeface="72 Monospace" panose="020B0509030603020204" pitchFamily="49" charset="0"/>
            </a:endParaRPr>
          </a:p>
          <a:p>
            <a:r>
              <a:rPr lang="da-DK" dirty="0">
                <a:solidFill>
                  <a:schemeClr val="tx2"/>
                </a:solidFill>
                <a:latin typeface="72 Monospace" panose="020B0509030603020204" pitchFamily="49" charset="0"/>
                <a:cs typeface="72 Monospace" panose="020B0509030603020204" pitchFamily="49" charset="0"/>
              </a:rPr>
              <a:t>Bord 7 og 8 </a:t>
            </a:r>
            <a:r>
              <a:rPr lang="da-DK" sz="18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Andelen af unge med grundskolen som højeste gennemførte uddannelse skal falde med 3 procentpoint i 2025.</a:t>
            </a:r>
          </a:p>
          <a:p>
            <a:pPr marL="0" indent="0">
              <a:buNone/>
            </a:pPr>
            <a:endParaRPr lang="da-DK" dirty="0">
              <a:solidFill>
                <a:schemeClr val="tx2"/>
              </a:solidFill>
              <a:latin typeface="72 Monospace" panose="020B0509030603020204" pitchFamily="49" charset="0"/>
              <a:cs typeface="72 Monospace" panose="020B0509030603020204" pitchFamily="49" charset="0"/>
            </a:endParaRPr>
          </a:p>
          <a:p>
            <a:r>
              <a:rPr lang="da-DK" dirty="0">
                <a:solidFill>
                  <a:schemeClr val="tx2"/>
                </a:solidFill>
                <a:latin typeface="72 Monospace" panose="020B0509030603020204" pitchFamily="49" charset="0"/>
                <a:cs typeface="72 Monospace" panose="020B0509030603020204" pitchFamily="49" charset="0"/>
              </a:rPr>
              <a:t>Bord 9 og 10 </a:t>
            </a:r>
            <a:r>
              <a:rPr lang="da-DK" sz="18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Andelen af unge som får en erhvervsuddannelse stiger i 2024. </a:t>
            </a:r>
          </a:p>
          <a:p>
            <a:endParaRPr lang="da-DK" dirty="0"/>
          </a:p>
        </p:txBody>
      </p:sp>
      <p:pic>
        <p:nvPicPr>
          <p:cNvPr id="4" name="Billede 3">
            <a:extLst>
              <a:ext uri="{FF2B5EF4-FFF2-40B4-BE49-F238E27FC236}">
                <a16:creationId xmlns:a16="http://schemas.microsoft.com/office/drawing/2014/main" id="{CB6933CD-4CF9-4103-8751-4D5DCA23BD42}"/>
              </a:ext>
            </a:extLst>
          </p:cNvPr>
          <p:cNvPicPr>
            <a:picLocks noChangeAspect="1"/>
          </p:cNvPicPr>
          <p:nvPr/>
        </p:nvPicPr>
        <p:blipFill rotWithShape="1">
          <a:blip r:embed="rId2">
            <a:alphaModFix amt="35000"/>
          </a:blip>
          <a:srcRect l="4241" t="12200" r="22438" b="25945"/>
          <a:stretch/>
        </p:blipFill>
        <p:spPr>
          <a:xfrm>
            <a:off x="0" y="1356456"/>
            <a:ext cx="9170003" cy="5157192"/>
          </a:xfrm>
          <a:prstGeom prst="rect">
            <a:avLst/>
          </a:prstGeom>
        </p:spPr>
      </p:pic>
    </p:spTree>
    <p:extLst>
      <p:ext uri="{BB962C8B-B14F-4D97-AF65-F5344CB8AC3E}">
        <p14:creationId xmlns:p14="http://schemas.microsoft.com/office/powerpoint/2010/main" val="1122260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FCDCA54-A96B-4510-817B-8C3277D51B25}"/>
              </a:ext>
            </a:extLst>
          </p:cNvPr>
          <p:cNvPicPr>
            <a:picLocks noChangeAspect="1"/>
          </p:cNvPicPr>
          <p:nvPr/>
        </p:nvPicPr>
        <p:blipFill rotWithShape="1">
          <a:blip r:embed="rId2">
            <a:alphaModFix amt="50000"/>
          </a:blip>
          <a:srcRect l="15350" t="21641" r="11413" b="15745"/>
          <a:stretch/>
        </p:blipFill>
        <p:spPr>
          <a:xfrm>
            <a:off x="0" y="1052736"/>
            <a:ext cx="9144000" cy="5211911"/>
          </a:xfrm>
          <a:prstGeom prst="rect">
            <a:avLst/>
          </a:prstGeom>
        </p:spPr>
      </p:pic>
      <p:sp>
        <p:nvSpPr>
          <p:cNvPr id="2" name="Titel 1">
            <a:extLst>
              <a:ext uri="{FF2B5EF4-FFF2-40B4-BE49-F238E27FC236}">
                <a16:creationId xmlns:a16="http://schemas.microsoft.com/office/drawing/2014/main" id="{330D6125-DD73-4331-87C0-AB3A043C9016}"/>
              </a:ext>
            </a:extLst>
          </p:cNvPr>
          <p:cNvSpPr>
            <a:spLocks noGrp="1"/>
          </p:cNvSpPr>
          <p:nvPr>
            <p:ph type="title"/>
          </p:nvPr>
        </p:nvSpPr>
        <p:spPr/>
        <p:txBody>
          <a:bodyPr/>
          <a:lstStyle/>
          <a:p>
            <a:r>
              <a:rPr lang="da-DK" dirty="0"/>
              <a:t>2. Tema</a:t>
            </a:r>
          </a:p>
        </p:txBody>
      </p:sp>
      <p:sp>
        <p:nvSpPr>
          <p:cNvPr id="3" name="Pladsholder til indhold 2">
            <a:extLst>
              <a:ext uri="{FF2B5EF4-FFF2-40B4-BE49-F238E27FC236}">
                <a16:creationId xmlns:a16="http://schemas.microsoft.com/office/drawing/2014/main" id="{F70F192B-B834-4D08-8656-54E5571FD594}"/>
              </a:ext>
            </a:extLst>
          </p:cNvPr>
          <p:cNvSpPr>
            <a:spLocks noGrp="1"/>
          </p:cNvSpPr>
          <p:nvPr>
            <p:ph idx="1"/>
          </p:nvPr>
        </p:nvSpPr>
        <p:spPr>
          <a:xfrm>
            <a:off x="1187625" y="3357016"/>
            <a:ext cx="7200800" cy="2808288"/>
          </a:xfrm>
        </p:spPr>
        <p:txBody>
          <a:bodyPr/>
          <a:lstStyle/>
          <a:p>
            <a:pPr marL="0" indent="0">
              <a:buNone/>
            </a:pPr>
            <a:r>
              <a:rPr lang="da-DK" sz="18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De unge deltager i fællesskaber, der tager udgangspunkt i nærmiljøet</a:t>
            </a:r>
          </a:p>
          <a:p>
            <a:pPr marL="0" indent="0">
              <a:buNone/>
            </a:pPr>
            <a:endParaRPr lang="da-DK" sz="1800" dirty="0">
              <a:solidFill>
                <a:schemeClr val="tx2"/>
              </a:solidFill>
              <a:latin typeface="72 Monospace" panose="020B0509030603020204" pitchFamily="49" charset="0"/>
              <a:ea typeface="Calibri" panose="020F0502020204030204" pitchFamily="34" charset="0"/>
              <a:cs typeface="72 Monospace" panose="020B0509030603020204" pitchFamily="49" charset="0"/>
            </a:endParaRPr>
          </a:p>
          <a:p>
            <a:pPr marL="0" indent="0">
              <a:buNone/>
            </a:pPr>
            <a:endParaRPr lang="da-DK" sz="1800" dirty="0">
              <a:solidFill>
                <a:schemeClr val="tx2"/>
              </a:solidFill>
              <a:latin typeface="72 Monospace" panose="020B0509030603020204" pitchFamily="49" charset="0"/>
              <a:ea typeface="Calibri" panose="020F0502020204030204" pitchFamily="34" charset="0"/>
              <a:cs typeface="72 Monospace" panose="020B0509030603020204" pitchFamily="49" charset="0"/>
            </a:endParaRPr>
          </a:p>
          <a:p>
            <a:pPr marL="0" indent="0">
              <a:buNone/>
            </a:pPr>
            <a:r>
              <a:rPr lang="da-DK" sz="18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Inspirationsoplæg om:</a:t>
            </a:r>
          </a:p>
          <a:p>
            <a:pPr>
              <a:buFont typeface="Arial" panose="020B0604020202020204" pitchFamily="34" charset="0"/>
              <a:buChar char="•"/>
            </a:pPr>
            <a:r>
              <a:rPr lang="da-DK" sz="18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H</a:t>
            </a:r>
            <a:r>
              <a:rPr lang="da-DK" sz="18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vorfor det er vigtigt – hvad ved vi på landsplan (Nanna)</a:t>
            </a:r>
          </a:p>
          <a:p>
            <a:pPr>
              <a:buFont typeface="Arial" panose="020B0604020202020204" pitchFamily="34" charset="0"/>
              <a:buChar char="•"/>
            </a:pPr>
            <a:r>
              <a:rPr lang="da-DK" sz="18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Fritidsjob (David)</a:t>
            </a:r>
          </a:p>
          <a:p>
            <a:pPr>
              <a:buFont typeface="Arial" panose="020B0604020202020204" pitchFamily="34" charset="0"/>
              <a:buChar char="•"/>
            </a:pPr>
            <a:r>
              <a:rPr lang="da-DK" sz="18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Foreningsliv (Rene)</a:t>
            </a:r>
          </a:p>
          <a:p>
            <a:pPr marL="0" indent="0">
              <a:buNone/>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sz="1800" dirty="0">
              <a:latin typeface="Calibri" panose="020F0502020204030204" pitchFamily="34" charset="0"/>
              <a:cs typeface="Times New Roman" panose="02020603050405020304" pitchFamily="18" charset="0"/>
            </a:endParaRPr>
          </a:p>
          <a:p>
            <a:endParaRPr lang="da-DK" sz="1800" dirty="0">
              <a:latin typeface="Calibri" panose="020F0502020204030204" pitchFamily="34" charset="0"/>
              <a:cs typeface="Times New Roman" panose="02020603050405020304" pitchFamily="18" charset="0"/>
            </a:endParaRPr>
          </a:p>
          <a:p>
            <a:endParaRPr lang="da-DK" sz="1800" dirty="0">
              <a:latin typeface="Calibri" panose="020F0502020204030204" pitchFamily="34" charset="0"/>
              <a:cs typeface="Times New Roman" panose="02020603050405020304" pitchFamily="18" charset="0"/>
            </a:endParaRPr>
          </a:p>
          <a:p>
            <a:endParaRPr lang="da-DK" sz="1800" dirty="0">
              <a:latin typeface="Calibri" panose="020F0502020204030204" pitchFamily="34" charset="0"/>
              <a:cs typeface="Times New Roman" panose="02020603050405020304" pitchFamily="18" charset="0"/>
            </a:endParaRPr>
          </a:p>
          <a:p>
            <a:endParaRPr lang="da-DK" sz="1800" dirty="0">
              <a:latin typeface="Calibri" panose="020F0502020204030204" pitchFamily="34" charset="0"/>
              <a:cs typeface="Times New Roman" panose="02020603050405020304" pitchFamily="18" charset="0"/>
            </a:endParaRPr>
          </a:p>
          <a:p>
            <a:endParaRPr lang="da-DK" sz="1800" dirty="0">
              <a:latin typeface="Calibri" panose="020F0502020204030204" pitchFamily="34" charset="0"/>
              <a:cs typeface="Times New Roman" panose="02020603050405020304" pitchFamily="18" charset="0"/>
            </a:endParaRPr>
          </a:p>
          <a:p>
            <a:endParaRPr lang="da-DK" sz="1800" dirty="0">
              <a:latin typeface="Calibri" panose="020F0502020204030204" pitchFamily="34" charset="0"/>
              <a:cs typeface="Times New Roman" panose="02020603050405020304" pitchFamily="18" charset="0"/>
            </a:endParaRPr>
          </a:p>
          <a:p>
            <a:endParaRPr lang="da-DK" sz="1800" dirty="0">
              <a:latin typeface="Calibri" panose="020F0502020204030204" pitchFamily="34" charset="0"/>
              <a:cs typeface="Times New Roman" panose="02020603050405020304" pitchFamily="18" charset="0"/>
            </a:endParaRPr>
          </a:p>
          <a:p>
            <a:pPr marL="0" indent="0">
              <a:buNone/>
            </a:pPr>
            <a:endParaRPr lang="da-DK" sz="18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2373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7B1DF-10EB-4EDB-B4AB-CA533EC7AF92}"/>
              </a:ext>
            </a:extLst>
          </p:cNvPr>
          <p:cNvSpPr>
            <a:spLocks noGrp="1"/>
          </p:cNvSpPr>
          <p:nvPr>
            <p:ph type="title"/>
          </p:nvPr>
        </p:nvSpPr>
        <p:spPr/>
        <p:txBody>
          <a:bodyPr/>
          <a:lstStyle/>
          <a:p>
            <a:r>
              <a:rPr lang="da-DK" dirty="0">
                <a:solidFill>
                  <a:srgbClr val="FF0000"/>
                </a:solidFill>
              </a:rPr>
              <a:t>Slides fra Nanna</a:t>
            </a:r>
          </a:p>
        </p:txBody>
      </p:sp>
      <p:sp>
        <p:nvSpPr>
          <p:cNvPr id="3" name="Pladsholder til indhold 2">
            <a:extLst>
              <a:ext uri="{FF2B5EF4-FFF2-40B4-BE49-F238E27FC236}">
                <a16:creationId xmlns:a16="http://schemas.microsoft.com/office/drawing/2014/main" id="{2D6A2EA7-31FE-45D1-8E28-E977F1C61D9F}"/>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19562878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00B99F-6C6C-4C09-970D-A95FA26950AF}"/>
              </a:ext>
            </a:extLst>
          </p:cNvPr>
          <p:cNvSpPr>
            <a:spLocks noGrp="1"/>
          </p:cNvSpPr>
          <p:nvPr>
            <p:ph type="ctrTitle"/>
          </p:nvPr>
        </p:nvSpPr>
        <p:spPr/>
        <p:txBody>
          <a:bodyPr/>
          <a:lstStyle/>
          <a:p>
            <a:r>
              <a:rPr lang="da-DK" dirty="0"/>
              <a:t>FRITIDSJOB</a:t>
            </a:r>
            <a:br>
              <a:rPr lang="da-DK" dirty="0"/>
            </a:br>
            <a:endParaRPr lang="da-DK" dirty="0"/>
          </a:p>
        </p:txBody>
      </p:sp>
      <p:sp>
        <p:nvSpPr>
          <p:cNvPr id="3" name="Undertitel 2">
            <a:extLst>
              <a:ext uri="{FF2B5EF4-FFF2-40B4-BE49-F238E27FC236}">
                <a16:creationId xmlns:a16="http://schemas.microsoft.com/office/drawing/2014/main" id="{E57255A7-FB40-4942-8799-839B0370CA07}"/>
              </a:ext>
            </a:extLst>
          </p:cNvPr>
          <p:cNvSpPr>
            <a:spLocks noGrp="1"/>
          </p:cNvSpPr>
          <p:nvPr>
            <p:ph type="subTitle" idx="1"/>
          </p:nvPr>
        </p:nvSpPr>
        <p:spPr>
          <a:xfrm>
            <a:off x="1143000" y="3558778"/>
            <a:ext cx="6858000" cy="2375909"/>
          </a:xfrm>
        </p:spPr>
        <p:txBody>
          <a:bodyPr>
            <a:normAutofit/>
          </a:bodyPr>
          <a:lstStyle/>
          <a:p>
            <a:r>
              <a:rPr lang="da-DK" dirty="0"/>
              <a:t>Hvorfor er det vigtigt</a:t>
            </a:r>
            <a:br>
              <a:rPr lang="da-DK" dirty="0"/>
            </a:br>
            <a:br>
              <a:rPr lang="da-DK" dirty="0"/>
            </a:br>
            <a:r>
              <a:rPr lang="da-DK" dirty="0"/>
              <a:t>Hvad gør vi i Albertslund kommune</a:t>
            </a:r>
          </a:p>
          <a:p>
            <a:endParaRPr lang="da-DK" dirty="0"/>
          </a:p>
          <a:p>
            <a:endParaRPr lang="da-DK" dirty="0"/>
          </a:p>
          <a:p>
            <a:endParaRPr lang="da-DK" dirty="0"/>
          </a:p>
          <a:p>
            <a:r>
              <a:rPr lang="da-DK" sz="900" dirty="0"/>
              <a:t>Virksomhedskonsulent David Brøndt Mikkelsen, Uddannelse &amp; Job</a:t>
            </a:r>
          </a:p>
        </p:txBody>
      </p:sp>
    </p:spTree>
    <p:extLst>
      <p:ext uri="{BB962C8B-B14F-4D97-AF65-F5344CB8AC3E}">
        <p14:creationId xmlns:p14="http://schemas.microsoft.com/office/powerpoint/2010/main" val="15542365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D3DBF-4574-4CC1-BC62-C099018A309D}"/>
              </a:ext>
            </a:extLst>
          </p:cNvPr>
          <p:cNvSpPr>
            <a:spLocks noGrp="1"/>
          </p:cNvSpPr>
          <p:nvPr>
            <p:ph type="title"/>
          </p:nvPr>
        </p:nvSpPr>
        <p:spPr/>
        <p:txBody>
          <a:bodyPr>
            <a:normAutofit/>
          </a:bodyPr>
          <a:lstStyle/>
          <a:p>
            <a:r>
              <a:rPr lang="da-DK" sz="3000" dirty="0">
                <a:solidFill>
                  <a:srgbClr val="000000"/>
                </a:solidFill>
                <a:latin typeface="Open Sans" panose="020B0606030504020204" pitchFamily="34" charset="0"/>
                <a:ea typeface="Open Sans" panose="020B0606030504020204" pitchFamily="34" charset="0"/>
                <a:cs typeface="Open Sans" panose="020B0606030504020204" pitchFamily="34" charset="0"/>
              </a:rPr>
              <a:t>Vidtrækkende effekter ved unges fritidsjob </a:t>
            </a:r>
            <a:endParaRPr lang="da-DK" sz="3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Pladsholder til indhold 2">
            <a:extLst>
              <a:ext uri="{FF2B5EF4-FFF2-40B4-BE49-F238E27FC236}">
                <a16:creationId xmlns:a16="http://schemas.microsoft.com/office/drawing/2014/main" id="{C710E78F-9686-4312-AD07-86883C8E5A82}"/>
              </a:ext>
            </a:extLst>
          </p:cNvPr>
          <p:cNvSpPr>
            <a:spLocks noGrp="1"/>
          </p:cNvSpPr>
          <p:nvPr>
            <p:ph idx="1"/>
          </p:nvPr>
        </p:nvSpPr>
        <p:spPr/>
        <p:txBody>
          <a:bodyPr>
            <a:normAutofit/>
          </a:bodyPr>
          <a:lstStyle/>
          <a:p>
            <a:pPr marR="5565"/>
            <a:r>
              <a:rPr lang="da-DK" sz="1200" b="1" dirty="0">
                <a:solidFill>
                  <a:srgbClr val="000000"/>
                </a:solidFill>
                <a:latin typeface="Muli"/>
              </a:rPr>
              <a:t>Fritidsjob har en positiv effekt for både den unge og samfundet. Der er gode argumenter for at støtte unge i at have et fritidsjob. </a:t>
            </a:r>
            <a:endParaRPr lang="da-DK" sz="1200" dirty="0">
              <a:solidFill>
                <a:srgbClr val="000000"/>
              </a:solidFill>
              <a:latin typeface="Muli"/>
            </a:endParaRPr>
          </a:p>
          <a:p>
            <a:r>
              <a:rPr lang="da-DK" sz="1200" dirty="0">
                <a:solidFill>
                  <a:srgbClr val="000000"/>
                </a:solidFill>
                <a:latin typeface="Muli"/>
              </a:rPr>
              <a:t>En række undersøgelser gennem de seneste 10 år peger entydigt på, at fritidsjob har positive effekter for den unge. Ikke mindst for unge, der er opvokset i socialt udsatte boligområder og/eller har flygtninge-eller indvandrerbaggrund. Unge, som har fritidsjob, når de er under 18 år: </a:t>
            </a:r>
          </a:p>
          <a:p>
            <a:r>
              <a:rPr lang="da-DK" sz="1200" b="1" dirty="0">
                <a:solidFill>
                  <a:srgbClr val="000000"/>
                </a:solidFill>
                <a:latin typeface="Muli"/>
              </a:rPr>
              <a:t>har 2,5-3 gange højere sandsynlighed for at være i job, når de er 25-29 år </a:t>
            </a:r>
            <a:endParaRPr lang="da-DK" sz="1200" dirty="0">
              <a:solidFill>
                <a:srgbClr val="000000"/>
              </a:solidFill>
              <a:latin typeface="Muli"/>
            </a:endParaRPr>
          </a:p>
          <a:p>
            <a:r>
              <a:rPr lang="da-DK" sz="1200" b="1" dirty="0">
                <a:solidFill>
                  <a:srgbClr val="000000"/>
                </a:solidFill>
                <a:latin typeface="Muli"/>
              </a:rPr>
              <a:t>er mere motiverede for at gå i gang med en uddannelse og har større tro på, at de kan klare sig godt i uddannelsessystemet </a:t>
            </a:r>
            <a:endParaRPr lang="da-DK" sz="1200" dirty="0">
              <a:solidFill>
                <a:srgbClr val="000000"/>
              </a:solidFill>
              <a:latin typeface="Muli"/>
            </a:endParaRPr>
          </a:p>
          <a:p>
            <a:pPr algn="l"/>
            <a:r>
              <a:rPr lang="da-DK" sz="1200" b="1" dirty="0">
                <a:solidFill>
                  <a:srgbClr val="000000"/>
                </a:solidFill>
                <a:latin typeface="Muli"/>
              </a:rPr>
              <a:t>har 20-30 % lavere risiko for at have modtaget en fængselsdom som 25-årig </a:t>
            </a:r>
            <a:endParaRPr lang="da-DK" sz="1200" dirty="0">
              <a:solidFill>
                <a:srgbClr val="000000"/>
              </a:solidFill>
              <a:latin typeface="Muli"/>
            </a:endParaRPr>
          </a:p>
          <a:p>
            <a:r>
              <a:rPr lang="da-DK" sz="1200" b="1" dirty="0">
                <a:solidFill>
                  <a:srgbClr val="000000"/>
                </a:solidFill>
                <a:latin typeface="Muli"/>
              </a:rPr>
              <a:t>kommer med større sandsynlighed i gang med en ungdomsuddannelse efter folkeskolen </a:t>
            </a:r>
            <a:endParaRPr lang="da-DK" sz="1200" dirty="0">
              <a:solidFill>
                <a:srgbClr val="000000"/>
              </a:solidFill>
              <a:latin typeface="Muli"/>
            </a:endParaRPr>
          </a:p>
          <a:p>
            <a:r>
              <a:rPr lang="da-DK" sz="1200" b="1" dirty="0">
                <a:solidFill>
                  <a:srgbClr val="000000"/>
                </a:solidFill>
                <a:latin typeface="Muli"/>
              </a:rPr>
              <a:t>kommer med større sandsynlighed i gang med en uddannelse. Sandsynligheden øges især for de unge, hvis forældre har en ringe tilknytning til arbejdsmarkedet </a:t>
            </a:r>
            <a:endParaRPr lang="da-DK" sz="1200" dirty="0">
              <a:solidFill>
                <a:srgbClr val="000000"/>
              </a:solidFill>
              <a:latin typeface="Muli"/>
            </a:endParaRPr>
          </a:p>
          <a:p>
            <a:r>
              <a:rPr lang="da-DK" sz="1350" dirty="0">
                <a:solidFill>
                  <a:srgbClr val="000000"/>
                </a:solidFill>
                <a:latin typeface="Muli"/>
              </a:rPr>
              <a:t>Unge oplever, at indtægten fra fritidsjobbet betyder større økonomisk uafhængighed og indsigt i at forvalte deres egen økonomi. Men det handler ikke kun om penge. De unge er stolte over at kunne varetage et arbejde, og når de får ros og anerkendelse for deres præstation i fritidsjobbet, vokser deres selvtillid og tro på egne evner. Dermed er der større chance for at lykkedes i forhold til senere uddannelse og job. -</a:t>
            </a:r>
            <a:endParaRPr lang="da-DK" sz="1200" dirty="0">
              <a:solidFill>
                <a:srgbClr val="000000"/>
              </a:solidFill>
              <a:latin typeface="Muli"/>
            </a:endParaRPr>
          </a:p>
          <a:p>
            <a:endParaRPr lang="da-DK" sz="1350" dirty="0">
              <a:solidFill>
                <a:srgbClr val="000000"/>
              </a:solidFill>
              <a:latin typeface="Muli"/>
            </a:endParaRPr>
          </a:p>
          <a:p>
            <a:endParaRPr lang="da-DK" sz="1350" dirty="0">
              <a:solidFill>
                <a:srgbClr val="000000"/>
              </a:solidFill>
              <a:latin typeface="Muli"/>
            </a:endParaRPr>
          </a:p>
          <a:p>
            <a:endParaRPr lang="da-DK" dirty="0"/>
          </a:p>
        </p:txBody>
      </p:sp>
    </p:spTree>
    <p:extLst>
      <p:ext uri="{BB962C8B-B14F-4D97-AF65-F5344CB8AC3E}">
        <p14:creationId xmlns:p14="http://schemas.microsoft.com/office/powerpoint/2010/main" val="1223242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linjetegning, silhuet&#10;&#10;Automatisk genereret beskrivelse">
            <a:extLst>
              <a:ext uri="{FF2B5EF4-FFF2-40B4-BE49-F238E27FC236}">
                <a16:creationId xmlns:a16="http://schemas.microsoft.com/office/drawing/2014/main" id="{D04C11C0-D2A6-4B79-895F-055456557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764704"/>
            <a:ext cx="6858000" cy="6858000"/>
          </a:xfrm>
          <a:prstGeom prst="rect">
            <a:avLst/>
          </a:prstGeom>
        </p:spPr>
      </p:pic>
      <p:sp>
        <p:nvSpPr>
          <p:cNvPr id="3" name="Pladsholder til indhold 2">
            <a:extLst>
              <a:ext uri="{FF2B5EF4-FFF2-40B4-BE49-F238E27FC236}">
                <a16:creationId xmlns:a16="http://schemas.microsoft.com/office/drawing/2014/main" id="{BB2613E4-EFA8-42C0-9CAA-53D4ADF13258}"/>
              </a:ext>
            </a:extLst>
          </p:cNvPr>
          <p:cNvSpPr>
            <a:spLocks noGrp="1"/>
          </p:cNvSpPr>
          <p:nvPr>
            <p:ph idx="1"/>
          </p:nvPr>
        </p:nvSpPr>
        <p:spPr>
          <a:xfrm>
            <a:off x="503237" y="872727"/>
            <a:ext cx="8137525" cy="5112545"/>
          </a:xfrm>
          <a:solidFill>
            <a:srgbClr val="EFDBEE">
              <a:alpha val="67059"/>
            </a:srgbClr>
          </a:solidFill>
          <a:effectLst>
            <a:softEdge rad="127000"/>
          </a:effectLst>
        </p:spPr>
        <p:txBody>
          <a:bodyPr/>
          <a:lstStyle/>
          <a:p>
            <a:pPr marL="0" indent="0">
              <a:lnSpc>
                <a:spcPct val="115000"/>
              </a:lnSpc>
              <a:spcAft>
                <a:spcPts val="1000"/>
              </a:spcAft>
              <a:buNone/>
            </a:pPr>
            <a:r>
              <a:rPr lang="da-DK" sz="1600" b="1" dirty="0">
                <a:effectLst/>
                <a:latin typeface="Calibri" panose="020F0502020204030204" pitchFamily="34" charset="0"/>
                <a:ea typeface="Calibri" panose="020F0502020204030204" pitchFamily="34" charset="0"/>
                <a:cs typeface="Times New Roman" panose="02020603050405020304" pitchFamily="18" charset="0"/>
              </a:rPr>
              <a:t>Formål: </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At vi gennem oplæg og dialoger får et </a:t>
            </a:r>
            <a:r>
              <a:rPr lang="da-DK" sz="1600" b="1" dirty="0">
                <a:solidFill>
                  <a:srgbClr val="497729"/>
                </a:solidFill>
                <a:effectLst/>
                <a:latin typeface="Calibri" panose="020F0502020204030204" pitchFamily="34" charset="0"/>
                <a:ea typeface="Calibri" panose="020F0502020204030204" pitchFamily="34" charset="0"/>
                <a:cs typeface="Times New Roman" panose="02020603050405020304" pitchFamily="18" charset="0"/>
              </a:rPr>
              <a:t>fælles vidensgrundlag </a:t>
            </a:r>
            <a:r>
              <a:rPr lang="da-DK" sz="1600" dirty="0">
                <a:effectLst/>
                <a:latin typeface="Calibri" panose="020F0502020204030204" pitchFamily="34" charset="0"/>
                <a:ea typeface="Calibri" panose="020F0502020204030204" pitchFamily="34" charset="0"/>
                <a:cs typeface="Times New Roman" panose="02020603050405020304" pitchFamily="18" charset="0"/>
              </a:rPr>
              <a:t>til at opnå de mål, der gælder Ungeliv, så der på dagen tages de første skridt hen imod </a:t>
            </a:r>
            <a:r>
              <a:rPr lang="da-DK" sz="1600" b="1" dirty="0">
                <a:solidFill>
                  <a:srgbClr val="497729"/>
                </a:solidFill>
                <a:effectLst/>
                <a:latin typeface="Calibri" panose="020F0502020204030204" pitchFamily="34" charset="0"/>
                <a:ea typeface="Calibri" panose="020F0502020204030204" pitchFamily="34" charset="0"/>
                <a:cs typeface="Times New Roman" panose="02020603050405020304" pitchFamily="18" charset="0"/>
              </a:rPr>
              <a:t>konkrete aftaler </a:t>
            </a:r>
            <a:r>
              <a:rPr lang="da-DK" sz="1600" dirty="0">
                <a:effectLst/>
                <a:latin typeface="Calibri" panose="020F0502020204030204" pitchFamily="34" charset="0"/>
                <a:ea typeface="Calibri" panose="020F0502020204030204" pitchFamily="34" charset="0"/>
                <a:cs typeface="Times New Roman" panose="02020603050405020304" pitchFamily="18" charset="0"/>
              </a:rPr>
              <a:t>til udfyldelse af tværgående målplaner.</a:t>
            </a:r>
            <a:endParaRPr lang="da-DK" sz="1600" b="0" i="0" u="none" strike="noStrike" baseline="0" dirty="0">
              <a:solidFill>
                <a:srgbClr val="000000"/>
              </a:solidFill>
              <a:latin typeface="Calibri" panose="020F0502020204030204" pitchFamily="34" charset="0"/>
            </a:endParaRPr>
          </a:p>
          <a:p>
            <a:pPr marL="0" indent="0">
              <a:lnSpc>
                <a:spcPct val="115000"/>
              </a:lnSpc>
              <a:spcAft>
                <a:spcPts val="1000"/>
              </a:spcAft>
              <a:buNone/>
            </a:pPr>
            <a:r>
              <a:rPr lang="da-DK" sz="1600" b="1" dirty="0">
                <a:effectLst/>
                <a:latin typeface="Calibri" panose="020F0502020204030204" pitchFamily="34" charset="0"/>
                <a:ea typeface="Calibri" panose="020F0502020204030204" pitchFamily="34" charset="0"/>
                <a:cs typeface="Times New Roman" panose="02020603050405020304" pitchFamily="18" charset="0"/>
              </a:rPr>
              <a:t>Resultat:</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At grupper, der deltager på dagen i fællesskab </a:t>
            </a:r>
            <a:r>
              <a:rPr lang="da-DK" sz="1600" b="1" dirty="0">
                <a:solidFill>
                  <a:srgbClr val="497729"/>
                </a:solidFill>
                <a:effectLst/>
                <a:latin typeface="Calibri" panose="020F0502020204030204" pitchFamily="34" charset="0"/>
                <a:ea typeface="Calibri" panose="020F0502020204030204" pitchFamily="34" charset="0"/>
                <a:cs typeface="Times New Roman" panose="02020603050405020304" pitchFamily="18" charset="0"/>
              </a:rPr>
              <a:t>identificerer mulige tegn og prøvehandlinger</a:t>
            </a:r>
            <a:r>
              <a:rPr lang="da-DK" sz="1600" dirty="0">
                <a:effectLst/>
                <a:latin typeface="Calibri" panose="020F0502020204030204" pitchFamily="34" charset="0"/>
                <a:ea typeface="Calibri" panose="020F0502020204030204" pitchFamily="34" charset="0"/>
                <a:cs typeface="Times New Roman" panose="02020603050405020304" pitchFamily="18" charset="0"/>
              </a:rPr>
              <a:t>, som på sigt medvirker til læring. Der skal være opmærksomhed på hvilke tværgående prøvehandlinger, der kan opfylde de mål, der er sat og ikke mindst, hvilke afdelinger og evt. medarbejdere, der vil være involverede i de prøvehandlinger. </a:t>
            </a:r>
          </a:p>
          <a:p>
            <a:pPr marL="0" indent="0">
              <a:lnSpc>
                <a:spcPct val="115000"/>
              </a:lnSpc>
              <a:spcAft>
                <a:spcPts val="1000"/>
              </a:spcAft>
              <a:buNone/>
            </a:pPr>
            <a:r>
              <a:rPr lang="da-DK" sz="16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Så når vi går i dag</a:t>
            </a:r>
            <a:endParaRPr lang="da-DK"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r>
              <a:rPr lang="da-DK" sz="1600" i="0" dirty="0">
                <a:solidFill>
                  <a:srgbClr val="000000"/>
                </a:solidFill>
                <a:latin typeface="Calibri" panose="020F0502020204030204" pitchFamily="34" charset="0"/>
              </a:rPr>
              <a:t>h</a:t>
            </a:r>
            <a:r>
              <a:rPr lang="da-DK" sz="1600" b="0" i="0" u="none" strike="noStrike" baseline="0" dirty="0">
                <a:solidFill>
                  <a:srgbClr val="000000"/>
                </a:solidFill>
                <a:latin typeface="Calibri" panose="020F0502020204030204" pitchFamily="34" charset="0"/>
              </a:rPr>
              <a:t>ar vi identificeret mulige tegn og tværgående prøvehandlinger for de enkelte mål</a:t>
            </a:r>
          </a:p>
          <a:p>
            <a:r>
              <a:rPr lang="da-DK" sz="1600" b="0" i="0" u="none" strike="noStrike" baseline="0" dirty="0">
                <a:solidFill>
                  <a:srgbClr val="000000"/>
                </a:solidFill>
                <a:latin typeface="Calibri" panose="020F0502020204030204" pitchFamily="34" charset="0"/>
              </a:rPr>
              <a:t>har vi et overblik over, hvem der skal samarbejde om prøvehandlingerne</a:t>
            </a:r>
          </a:p>
          <a:p>
            <a:r>
              <a:rPr lang="da-DK" sz="1600" b="0" i="0" u="none" strike="noStrike" baseline="0" dirty="0">
                <a:solidFill>
                  <a:srgbClr val="000000"/>
                </a:solidFill>
                <a:latin typeface="Calibri" panose="020F0502020204030204" pitchFamily="34" charset="0"/>
              </a:rPr>
              <a:t>har vi taget de første skridt til beskrivelse af konkrete målplaner. </a:t>
            </a:r>
          </a:p>
          <a:p>
            <a:r>
              <a:rPr lang="da-DK" sz="1600" i="0" dirty="0">
                <a:solidFill>
                  <a:srgbClr val="000000"/>
                </a:solidFill>
                <a:latin typeface="Calibri" panose="020F0502020204030204" pitchFamily="34" charset="0"/>
              </a:rPr>
              <a:t>v</a:t>
            </a:r>
            <a:r>
              <a:rPr lang="da-DK" sz="1600" b="0" i="0" u="none" strike="noStrike" baseline="0" dirty="0">
                <a:solidFill>
                  <a:srgbClr val="000000"/>
                </a:solidFill>
                <a:latin typeface="Calibri" panose="020F0502020204030204" pitchFamily="34" charset="0"/>
              </a:rPr>
              <a:t>ed vi hvem, der er tovholder på det videre arbejde med hver målplan. </a:t>
            </a:r>
          </a:p>
          <a:p>
            <a:pPr>
              <a:lnSpc>
                <a:spcPct val="115000"/>
              </a:lnSpc>
              <a:spcAft>
                <a:spcPts val="10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1592210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5E439-DC84-4F0D-9352-114D0C9441B1}"/>
              </a:ext>
            </a:extLst>
          </p:cNvPr>
          <p:cNvSpPr>
            <a:spLocks noGrp="1"/>
          </p:cNvSpPr>
          <p:nvPr>
            <p:ph type="title"/>
          </p:nvPr>
        </p:nvSpPr>
        <p:spPr/>
        <p:txBody>
          <a:bodyPr/>
          <a:lstStyle/>
          <a:p>
            <a:pPr algn="ctr"/>
            <a:r>
              <a:rPr lang="da-DK" dirty="0"/>
              <a:t>Hvilke værktøjer bruger vi i indsatsen</a:t>
            </a:r>
          </a:p>
        </p:txBody>
      </p:sp>
      <p:pic>
        <p:nvPicPr>
          <p:cNvPr id="5" name="Pladsholder til indhold 4">
            <a:extLst>
              <a:ext uri="{FF2B5EF4-FFF2-40B4-BE49-F238E27FC236}">
                <a16:creationId xmlns:a16="http://schemas.microsoft.com/office/drawing/2014/main" id="{BC51A66F-508C-4CFB-8971-71F95A22B551}"/>
              </a:ext>
            </a:extLst>
          </p:cNvPr>
          <p:cNvPicPr>
            <a:picLocks noGrp="1" noChangeAspect="1"/>
          </p:cNvPicPr>
          <p:nvPr>
            <p:ph idx="1"/>
          </p:nvPr>
        </p:nvPicPr>
        <p:blipFill>
          <a:blip r:embed="rId2"/>
          <a:stretch>
            <a:fillRect/>
          </a:stretch>
        </p:blipFill>
        <p:spPr>
          <a:xfrm>
            <a:off x="1027127" y="1869079"/>
            <a:ext cx="7089746" cy="3987983"/>
          </a:xfrm>
        </p:spPr>
      </p:pic>
    </p:spTree>
    <p:extLst>
      <p:ext uri="{BB962C8B-B14F-4D97-AF65-F5344CB8AC3E}">
        <p14:creationId xmlns:p14="http://schemas.microsoft.com/office/powerpoint/2010/main" val="4207211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EBC1CF7-7545-4EF6-9183-D9CEF6011782}"/>
              </a:ext>
            </a:extLst>
          </p:cNvPr>
          <p:cNvSpPr txBox="1"/>
          <p:nvPr/>
        </p:nvSpPr>
        <p:spPr>
          <a:xfrm>
            <a:off x="1543050" y="1836256"/>
            <a:ext cx="5313002" cy="3323987"/>
          </a:xfrm>
          <a:prstGeom prst="rect">
            <a:avLst/>
          </a:prstGeom>
          <a:noFill/>
        </p:spPr>
        <p:txBody>
          <a:bodyPr wrap="square">
            <a:spAutoFit/>
          </a:bodyPr>
          <a:lstStyle/>
          <a:p>
            <a:pPr defTabSz="685800" fontAlgn="auto">
              <a:spcBef>
                <a:spcPts val="0"/>
              </a:spcBef>
              <a:spcAft>
                <a:spcPts val="0"/>
              </a:spcAft>
            </a:pPr>
            <a:r>
              <a:rPr lang="da-DK" sz="1500" b="1" dirty="0">
                <a:solidFill>
                  <a:prstClr val="black"/>
                </a:solidFill>
                <a:latin typeface="var(--font-primary)"/>
              </a:rPr>
              <a:t>Netværk omkring den unge</a:t>
            </a:r>
          </a:p>
          <a:p>
            <a:pPr defTabSz="685800" fontAlgn="auto">
              <a:spcBef>
                <a:spcPts val="0"/>
              </a:spcBef>
              <a:spcAft>
                <a:spcPts val="0"/>
              </a:spcAft>
            </a:pPr>
            <a:r>
              <a:rPr lang="da-DK" sz="1500" dirty="0">
                <a:solidFill>
                  <a:prstClr val="black"/>
                </a:solidFill>
                <a:latin typeface="var(--font-secondary)"/>
              </a:rPr>
              <a:t>Er du fagperson i de unges netværk, har du god mulighed for at påvirke de unges motivation til at søge et fritidsjob.</a:t>
            </a:r>
          </a:p>
          <a:p>
            <a:pPr defTabSz="685800" fontAlgn="auto">
              <a:spcBef>
                <a:spcPts val="0"/>
              </a:spcBef>
              <a:spcAft>
                <a:spcPts val="0"/>
              </a:spcAft>
            </a:pPr>
            <a:r>
              <a:rPr lang="da-DK" sz="1500" dirty="0">
                <a:solidFill>
                  <a:prstClr val="black"/>
                </a:solidFill>
                <a:latin typeface="var(--font-secondary)"/>
              </a:rPr>
              <a:t>Som netværk kan du være tilknyttet de unge gennem skolen, fritidsklubben, sportsaktiviteter, religiøse aktiviteter, eller du kan være frivillig aktiv i lokalområdet. Motivationen for et fritidsjob findes i de gode argumenter, og de er oftest lettest at høre fra en voksen, som de møder i deres hverdag og muligvis ser op til. Du kan give de unge den inspiration, de mangler og har brug for, og du kan hjælpe og støtte dem i vejen til – og fastholdelse af – et fritidsjob. </a:t>
            </a:r>
          </a:p>
          <a:p>
            <a:pPr defTabSz="685800" fontAlgn="auto">
              <a:spcBef>
                <a:spcPts val="0"/>
              </a:spcBef>
              <a:spcAft>
                <a:spcPts val="0"/>
              </a:spcAft>
            </a:pPr>
            <a:r>
              <a:rPr lang="da-DK" sz="1500" dirty="0">
                <a:solidFill>
                  <a:prstClr val="black"/>
                </a:solidFill>
                <a:latin typeface="var(--font-secondary)"/>
              </a:rPr>
              <a:t>Hvis du kender en ung, som ønsker et fritidsjob, kan du vise dem aktuelle, lokale job på denne side under </a:t>
            </a:r>
            <a:r>
              <a:rPr lang="da-DK" sz="1500" dirty="0">
                <a:solidFill>
                  <a:prstClr val="black"/>
                </a:solidFill>
                <a:latin typeface="var(--font-secondary)"/>
                <a:hlinkClick r:id="rId2" tooltip="Aktuelle fritidsjob"/>
              </a:rPr>
              <a:t>Aktuelle fritidsjob</a:t>
            </a:r>
            <a:r>
              <a:rPr lang="da-DK" sz="1500" dirty="0">
                <a:solidFill>
                  <a:prstClr val="black"/>
                </a:solidFill>
                <a:latin typeface="var(--font-secondary)"/>
              </a:rPr>
              <a:t>. Det er typisk job fra supermarkeder, anden detailhandel, omdeling. </a:t>
            </a:r>
          </a:p>
        </p:txBody>
      </p:sp>
    </p:spTree>
    <p:extLst>
      <p:ext uri="{BB962C8B-B14F-4D97-AF65-F5344CB8AC3E}">
        <p14:creationId xmlns:p14="http://schemas.microsoft.com/office/powerpoint/2010/main" val="15695648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7413267A-B052-487A-BAE5-58B65905C39B}"/>
              </a:ext>
            </a:extLst>
          </p:cNvPr>
          <p:cNvSpPr txBox="1"/>
          <p:nvPr/>
        </p:nvSpPr>
        <p:spPr>
          <a:xfrm>
            <a:off x="1979469" y="2044006"/>
            <a:ext cx="4876583" cy="3323987"/>
          </a:xfrm>
          <a:prstGeom prst="rect">
            <a:avLst/>
          </a:prstGeom>
          <a:noFill/>
        </p:spPr>
        <p:txBody>
          <a:bodyPr wrap="square">
            <a:spAutoFit/>
          </a:bodyPr>
          <a:lstStyle/>
          <a:p>
            <a:pPr defTabSz="685800" fontAlgn="auto">
              <a:spcBef>
                <a:spcPts val="0"/>
              </a:spcBef>
              <a:spcAft>
                <a:spcPts val="0"/>
              </a:spcAft>
            </a:pPr>
            <a:r>
              <a:rPr lang="da-DK" sz="1500" b="1" dirty="0">
                <a:solidFill>
                  <a:prstClr val="black"/>
                </a:solidFill>
                <a:latin typeface="var(--font-primary)"/>
              </a:rPr>
              <a:t>Aktuelle fritidsjob</a:t>
            </a:r>
          </a:p>
          <a:p>
            <a:pPr defTabSz="685800" fontAlgn="auto">
              <a:spcBef>
                <a:spcPts val="0"/>
              </a:spcBef>
              <a:spcAft>
                <a:spcPts val="0"/>
              </a:spcAft>
            </a:pPr>
            <a:r>
              <a:rPr lang="da-DK" sz="1500" dirty="0">
                <a:solidFill>
                  <a:prstClr val="black"/>
                </a:solidFill>
                <a:latin typeface="var(--font-secondary)"/>
              </a:rPr>
              <a:t>Fritidsjob Albertslund finder hver måned virksomheder, der aktuelt søger unge under 18 år i fritidsjob. Fritidsjobbene annonceres i samarbejde med virksomhederne. Du kan læse om månedens fritidsjob herunder.</a:t>
            </a:r>
          </a:p>
          <a:p>
            <a:pPr defTabSz="685800" fontAlgn="auto">
              <a:spcBef>
                <a:spcPts val="0"/>
              </a:spcBef>
              <a:spcAft>
                <a:spcPts val="0"/>
              </a:spcAft>
            </a:pPr>
            <a:r>
              <a:rPr lang="da-DK" sz="1500" dirty="0">
                <a:solidFill>
                  <a:prstClr val="black"/>
                </a:solidFill>
                <a:latin typeface="var(--font-secondary)"/>
              </a:rPr>
              <a:t>Fritidsjob Albertslund er et samarbejde mellem Jobcenter Albertslund (Uddannelse &amp; Job), skolerne, fritidsklubberne, Familieafsnittet, Den Kriminalpræventive Enhed, Albertslund Boligsociale Center.</a:t>
            </a:r>
          </a:p>
          <a:p>
            <a:pPr defTabSz="685800" fontAlgn="auto">
              <a:spcBef>
                <a:spcPts val="0"/>
              </a:spcBef>
              <a:spcAft>
                <a:spcPts val="0"/>
              </a:spcAft>
            </a:pPr>
            <a:r>
              <a:rPr lang="da-DK" sz="1500" dirty="0">
                <a:solidFill>
                  <a:prstClr val="black"/>
                </a:solidFill>
                <a:latin typeface="var(--font-secondary)"/>
              </a:rPr>
              <a:t>Har du brug for hjælp til ansøgning og cv? Så sidder Lam og Gitte klar til at hjælpe med jobsøgning, hver onsdag kl. 15.00-17.00. Alle er velkomne. Kontakt Lam på </a:t>
            </a:r>
            <a:r>
              <a:rPr lang="da-DK" sz="1500" dirty="0">
                <a:solidFill>
                  <a:prstClr val="black"/>
                </a:solidFill>
                <a:latin typeface="var(--font-secondary)"/>
                <a:hlinkClick r:id="rId2"/>
              </a:rPr>
              <a:t>lct@bo-vest.dk</a:t>
            </a:r>
            <a:endParaRPr lang="da-DK" sz="1500" dirty="0">
              <a:solidFill>
                <a:prstClr val="black"/>
              </a:solidFill>
              <a:latin typeface="var(--font-secondary)"/>
            </a:endParaRPr>
          </a:p>
          <a:p>
            <a:pPr defTabSz="685800" fontAlgn="auto">
              <a:spcBef>
                <a:spcPts val="0"/>
              </a:spcBef>
              <a:spcAft>
                <a:spcPts val="0"/>
              </a:spcAft>
            </a:pPr>
            <a:r>
              <a:rPr lang="da-DK" sz="1500" dirty="0">
                <a:solidFill>
                  <a:prstClr val="black"/>
                </a:solidFill>
                <a:latin typeface="var(--font-secondary)"/>
              </a:rPr>
              <a:t>Hvis du vil vide mere, kontakt </a:t>
            </a:r>
            <a:r>
              <a:rPr lang="da-DK" sz="1500" dirty="0">
                <a:solidFill>
                  <a:prstClr val="black"/>
                </a:solidFill>
                <a:latin typeface="var(--font-secondary)"/>
                <a:hlinkClick r:id="rId3"/>
              </a:rPr>
              <a:t>fritidsjob@albertslund.dk</a:t>
            </a:r>
            <a:endParaRPr lang="da-DK" sz="1500" dirty="0">
              <a:solidFill>
                <a:prstClr val="black"/>
              </a:solidFill>
              <a:latin typeface="var(--font-secondary)"/>
            </a:endParaRPr>
          </a:p>
        </p:txBody>
      </p:sp>
    </p:spTree>
    <p:extLst>
      <p:ext uri="{BB962C8B-B14F-4D97-AF65-F5344CB8AC3E}">
        <p14:creationId xmlns:p14="http://schemas.microsoft.com/office/powerpoint/2010/main" val="3065683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B0EF56CF-0D94-4737-8C23-FD069F5B8230}"/>
              </a:ext>
            </a:extLst>
          </p:cNvPr>
          <p:cNvSpPr txBox="1"/>
          <p:nvPr/>
        </p:nvSpPr>
        <p:spPr>
          <a:xfrm>
            <a:off x="2043762" y="2004730"/>
            <a:ext cx="4570701" cy="3070071"/>
          </a:xfrm>
          <a:prstGeom prst="rect">
            <a:avLst/>
          </a:prstGeom>
          <a:noFill/>
        </p:spPr>
        <p:txBody>
          <a:bodyPr wrap="square">
            <a:spAutoFit/>
          </a:bodyPr>
          <a:lstStyle/>
          <a:p>
            <a:pPr algn="ctr" defTabSz="685800" fontAlgn="auto">
              <a:spcBef>
                <a:spcPts val="0"/>
              </a:spcBef>
              <a:spcAft>
                <a:spcPts val="0"/>
              </a:spcAft>
            </a:pPr>
            <a:r>
              <a:rPr lang="da-DK" sz="1500" b="1" dirty="0">
                <a:solidFill>
                  <a:prstClr val="black"/>
                </a:solidFill>
                <a:latin typeface="var(--font-primary)"/>
              </a:rPr>
              <a:t>Ung der ønsker et fritidsjob?</a:t>
            </a:r>
          </a:p>
          <a:p>
            <a:pPr defTabSz="685800" fontAlgn="auto">
              <a:spcBef>
                <a:spcPts val="0"/>
              </a:spcBef>
              <a:spcAft>
                <a:spcPts val="0"/>
              </a:spcAft>
            </a:pPr>
            <a:endParaRPr lang="da-DK" sz="1500" b="1" dirty="0">
              <a:solidFill>
                <a:prstClr val="black"/>
              </a:solidFill>
              <a:latin typeface="var(--font-primary)"/>
            </a:endParaRPr>
          </a:p>
          <a:p>
            <a:pPr defTabSz="685800" fontAlgn="auto">
              <a:spcBef>
                <a:spcPts val="0"/>
              </a:spcBef>
              <a:spcAft>
                <a:spcPts val="0"/>
              </a:spcAft>
            </a:pPr>
            <a:r>
              <a:rPr lang="da-DK" sz="1500" b="1" dirty="0">
                <a:solidFill>
                  <a:prstClr val="black"/>
                </a:solidFill>
                <a:latin typeface="var(--font-primary)"/>
              </a:rPr>
              <a:t>Tip til en god ansøgning</a:t>
            </a:r>
          </a:p>
          <a:p>
            <a:pPr defTabSz="685800" fontAlgn="auto">
              <a:spcBef>
                <a:spcPts val="0"/>
              </a:spcBef>
              <a:spcAft>
                <a:spcPts val="0"/>
              </a:spcAft>
            </a:pPr>
            <a:r>
              <a:rPr lang="da-DK" sz="1500" dirty="0">
                <a:solidFill>
                  <a:prstClr val="black"/>
                </a:solidFill>
                <a:latin typeface="var(--font-secondary)"/>
              </a:rPr>
              <a:t>Prøv at stille nogle spørgsmål til dig selv, når du skal skrive ansøgningen: Hvorfor vil jeg gerne have jobbet? Hvem er jeg? Hvad kan jeg tilbyde virksomheden? Hvad er jeg god til?</a:t>
            </a:r>
          </a:p>
          <a:p>
            <a:pPr defTabSz="685800" fontAlgn="auto">
              <a:spcBef>
                <a:spcPts val="0"/>
              </a:spcBef>
              <a:spcAft>
                <a:spcPts val="0"/>
              </a:spcAft>
            </a:pPr>
            <a:r>
              <a:rPr lang="da-DK" sz="1500" b="1" dirty="0">
                <a:solidFill>
                  <a:prstClr val="black"/>
                </a:solidFill>
                <a:latin typeface="var(--font-secondary)"/>
              </a:rPr>
              <a:t>Hvad søger du?</a:t>
            </a:r>
          </a:p>
          <a:p>
            <a:pPr defTabSz="685800" fontAlgn="auto">
              <a:spcBef>
                <a:spcPts val="0"/>
              </a:spcBef>
              <a:spcAft>
                <a:spcPts val="0"/>
              </a:spcAft>
            </a:pPr>
            <a:r>
              <a:rPr lang="da-DK" sz="1500" b="1" dirty="0">
                <a:solidFill>
                  <a:prstClr val="black"/>
                </a:solidFill>
                <a:latin typeface="var(--font-secondary)"/>
              </a:rPr>
              <a:t>Hvem er du?</a:t>
            </a:r>
          </a:p>
          <a:p>
            <a:pPr defTabSz="685800" fontAlgn="auto">
              <a:spcBef>
                <a:spcPts val="0"/>
              </a:spcBef>
              <a:spcAft>
                <a:spcPts val="0"/>
              </a:spcAft>
            </a:pPr>
            <a:r>
              <a:rPr lang="da-DK" sz="1500" b="1" dirty="0">
                <a:solidFill>
                  <a:prstClr val="black"/>
                </a:solidFill>
                <a:latin typeface="var(--font-secondary)"/>
              </a:rPr>
              <a:t>Hvorfor søger du?</a:t>
            </a:r>
          </a:p>
          <a:p>
            <a:pPr defTabSz="685800" fontAlgn="auto">
              <a:spcBef>
                <a:spcPts val="0"/>
              </a:spcBef>
              <a:spcAft>
                <a:spcPts val="0"/>
              </a:spcAft>
            </a:pPr>
            <a:r>
              <a:rPr lang="da-DK" sz="1500" b="1" dirty="0">
                <a:solidFill>
                  <a:prstClr val="black"/>
                </a:solidFill>
                <a:latin typeface="var(--font-secondary)"/>
              </a:rPr>
              <a:t>Hvorfor skal de ansætte dig?</a:t>
            </a:r>
          </a:p>
          <a:p>
            <a:pPr defTabSz="685800" fontAlgn="auto">
              <a:spcBef>
                <a:spcPts val="0"/>
              </a:spcBef>
              <a:spcAft>
                <a:spcPts val="0"/>
              </a:spcAft>
            </a:pPr>
            <a:r>
              <a:rPr lang="da-DK" sz="1500" b="1" dirty="0">
                <a:solidFill>
                  <a:prstClr val="black"/>
                </a:solidFill>
                <a:latin typeface="var(--font-secondary)"/>
              </a:rPr>
              <a:t>Hvordan får de fat på dig?</a:t>
            </a:r>
          </a:p>
          <a:p>
            <a:pPr defTabSz="685800" fontAlgn="auto">
              <a:spcBef>
                <a:spcPts val="0"/>
              </a:spcBef>
              <a:spcAft>
                <a:spcPts val="0"/>
              </a:spcAft>
            </a:pPr>
            <a:endParaRPr lang="da-DK" sz="1350" dirty="0">
              <a:solidFill>
                <a:prstClr val="black"/>
              </a:solidFill>
              <a:latin typeface="var(--font-secondary)"/>
            </a:endParaRPr>
          </a:p>
        </p:txBody>
      </p:sp>
    </p:spTree>
    <p:extLst>
      <p:ext uri="{BB962C8B-B14F-4D97-AF65-F5344CB8AC3E}">
        <p14:creationId xmlns:p14="http://schemas.microsoft.com/office/powerpoint/2010/main" val="13571360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72D47C0F-A4D2-4C71-858D-71DE232C7AFB}"/>
              </a:ext>
            </a:extLst>
          </p:cNvPr>
          <p:cNvSpPr txBox="1"/>
          <p:nvPr/>
        </p:nvSpPr>
        <p:spPr>
          <a:xfrm>
            <a:off x="2285351" y="1940131"/>
            <a:ext cx="4570701" cy="3554819"/>
          </a:xfrm>
          <a:prstGeom prst="rect">
            <a:avLst/>
          </a:prstGeom>
          <a:noFill/>
        </p:spPr>
        <p:txBody>
          <a:bodyPr wrap="square">
            <a:spAutoFit/>
          </a:bodyPr>
          <a:lstStyle/>
          <a:p>
            <a:pPr defTabSz="685800" fontAlgn="auto">
              <a:spcBef>
                <a:spcPts val="0"/>
              </a:spcBef>
              <a:spcAft>
                <a:spcPts val="0"/>
              </a:spcAft>
            </a:pPr>
            <a:r>
              <a:rPr lang="da-DK" sz="1500" b="1" dirty="0">
                <a:solidFill>
                  <a:prstClr val="black"/>
                </a:solidFill>
                <a:latin typeface="var(--font-primary)"/>
              </a:rPr>
              <a:t>Forældre til unge, der søger fritidsjob</a:t>
            </a:r>
          </a:p>
          <a:p>
            <a:pPr defTabSz="685800" fontAlgn="auto">
              <a:spcBef>
                <a:spcPts val="0"/>
              </a:spcBef>
              <a:spcAft>
                <a:spcPts val="0"/>
              </a:spcAft>
            </a:pPr>
            <a:r>
              <a:rPr lang="da-DK" sz="1500" dirty="0">
                <a:solidFill>
                  <a:prstClr val="black"/>
                </a:solidFill>
                <a:latin typeface="var(--font-secondary)"/>
              </a:rPr>
              <a:t>Når dit barn har fået et fritidsjob eller er interesseret i at få et, er det vigtigt med støtte fra forældre.</a:t>
            </a:r>
          </a:p>
          <a:p>
            <a:pPr defTabSz="685800" fontAlgn="auto">
              <a:spcBef>
                <a:spcPts val="0"/>
              </a:spcBef>
              <a:spcAft>
                <a:spcPts val="0"/>
              </a:spcAft>
            </a:pPr>
            <a:r>
              <a:rPr lang="da-DK" sz="1500" dirty="0">
                <a:solidFill>
                  <a:prstClr val="black"/>
                </a:solidFill>
                <a:latin typeface="var(--font-secondary)"/>
              </a:rPr>
              <a:t>Som forældre spiller du en vigtig rolle i at støtte dit barn på vejen mod uddannelse og arbejde. Et fritidsjob gør mange unge mere bevidste om fremtidsmuligheder. Det hjælper dem senere hen i gang på arbejdsmarkedet. Det er en stor og positiv forandring for dit barn at få et fritidsjob. Det kan opleve, hvordan det er at føle ansvar. Dit barn lærer at stå på egne ben. Din rolle som forældre bliver i høj grad at spørge ind til, hvordan det går på fritidsjobbet. Du skal også sikre, at dit barn kan holde en balance mellem skole og fritidsjob.</a:t>
            </a:r>
          </a:p>
          <a:p>
            <a:pPr defTabSz="685800" fontAlgn="auto">
              <a:spcBef>
                <a:spcPts val="0"/>
              </a:spcBef>
              <a:spcAft>
                <a:spcPts val="0"/>
              </a:spcAft>
            </a:pPr>
            <a:r>
              <a:rPr lang="da-DK" sz="1500" dirty="0">
                <a:solidFill>
                  <a:prstClr val="black"/>
                </a:solidFill>
                <a:latin typeface="var(--font-secondary)"/>
              </a:rPr>
              <a:t>Når dit barn er interesseret i at få et fritidsjob eller allerede har et bør du tjekke listen herunder.</a:t>
            </a:r>
          </a:p>
        </p:txBody>
      </p:sp>
    </p:spTree>
    <p:extLst>
      <p:ext uri="{BB962C8B-B14F-4D97-AF65-F5344CB8AC3E}">
        <p14:creationId xmlns:p14="http://schemas.microsoft.com/office/powerpoint/2010/main" val="41726082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759D9052-4BB2-43F5-8E29-5CF3AC7702DD}"/>
              </a:ext>
            </a:extLst>
          </p:cNvPr>
          <p:cNvSpPr txBox="1"/>
          <p:nvPr/>
        </p:nvSpPr>
        <p:spPr>
          <a:xfrm>
            <a:off x="2285351" y="2147880"/>
            <a:ext cx="4570701" cy="3323987"/>
          </a:xfrm>
          <a:prstGeom prst="rect">
            <a:avLst/>
          </a:prstGeom>
          <a:noFill/>
        </p:spPr>
        <p:txBody>
          <a:bodyPr wrap="square">
            <a:spAutoFit/>
          </a:bodyPr>
          <a:lstStyle/>
          <a:p>
            <a:pPr defTabSz="685800" fontAlgn="auto">
              <a:spcBef>
                <a:spcPts val="0"/>
              </a:spcBef>
              <a:spcAft>
                <a:spcPts val="0"/>
              </a:spcAft>
            </a:pPr>
            <a:r>
              <a:rPr lang="da-DK" sz="1500" b="1" dirty="0">
                <a:solidFill>
                  <a:prstClr val="black"/>
                </a:solidFill>
                <a:latin typeface="var(--font-primary)"/>
              </a:rPr>
              <a:t>Virksomhed med tilbud om fritidsjob i Albertslund</a:t>
            </a:r>
          </a:p>
          <a:p>
            <a:pPr defTabSz="685800" fontAlgn="auto">
              <a:spcBef>
                <a:spcPts val="0"/>
              </a:spcBef>
              <a:spcAft>
                <a:spcPts val="0"/>
              </a:spcAft>
            </a:pPr>
            <a:r>
              <a:rPr lang="da-DK" sz="1500" dirty="0">
                <a:solidFill>
                  <a:prstClr val="black"/>
                </a:solidFill>
                <a:latin typeface="var(--font-secondary)"/>
              </a:rPr>
              <a:t>Som virksomhed kan du gennem fritidsjob støtte en ung til et positivt arbejdsliv.</a:t>
            </a:r>
          </a:p>
          <a:p>
            <a:pPr defTabSz="685800" fontAlgn="auto">
              <a:spcBef>
                <a:spcPts val="0"/>
              </a:spcBef>
              <a:spcAft>
                <a:spcPts val="0"/>
              </a:spcAft>
            </a:pPr>
            <a:r>
              <a:rPr lang="da-DK" sz="1500" dirty="0">
                <a:solidFill>
                  <a:prstClr val="black"/>
                </a:solidFill>
                <a:latin typeface="var(--font-secondary)"/>
              </a:rPr>
              <a:t>Erfaringer viser, at et fritidsjob er et vigtigt skridt på vejen til uddannelse og job. Derfor har det stor værdi, når en virksomhed åbner for et fritidsjob til en ung mellem 13-17 år. </a:t>
            </a:r>
          </a:p>
          <a:p>
            <a:pPr defTabSz="685800" fontAlgn="auto">
              <a:spcBef>
                <a:spcPts val="0"/>
              </a:spcBef>
              <a:spcAft>
                <a:spcPts val="0"/>
              </a:spcAft>
            </a:pPr>
            <a:r>
              <a:rPr lang="da-DK" sz="1500" dirty="0">
                <a:solidFill>
                  <a:prstClr val="black"/>
                </a:solidFill>
                <a:latin typeface="var(--font-secondary)"/>
              </a:rPr>
              <a:t>Med en ung i et fritidsjob får du løst opgaver, som ellers kan være svære at finde tid til i virksomheden. På sigt støtter du også den unges adgang til arbejdsmarkedet og øger muligheden for at din </a:t>
            </a:r>
            <a:r>
              <a:rPr lang="da-DK" sz="1500" dirty="0" err="1">
                <a:solidFill>
                  <a:prstClr val="black"/>
                </a:solidFill>
                <a:latin typeface="var(--font-secondary)"/>
              </a:rPr>
              <a:t>fritidsjobber</a:t>
            </a:r>
            <a:r>
              <a:rPr lang="da-DK" sz="1500" dirty="0">
                <a:solidFill>
                  <a:prstClr val="black"/>
                </a:solidFill>
                <a:latin typeface="var(--font-secondary)"/>
              </a:rPr>
              <a:t> får en uddannelse. </a:t>
            </a:r>
          </a:p>
          <a:p>
            <a:pPr defTabSz="685800" fontAlgn="auto">
              <a:spcBef>
                <a:spcPts val="0"/>
              </a:spcBef>
              <a:spcAft>
                <a:spcPts val="0"/>
              </a:spcAft>
            </a:pPr>
            <a:r>
              <a:rPr lang="da-DK" sz="1500" dirty="0">
                <a:solidFill>
                  <a:prstClr val="black"/>
                </a:solidFill>
                <a:latin typeface="var(--font-secondary)"/>
              </a:rPr>
              <a:t>Nedenfor er en tjekliste over, hvilke overvejelser du skal gøre, når du rekrutterer en ung til et fritidsjob.</a:t>
            </a:r>
          </a:p>
        </p:txBody>
      </p:sp>
    </p:spTree>
    <p:extLst>
      <p:ext uri="{BB962C8B-B14F-4D97-AF65-F5344CB8AC3E}">
        <p14:creationId xmlns:p14="http://schemas.microsoft.com/office/powerpoint/2010/main" val="16901665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64FAC2AA-FC6A-4094-8C23-A2DD8AF4EE0F}"/>
              </a:ext>
            </a:extLst>
          </p:cNvPr>
          <p:cNvSpPr txBox="1"/>
          <p:nvPr/>
        </p:nvSpPr>
        <p:spPr>
          <a:xfrm>
            <a:off x="2285351" y="1169440"/>
            <a:ext cx="4570701" cy="5306389"/>
          </a:xfrm>
          <a:prstGeom prst="rect">
            <a:avLst/>
          </a:prstGeom>
          <a:noFill/>
        </p:spPr>
        <p:txBody>
          <a:bodyPr wrap="square">
            <a:spAutoFit/>
          </a:bodyPr>
          <a:lstStyle/>
          <a:p>
            <a:pPr defTabSz="685800" fontAlgn="auto">
              <a:lnSpc>
                <a:spcPct val="107000"/>
              </a:lnSpc>
              <a:spcBef>
                <a:spcPts val="0"/>
              </a:spcBef>
              <a:spcAft>
                <a:spcPts val="600"/>
              </a:spcAft>
            </a:pPr>
            <a:r>
              <a:rPr lang="da-DK"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Kilde liste, oplæg til ungeliv, fritidsjob 2023.</a:t>
            </a:r>
            <a:endPar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fontAlgn="auto">
              <a:lnSpc>
                <a:spcPct val="107000"/>
              </a:lnSpc>
              <a:spcBef>
                <a:spcPts val="0"/>
              </a:spcBef>
              <a:spcAft>
                <a:spcPts val="600"/>
              </a:spcAft>
            </a:pPr>
            <a:r>
              <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Fra fritid til job. Analyse af betydningen af fritidsjob for indvandrere og efterkommeres beskæftigelses- og uddannelsessituation. Rambøll 2009</a:t>
            </a:r>
          </a:p>
          <a:p>
            <a:pPr defTabSz="685800" fontAlgn="auto">
              <a:lnSpc>
                <a:spcPct val="107000"/>
              </a:lnSpc>
              <a:spcBef>
                <a:spcPts val="0"/>
              </a:spcBef>
              <a:spcAft>
                <a:spcPts val="600"/>
              </a:spcAft>
            </a:pPr>
            <a:r>
              <a:rPr lang="da-DK"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google.dk/url?sa=t&amp;rct=j&amp;q=&amp;esrc=s&amp;source=web&amp;cd=&amp;cad=rja&amp;uact=8&amp;ved=2ahUKEwiTvIjKjrr8AhVGSvEDHfElAVUQFnoECBAQAQ&amp;url=https%3A%2F%2Ffrak.dk%2Fwp-content%2Fuploads%2F2018%2F10%2FRamb%25C3%25B8ll-bilag.pdf&amp;usg=AOvVaw3ma_BJqa6rskgSKejz2IEO</a:t>
            </a:r>
            <a:r>
              <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685800" fontAlgn="auto">
              <a:lnSpc>
                <a:spcPct val="107000"/>
              </a:lnSpc>
              <a:spcBef>
                <a:spcPts val="0"/>
              </a:spcBef>
              <a:spcAft>
                <a:spcPts val="600"/>
              </a:spcAft>
            </a:pPr>
            <a:r>
              <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Fritidsjob til udsatte unge er en god investering for samfundet. Den Sociale Kapitalfond 2017</a:t>
            </a:r>
          </a:p>
          <a:p>
            <a:pPr defTabSz="685800" fontAlgn="auto">
              <a:lnSpc>
                <a:spcPct val="107000"/>
              </a:lnSpc>
              <a:spcBef>
                <a:spcPts val="0"/>
              </a:spcBef>
              <a:spcAft>
                <a:spcPts val="600"/>
              </a:spcAft>
            </a:pPr>
            <a:r>
              <a:rPr lang="da-DK"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google.dk/url?sa=t&amp;rct=j&amp;q=&amp;esrc=s&amp;source=web&amp;cd=&amp;ved=2ahUKEwj50fz5jrr8AhWmRfEDHfhbBMAQFnoECAcQAQ&amp;url=https%3A%2F%2Fdensocialekapitalfond.dk%2Ffiles%2Fmedia%2Fdocument%2FFritidsjob-til-udsatte-unge-er-en-god-investering-for-samfundet_WEB.pdf&amp;usg=AOvVaw2-o-tX0qfrwkikBrcDksLQ</a:t>
            </a:r>
            <a:r>
              <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685800" fontAlgn="auto">
              <a:lnSpc>
                <a:spcPct val="107000"/>
              </a:lnSpc>
              <a:spcBef>
                <a:spcPts val="0"/>
              </a:spcBef>
              <a:spcAft>
                <a:spcPts val="600"/>
              </a:spcAft>
            </a:pPr>
            <a:r>
              <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Fritidsjob for fremtiden. En undersøgelse af effekten af tidlige erhvervserfaringer på uddannelse, beskæftigelse og kriminalitet blandt unge. Foreningen Nydansker 2013</a:t>
            </a:r>
          </a:p>
          <a:p>
            <a:pPr defTabSz="685800" fontAlgn="auto">
              <a:lnSpc>
                <a:spcPct val="107000"/>
              </a:lnSpc>
              <a:spcBef>
                <a:spcPts val="0"/>
              </a:spcBef>
              <a:spcAft>
                <a:spcPts val="600"/>
              </a:spcAft>
            </a:pPr>
            <a:r>
              <a:rPr lang="da-DK"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google.dk/url?sa=t&amp;rct=j&amp;q=&amp;esrc=s&amp;source=web&amp;cd=&amp;ved=2ahUKEwjf8_6aj7r8AhVKR_EDHfZUD10QFnoECAYQAQ&amp;url=https%3A%2F%2Fwww.foreningen-nydansker.dk%2Fhome%2Fdokumenter%2Fovrige-vaerktojer%2F13-fritidsjob-for-fremtiden&amp;usg=AOvVaw05ohQNwrEzYwQQT_O5UaSf</a:t>
            </a:r>
            <a:r>
              <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685800" fontAlgn="auto">
              <a:lnSpc>
                <a:spcPct val="107000"/>
              </a:lnSpc>
              <a:spcBef>
                <a:spcPts val="0"/>
              </a:spcBef>
              <a:spcAft>
                <a:spcPts val="600"/>
              </a:spcAft>
            </a:pPr>
            <a:r>
              <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Godt på vej - Virkningen af fritidsjobaktiviteter i udsatte boligområder. Center for Boligsocial Udvikling 2012</a:t>
            </a:r>
          </a:p>
          <a:p>
            <a:pPr defTabSz="685800" fontAlgn="auto">
              <a:lnSpc>
                <a:spcPct val="107000"/>
              </a:lnSpc>
              <a:spcBef>
                <a:spcPts val="0"/>
              </a:spcBef>
              <a:spcAft>
                <a:spcPts val="600"/>
              </a:spcAft>
            </a:pPr>
            <a:r>
              <a:rPr lang="da-DK"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https://www.google.dk/url?sa=t&amp;rct=j&amp;q=&amp;esrc=s&amp;source=web&amp;cd=&amp;ved=2ahUKEwil5q2zj7r8AhUtX_EDHZxlBD0QFnoECBcQAQ&amp;url=https%3A%2F%2Fwww.cfbu.dk%2Fudgivelser%2Fdownload%2FReport%2F15%2Fgodt_paa_vej_01.pdf&amp;usg=AOvVaw0qqY73idEPTTB0Rx9jm4d-</a:t>
            </a:r>
            <a:r>
              <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br>
              <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br>
              <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da-DK" sz="9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TrygFondens</a:t>
            </a:r>
            <a:r>
              <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 børneforskningscenter</a:t>
            </a:r>
          </a:p>
          <a:p>
            <a:pPr defTabSz="685800" fontAlgn="auto">
              <a:lnSpc>
                <a:spcPct val="107000"/>
              </a:lnSpc>
              <a:spcBef>
                <a:spcPts val="0"/>
              </a:spcBef>
              <a:spcAft>
                <a:spcPts val="600"/>
              </a:spcAft>
            </a:pPr>
            <a:r>
              <a:rPr lang="da-DK"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Unge med fritidsjob klarer sig bedre til eksamen (au.dk)</a:t>
            </a:r>
            <a:r>
              <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685800" fontAlgn="auto">
              <a:lnSpc>
                <a:spcPct val="107000"/>
              </a:lnSpc>
              <a:spcBef>
                <a:spcPts val="0"/>
              </a:spcBef>
              <a:spcAft>
                <a:spcPts val="600"/>
              </a:spcAft>
            </a:pPr>
            <a:endPar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fontAlgn="auto">
              <a:lnSpc>
                <a:spcPct val="107000"/>
              </a:lnSpc>
              <a:spcBef>
                <a:spcPts val="0"/>
              </a:spcBef>
              <a:spcAft>
                <a:spcPts val="600"/>
              </a:spcAft>
            </a:pPr>
            <a:endPar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fontAlgn="auto">
              <a:lnSpc>
                <a:spcPct val="107000"/>
              </a:lnSpc>
              <a:spcBef>
                <a:spcPts val="0"/>
              </a:spcBef>
              <a:spcAft>
                <a:spcPts val="600"/>
              </a:spcAft>
            </a:pPr>
            <a:endParaRPr lang="da-DK" sz="9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3103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31" name="Right Triangle 3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5915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33" name="Rectangle 3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1" y="132470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92D2A6AE-3A55-49BA-A435-7B54640DAC75}"/>
              </a:ext>
            </a:extLst>
          </p:cNvPr>
          <p:cNvSpPr>
            <a:spLocks noGrp="1"/>
          </p:cNvSpPr>
          <p:nvPr>
            <p:ph type="ctrTitle"/>
          </p:nvPr>
        </p:nvSpPr>
        <p:spPr>
          <a:xfrm>
            <a:off x="963931" y="1613995"/>
            <a:ext cx="6923558" cy="2656534"/>
          </a:xfrm>
        </p:spPr>
        <p:txBody>
          <a:bodyPr anchor="b">
            <a:normAutofit/>
          </a:bodyPr>
          <a:lstStyle/>
          <a:p>
            <a:pPr algn="l"/>
            <a:r>
              <a:rPr lang="da-DK" sz="8625" dirty="0"/>
              <a:t>Foreningsliv i Albertslund </a:t>
            </a:r>
          </a:p>
        </p:txBody>
      </p:sp>
      <p:sp>
        <p:nvSpPr>
          <p:cNvPr id="3" name="Undertitel 2">
            <a:extLst>
              <a:ext uri="{FF2B5EF4-FFF2-40B4-BE49-F238E27FC236}">
                <a16:creationId xmlns:a16="http://schemas.microsoft.com/office/drawing/2014/main" id="{82FDF6F3-5A13-496C-B59D-F4ECBED518B8}"/>
              </a:ext>
            </a:extLst>
          </p:cNvPr>
          <p:cNvSpPr>
            <a:spLocks noGrp="1"/>
          </p:cNvSpPr>
          <p:nvPr>
            <p:ph type="subTitle" idx="1"/>
          </p:nvPr>
        </p:nvSpPr>
        <p:spPr>
          <a:xfrm>
            <a:off x="963931" y="4294361"/>
            <a:ext cx="5349251" cy="984493"/>
          </a:xfrm>
        </p:spPr>
        <p:txBody>
          <a:bodyPr anchor="t">
            <a:normAutofit/>
          </a:bodyPr>
          <a:lstStyle/>
          <a:p>
            <a:pPr algn="l"/>
            <a:r>
              <a:rPr lang="da-DK" sz="2400" dirty="0"/>
              <a:t>Ungeperspektiv </a:t>
            </a:r>
          </a:p>
        </p:txBody>
      </p:sp>
    </p:spTree>
    <p:extLst>
      <p:ext uri="{BB962C8B-B14F-4D97-AF65-F5344CB8AC3E}">
        <p14:creationId xmlns:p14="http://schemas.microsoft.com/office/powerpoint/2010/main" val="173301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857250"/>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600">
              <a:solidFill>
                <a:prstClr val="white"/>
              </a:solidFill>
              <a:latin typeface="Calibri" panose="020F0502020204030204"/>
            </a:endParaRPr>
          </a:p>
        </p:txBody>
      </p:sp>
      <p:sp>
        <p:nvSpPr>
          <p:cNvPr id="2" name="Titel 1">
            <a:extLst>
              <a:ext uri="{FF2B5EF4-FFF2-40B4-BE49-F238E27FC236}">
                <a16:creationId xmlns:a16="http://schemas.microsoft.com/office/drawing/2014/main" id="{3EA18B7A-F821-475A-8F49-67CE8C9244A5}"/>
              </a:ext>
            </a:extLst>
          </p:cNvPr>
          <p:cNvSpPr>
            <a:spLocks noGrp="1"/>
          </p:cNvSpPr>
          <p:nvPr>
            <p:ph type="title"/>
          </p:nvPr>
        </p:nvSpPr>
        <p:spPr>
          <a:xfrm>
            <a:off x="884420" y="1817760"/>
            <a:ext cx="7375161" cy="252941"/>
          </a:xfrm>
        </p:spPr>
        <p:txBody>
          <a:bodyPr anchor="b">
            <a:normAutofit fontScale="90000"/>
          </a:bodyPr>
          <a:lstStyle/>
          <a:p>
            <a:pPr algn="ctr"/>
            <a:endParaRPr lang="da-DK" sz="2700">
              <a:solidFill>
                <a:schemeClr val="tx2"/>
              </a:solidFill>
            </a:endParaRP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7417" y="857250"/>
            <a:ext cx="2926583" cy="1787233"/>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sp>
        <p:nvSpPr>
          <p:cNvPr id="3" name="Pladsholder til indhold 2">
            <a:extLst>
              <a:ext uri="{FF2B5EF4-FFF2-40B4-BE49-F238E27FC236}">
                <a16:creationId xmlns:a16="http://schemas.microsoft.com/office/drawing/2014/main" id="{F050FBDE-A6E3-4AE3-BE3B-C71CA604110D}"/>
              </a:ext>
            </a:extLst>
          </p:cNvPr>
          <p:cNvSpPr>
            <a:spLocks noGrp="1"/>
          </p:cNvSpPr>
          <p:nvPr>
            <p:ph idx="1"/>
          </p:nvPr>
        </p:nvSpPr>
        <p:spPr>
          <a:xfrm>
            <a:off x="884420" y="3025484"/>
            <a:ext cx="7375161" cy="2020482"/>
          </a:xfrm>
        </p:spPr>
        <p:txBody>
          <a:bodyPr>
            <a:normAutofit/>
          </a:bodyPr>
          <a:lstStyle/>
          <a:p>
            <a:r>
              <a:rPr lang="da-DK" dirty="0">
                <a:solidFill>
                  <a:schemeClr val="tx2"/>
                </a:solidFill>
              </a:rPr>
              <a:t>Idræts- og friluftsforeninger  - 15+3</a:t>
            </a:r>
          </a:p>
          <a:p>
            <a:r>
              <a:rPr lang="da-DK" dirty="0">
                <a:solidFill>
                  <a:schemeClr val="tx2"/>
                </a:solidFill>
              </a:rPr>
              <a:t>Kulturelle foreninger</a:t>
            </a:r>
          </a:p>
          <a:p>
            <a:r>
              <a:rPr lang="da-DK" dirty="0">
                <a:solidFill>
                  <a:schemeClr val="tx2"/>
                </a:solidFill>
              </a:rPr>
              <a:t>Sociale foreninger</a:t>
            </a:r>
          </a:p>
          <a:p>
            <a:r>
              <a:rPr lang="da-DK" dirty="0">
                <a:solidFill>
                  <a:schemeClr val="tx2"/>
                </a:solidFill>
              </a:rPr>
              <a:t>Andre former for fællesskaber  </a:t>
            </a:r>
          </a:p>
        </p:txBody>
      </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369253"/>
            <a:ext cx="2174211" cy="1631496"/>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17447212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58" name="Right Triangle 5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59150"/>
            <a:ext cx="2468880" cy="24003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60" name="Rectangle 5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1" y="1324706"/>
            <a:ext cx="8178790" cy="420591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39CF7755-8669-4F0D-AC48-3706EBB67B84}"/>
              </a:ext>
            </a:extLst>
          </p:cNvPr>
          <p:cNvSpPr>
            <a:spLocks noGrp="1"/>
          </p:cNvSpPr>
          <p:nvPr>
            <p:ph type="title"/>
          </p:nvPr>
        </p:nvSpPr>
        <p:spPr>
          <a:xfrm>
            <a:off x="963931" y="1645197"/>
            <a:ext cx="6056111" cy="1213867"/>
          </a:xfrm>
        </p:spPr>
        <p:txBody>
          <a:bodyPr anchor="ctr">
            <a:normAutofit/>
          </a:bodyPr>
          <a:lstStyle/>
          <a:p>
            <a:r>
              <a:rPr lang="da-DK" sz="2550">
                <a:latin typeface="+mn-lt"/>
                <a:ea typeface="+mn-ea"/>
                <a:cs typeface="+mn-cs"/>
              </a:rPr>
              <a:t>Antallet af børn og unge der er medlem af en idrætsforening stiger fra 32% til 35% inden 2026 </a:t>
            </a:r>
            <a:endParaRPr lang="da-DK" sz="2550"/>
          </a:p>
        </p:txBody>
      </p:sp>
      <p:sp>
        <p:nvSpPr>
          <p:cNvPr id="3" name="Pladsholder til indhold 2">
            <a:extLst>
              <a:ext uri="{FF2B5EF4-FFF2-40B4-BE49-F238E27FC236}">
                <a16:creationId xmlns:a16="http://schemas.microsoft.com/office/drawing/2014/main" id="{A16A0205-3CE6-45A4-A406-09F9EEA964AE}"/>
              </a:ext>
            </a:extLst>
          </p:cNvPr>
          <p:cNvSpPr>
            <a:spLocks noGrp="1"/>
          </p:cNvSpPr>
          <p:nvPr>
            <p:ph idx="1"/>
          </p:nvPr>
        </p:nvSpPr>
        <p:spPr>
          <a:xfrm>
            <a:off x="963931" y="3084352"/>
            <a:ext cx="6056111" cy="2100296"/>
          </a:xfrm>
        </p:spPr>
        <p:txBody>
          <a:bodyPr anchor="t">
            <a:normAutofit lnSpcReduction="10000"/>
          </a:bodyPr>
          <a:lstStyle/>
          <a:p>
            <a:r>
              <a:rPr lang="da-DK" sz="1500" dirty="0"/>
              <a:t>Landsgennemsnittet for børn og unge (0-24 år) som er medlem af en Idrætsforeninger er 39%</a:t>
            </a:r>
          </a:p>
          <a:p>
            <a:pPr marL="0" indent="0">
              <a:buNone/>
            </a:pPr>
            <a:endParaRPr lang="da-DK" sz="1500" dirty="0"/>
          </a:p>
          <a:p>
            <a:r>
              <a:rPr lang="da-DK" sz="1500" dirty="0"/>
              <a:t>32 % af vores unge mellem 13-18 år er medlem af en idrætsforening. Landsgennemsnittet er 42%</a:t>
            </a:r>
          </a:p>
          <a:p>
            <a:endParaRPr lang="da-DK" sz="1500" dirty="0"/>
          </a:p>
          <a:p>
            <a:r>
              <a:rPr lang="da-DK" sz="1500" dirty="0"/>
              <a:t>18,5 af vores unge mellem 19-24 år er medlem af en idrætsforening. Landsgennemsnittet er 24%</a:t>
            </a:r>
          </a:p>
        </p:txBody>
      </p:sp>
    </p:spTree>
    <p:extLst>
      <p:ext uri="{BB962C8B-B14F-4D97-AF65-F5344CB8AC3E}">
        <p14:creationId xmlns:p14="http://schemas.microsoft.com/office/powerpoint/2010/main" val="3565598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4BC18D4-0E54-4D15-898B-CCDA13B5C5CD}"/>
              </a:ext>
            </a:extLst>
          </p:cNvPr>
          <p:cNvPicPr>
            <a:picLocks noChangeAspect="1"/>
          </p:cNvPicPr>
          <p:nvPr/>
        </p:nvPicPr>
        <p:blipFill rotWithShape="1">
          <a:blip r:embed="rId2"/>
          <a:srcRect l="20075" t="12200" r="15350" b="6295"/>
          <a:stretch/>
        </p:blipFill>
        <p:spPr>
          <a:xfrm>
            <a:off x="0" y="116631"/>
            <a:ext cx="9144000" cy="7694341"/>
          </a:xfrm>
          <a:prstGeom prst="rect">
            <a:avLst/>
          </a:prstGeom>
        </p:spPr>
      </p:pic>
      <p:sp>
        <p:nvSpPr>
          <p:cNvPr id="3" name="Pladsholder til indhold 2">
            <a:extLst>
              <a:ext uri="{FF2B5EF4-FFF2-40B4-BE49-F238E27FC236}">
                <a16:creationId xmlns:a16="http://schemas.microsoft.com/office/drawing/2014/main" id="{F9285D53-9169-411C-A966-2B86CC2BE65C}"/>
              </a:ext>
            </a:extLst>
          </p:cNvPr>
          <p:cNvSpPr>
            <a:spLocks noGrp="1"/>
          </p:cNvSpPr>
          <p:nvPr>
            <p:ph idx="1"/>
          </p:nvPr>
        </p:nvSpPr>
        <p:spPr>
          <a:xfrm>
            <a:off x="4427984" y="476672"/>
            <a:ext cx="4339936" cy="4537075"/>
          </a:xfrm>
        </p:spPr>
        <p:txBody>
          <a:bodyPr/>
          <a:lstStyle/>
          <a:p>
            <a:pPr marL="342900" lvl="0" indent="-342900">
              <a:lnSpc>
                <a:spcPct val="115000"/>
              </a:lnSpc>
              <a:buFont typeface="Symbol" panose="05050102010706020507" pitchFamily="18" charset="2"/>
              <a:buChar char=""/>
              <a:tabLst>
                <a:tab pos="228600" algn="l"/>
              </a:tabLst>
            </a:pPr>
            <a:r>
              <a:rPr lang="da-DK" i="0" dirty="0">
                <a:solidFill>
                  <a:schemeClr val="bg2"/>
                </a:solidFill>
                <a:effectLst/>
                <a:latin typeface="72 Monospace" panose="020B0509030603020204" pitchFamily="49" charset="0"/>
                <a:ea typeface="Calibri" panose="020F0502020204030204" pitchFamily="34" charset="0"/>
                <a:cs typeface="72 Monospace" panose="020B0509030603020204" pitchFamily="49" charset="0"/>
              </a:rPr>
              <a:t>Børn og unge oplever progression i læring</a:t>
            </a:r>
          </a:p>
          <a:p>
            <a:pPr marL="342900" lvl="0" indent="-342900">
              <a:lnSpc>
                <a:spcPct val="115000"/>
              </a:lnSpc>
              <a:buFont typeface="Symbol" panose="05050102010706020507" pitchFamily="18" charset="2"/>
              <a:buChar char=""/>
              <a:tabLst>
                <a:tab pos="228600" algn="l"/>
              </a:tabLst>
            </a:pPr>
            <a:r>
              <a:rPr lang="da-DK" i="0" dirty="0">
                <a:solidFill>
                  <a:srgbClr val="497729"/>
                </a:solidFill>
                <a:effectLst/>
                <a:latin typeface="72 Monospace" panose="020B0509030603020204" pitchFamily="49" charset="0"/>
                <a:ea typeface="Calibri" panose="020F0502020204030204" pitchFamily="34" charset="0"/>
                <a:cs typeface="72 Monospace" panose="020B0509030603020204" pitchFamily="49" charset="0"/>
              </a:rPr>
              <a:t>Albertslunds unge er under uddannelse eller i arbejde </a:t>
            </a:r>
          </a:p>
          <a:p>
            <a:pPr marL="342900" lvl="0" indent="-342900">
              <a:lnSpc>
                <a:spcPct val="115000"/>
              </a:lnSpc>
              <a:buFont typeface="Symbol" panose="05050102010706020507" pitchFamily="18" charset="2"/>
              <a:buChar char=""/>
              <a:tabLst>
                <a:tab pos="228600" algn="l"/>
              </a:tabLst>
            </a:pPr>
            <a:r>
              <a:rPr lang="da-DK" i="0" dirty="0">
                <a:solidFill>
                  <a:srgbClr val="C00000"/>
                </a:solidFill>
                <a:effectLst/>
                <a:latin typeface="72 Monospace" panose="020B0509030603020204" pitchFamily="49" charset="0"/>
                <a:ea typeface="Calibri" panose="020F0502020204030204" pitchFamily="34" charset="0"/>
                <a:cs typeface="72 Monospace" panose="020B0509030603020204" pitchFamily="49" charset="0"/>
              </a:rPr>
              <a:t>Den mentale og fysiske sundhed i Albertslund skal fremmes, så flere oplever bedre mental sundhed, livskvalitet og trivsel </a:t>
            </a:r>
          </a:p>
          <a:p>
            <a:pPr marL="342900" lvl="0" indent="-342900">
              <a:lnSpc>
                <a:spcPct val="115000"/>
              </a:lnSpc>
              <a:spcAft>
                <a:spcPts val="1000"/>
              </a:spcAft>
              <a:buFont typeface="Symbol" panose="05050102010706020507" pitchFamily="18" charset="2"/>
              <a:buChar char=""/>
              <a:tabLst>
                <a:tab pos="228600" algn="l"/>
              </a:tabLst>
            </a:pPr>
            <a:r>
              <a:rPr lang="da-DK" i="0" dirty="0" err="1">
                <a:solidFill>
                  <a:srgbClr val="F7931C"/>
                </a:solidFill>
                <a:effectLst/>
                <a:latin typeface="72 Monospace" panose="020B0509030603020204" pitchFamily="49" charset="0"/>
                <a:ea typeface="Calibri" panose="020F0502020204030204" pitchFamily="34" charset="0"/>
                <a:cs typeface="72 Monospace" panose="020B0509030603020204" pitchFamily="49" charset="0"/>
              </a:rPr>
              <a:t>Albertslundere</a:t>
            </a:r>
            <a:r>
              <a:rPr lang="da-DK" i="0" dirty="0">
                <a:solidFill>
                  <a:srgbClr val="F7931C"/>
                </a:solidFill>
                <a:effectLst/>
                <a:latin typeface="72 Monospace" panose="020B0509030603020204" pitchFamily="49" charset="0"/>
                <a:ea typeface="Calibri" panose="020F0502020204030204" pitchFamily="34" charset="0"/>
                <a:cs typeface="72 Monospace" panose="020B0509030603020204" pitchFamily="49" charset="0"/>
              </a:rPr>
              <a:t> skal bidrage til klimaindsatsen, så vi styrker naturen, bæredygtig adfærd og CO2 neutralitet </a:t>
            </a:r>
          </a:p>
          <a:p>
            <a:pPr marL="0" lvl="0" indent="0">
              <a:lnSpc>
                <a:spcPct val="115000"/>
              </a:lnSpc>
              <a:spcAft>
                <a:spcPts val="1000"/>
              </a:spcAft>
              <a:buNone/>
              <a:tabLst>
                <a:tab pos="228600" algn="l"/>
              </a:tabLst>
            </a:pPr>
            <a:endParaRPr lang="da-DK" sz="1800" i="0" dirty="0">
              <a:latin typeface="72 Monospace" panose="020B0509030603020204" pitchFamily="49" charset="0"/>
              <a:ea typeface="Calibri" panose="020F0502020204030204" pitchFamily="34" charset="0"/>
              <a:cs typeface="72 Monospace" panose="020B0509030603020204" pitchFamily="49" charset="0"/>
            </a:endParaRPr>
          </a:p>
          <a:p>
            <a:pPr marL="0" lvl="0" indent="0">
              <a:lnSpc>
                <a:spcPct val="115000"/>
              </a:lnSpc>
              <a:spcAft>
                <a:spcPts val="1000"/>
              </a:spcAft>
              <a:buNone/>
              <a:tabLst>
                <a:tab pos="228600" algn="l"/>
              </a:tabLst>
            </a:pPr>
            <a:r>
              <a:rPr lang="da-DK" sz="1800" i="0" dirty="0">
                <a:effectLst/>
                <a:latin typeface="72 Monospace" panose="020B0509030603020204" pitchFamily="49" charset="0"/>
                <a:ea typeface="Calibri" panose="020F0502020204030204" pitchFamily="34" charset="0"/>
                <a:cs typeface="72 Monospace" panose="020B0509030603020204" pitchFamily="49" charset="0"/>
              </a:rPr>
              <a:t>Herunder ligger de 10 mål</a:t>
            </a:r>
          </a:p>
          <a:p>
            <a:pPr marL="0" lvl="0" indent="0">
              <a:lnSpc>
                <a:spcPct val="115000"/>
              </a:lnSpc>
              <a:spcAft>
                <a:spcPts val="1000"/>
              </a:spcAft>
              <a:buNone/>
              <a:tabLst>
                <a:tab pos="228600" algn="l"/>
              </a:tabLst>
            </a:pPr>
            <a:endParaRPr lang="da-DK" sz="1800" i="0" dirty="0">
              <a:effectLst/>
              <a:latin typeface="72 Monospace" panose="020B0509030603020204" pitchFamily="49" charset="0"/>
              <a:ea typeface="Calibri" panose="020F0502020204030204" pitchFamily="34" charset="0"/>
              <a:cs typeface="72 Monospace" panose="020B0509030603020204" pitchFamily="49" charset="0"/>
            </a:endParaRPr>
          </a:p>
          <a:p>
            <a:endParaRPr lang="da-DK" i="0" dirty="0">
              <a:latin typeface="72 Monospace" panose="020B0509030603020204" pitchFamily="49" charset="0"/>
              <a:cs typeface="72 Monospace" panose="020B0509030603020204" pitchFamily="49" charset="0"/>
            </a:endParaRPr>
          </a:p>
        </p:txBody>
      </p:sp>
    </p:spTree>
    <p:extLst>
      <p:ext uri="{BB962C8B-B14F-4D97-AF65-F5344CB8AC3E}">
        <p14:creationId xmlns:p14="http://schemas.microsoft.com/office/powerpoint/2010/main" val="31724508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2" name="Titel 1">
            <a:extLst>
              <a:ext uri="{FF2B5EF4-FFF2-40B4-BE49-F238E27FC236}">
                <a16:creationId xmlns:a16="http://schemas.microsoft.com/office/drawing/2014/main" id="{B2F7C2B7-CAC5-4801-A7BA-462EB6C65863}"/>
              </a:ext>
            </a:extLst>
          </p:cNvPr>
          <p:cNvSpPr>
            <a:spLocks noGrp="1"/>
          </p:cNvSpPr>
          <p:nvPr>
            <p:ph type="title"/>
          </p:nvPr>
        </p:nvSpPr>
        <p:spPr>
          <a:xfrm>
            <a:off x="482600" y="1098551"/>
            <a:ext cx="8178800" cy="851803"/>
          </a:xfrm>
        </p:spPr>
        <p:txBody>
          <a:bodyPr>
            <a:normAutofit/>
          </a:bodyPr>
          <a:lstStyle/>
          <a:p>
            <a:r>
              <a:rPr lang="da-DK" sz="2700"/>
              <a:t>Fysisk og mental sundhed</a:t>
            </a:r>
          </a:p>
        </p:txBody>
      </p:sp>
      <p:sp>
        <p:nvSpPr>
          <p:cNvPr id="20"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89472" y="2447268"/>
            <a:ext cx="484026"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1"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716801" y="1864520"/>
            <a:ext cx="1899624"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2"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6320" y="4684693"/>
            <a:ext cx="1513185"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3"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0937" y="5153781"/>
            <a:ext cx="364184"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aphicFrame>
        <p:nvGraphicFramePr>
          <p:cNvPr id="5" name="Pladsholder til indhold 2">
            <a:extLst>
              <a:ext uri="{FF2B5EF4-FFF2-40B4-BE49-F238E27FC236}">
                <a16:creationId xmlns:a16="http://schemas.microsoft.com/office/drawing/2014/main" id="{333CD540-8C96-D110-D9CB-6D38A9CAA334}"/>
              </a:ext>
            </a:extLst>
          </p:cNvPr>
          <p:cNvGraphicFramePr>
            <a:graphicFrameLocks noGrp="1"/>
          </p:cNvGraphicFramePr>
          <p:nvPr>
            <p:ph idx="1"/>
          </p:nvPr>
        </p:nvGraphicFramePr>
        <p:xfrm>
          <a:off x="482600" y="2194486"/>
          <a:ext cx="8178800" cy="3295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65893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F3856E9-4239-4EE7-A372-FDCF4882F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5" name="Rectangle 24">
            <a:extLst>
              <a:ext uri="{FF2B5EF4-FFF2-40B4-BE49-F238E27FC236}">
                <a16:creationId xmlns:a16="http://schemas.microsoft.com/office/drawing/2014/main" id="{CCC9CDCF-90F8-42B0-BD0A-794C52688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879821"/>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600">
              <a:solidFill>
                <a:prstClr val="white"/>
              </a:solidFill>
              <a:latin typeface="Calibri" panose="020F0502020204030204"/>
            </a:endParaRPr>
          </a:p>
        </p:txBody>
      </p:sp>
      <p:grpSp>
        <p:nvGrpSpPr>
          <p:cNvPr id="27" name="Group 26">
            <a:extLst>
              <a:ext uri="{FF2B5EF4-FFF2-40B4-BE49-F238E27FC236}">
                <a16:creationId xmlns:a16="http://schemas.microsoft.com/office/drawing/2014/main" id="{C07D05FE-3FB8-4314-A050-9AB40814D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 y="848836"/>
            <a:ext cx="4235231" cy="4862306"/>
            <a:chOff x="-19221" y="0"/>
            <a:chExt cx="5646974" cy="6483075"/>
          </a:xfrm>
        </p:grpSpPr>
        <p:sp>
          <p:nvSpPr>
            <p:cNvPr id="28" name="Freeform: Shape 27">
              <a:extLst>
                <a:ext uri="{FF2B5EF4-FFF2-40B4-BE49-F238E27FC236}">
                  <a16:creationId xmlns:a16="http://schemas.microsoft.com/office/drawing/2014/main" id="{BDDC6C42-DDD5-4105-85F2-9C052563A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9" name="Freeform: Shape 28">
              <a:extLst>
                <a:ext uri="{FF2B5EF4-FFF2-40B4-BE49-F238E27FC236}">
                  <a16:creationId xmlns:a16="http://schemas.microsoft.com/office/drawing/2014/main" id="{DFB95E12-4EF0-42F7-BCF9-AD31B4C8E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30" name="Freeform: Shape 29">
              <a:extLst>
                <a:ext uri="{FF2B5EF4-FFF2-40B4-BE49-F238E27FC236}">
                  <a16:creationId xmlns:a16="http://schemas.microsoft.com/office/drawing/2014/main" id="{2338F8B2-67A9-4086-9341-7705CAB6F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31" name="Freeform: Shape 30">
              <a:extLst>
                <a:ext uri="{FF2B5EF4-FFF2-40B4-BE49-F238E27FC236}">
                  <a16:creationId xmlns:a16="http://schemas.microsoft.com/office/drawing/2014/main" id="{E653AAAF-CCEF-494B-9366-16BB3815A6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32" name="Freeform: Shape 31">
              <a:extLst>
                <a:ext uri="{FF2B5EF4-FFF2-40B4-BE49-F238E27FC236}">
                  <a16:creationId xmlns:a16="http://schemas.microsoft.com/office/drawing/2014/main" id="{34B356D9-49C3-412F-8E03-AC9AE837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grpSp>
      <p:sp>
        <p:nvSpPr>
          <p:cNvPr id="2" name="Titel 1">
            <a:extLst>
              <a:ext uri="{FF2B5EF4-FFF2-40B4-BE49-F238E27FC236}">
                <a16:creationId xmlns:a16="http://schemas.microsoft.com/office/drawing/2014/main" id="{8AB77769-445E-41F3-B95E-D85FD44A5B75}"/>
              </a:ext>
            </a:extLst>
          </p:cNvPr>
          <p:cNvSpPr>
            <a:spLocks noGrp="1"/>
          </p:cNvSpPr>
          <p:nvPr>
            <p:ph type="title"/>
          </p:nvPr>
        </p:nvSpPr>
        <p:spPr>
          <a:xfrm>
            <a:off x="603504" y="2374677"/>
            <a:ext cx="2744833" cy="2115681"/>
          </a:xfrm>
        </p:spPr>
        <p:txBody>
          <a:bodyPr>
            <a:normAutofit/>
          </a:bodyPr>
          <a:lstStyle/>
          <a:p>
            <a:r>
              <a:rPr lang="da-DK" sz="3000">
                <a:solidFill>
                  <a:schemeClr val="tx2"/>
                </a:solidFill>
              </a:rPr>
              <a:t>Unges Idrætsdeltagelse </a:t>
            </a:r>
          </a:p>
        </p:txBody>
      </p:sp>
      <p:graphicFrame>
        <p:nvGraphicFramePr>
          <p:cNvPr id="19" name="Pladsholder til indhold 2">
            <a:extLst>
              <a:ext uri="{FF2B5EF4-FFF2-40B4-BE49-F238E27FC236}">
                <a16:creationId xmlns:a16="http://schemas.microsoft.com/office/drawing/2014/main" id="{D22EF4CE-56F4-D1EC-B7D3-1808D213152E}"/>
              </a:ext>
            </a:extLst>
          </p:cNvPr>
          <p:cNvGraphicFramePr>
            <a:graphicFrameLocks noGrp="1"/>
          </p:cNvGraphicFramePr>
          <p:nvPr>
            <p:ph idx="1"/>
          </p:nvPr>
        </p:nvGraphicFramePr>
        <p:xfrm>
          <a:off x="4568429" y="1573990"/>
          <a:ext cx="3836618" cy="3710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18717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8086AEC-04C2-4BC4-BFB8-0135965C7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1" name="Rectangle 10">
            <a:extLst>
              <a:ext uri="{FF2B5EF4-FFF2-40B4-BE49-F238E27FC236}">
                <a16:creationId xmlns:a16="http://schemas.microsoft.com/office/drawing/2014/main" id="{20C3BE3F-B8A9-4DC9-A867-EC91736FA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857250"/>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600">
              <a:solidFill>
                <a:prstClr val="white"/>
              </a:solidFill>
              <a:latin typeface="Calibri" panose="020F0502020204030204"/>
            </a:endParaRPr>
          </a:p>
        </p:txBody>
      </p:sp>
      <p:grpSp>
        <p:nvGrpSpPr>
          <p:cNvPr id="13" name="Group 12">
            <a:extLst>
              <a:ext uri="{FF2B5EF4-FFF2-40B4-BE49-F238E27FC236}">
                <a16:creationId xmlns:a16="http://schemas.microsoft.com/office/drawing/2014/main" id="{0CA2F3D1-53F2-478B-949B-6D4EA2E4E4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 y="1198789"/>
            <a:ext cx="4033968" cy="4801961"/>
            <a:chOff x="-19221" y="197691"/>
            <a:chExt cx="5378624" cy="6402614"/>
          </a:xfrm>
        </p:grpSpPr>
        <p:sp>
          <p:nvSpPr>
            <p:cNvPr id="14" name="Freeform: Shape 13">
              <a:extLst>
                <a:ext uri="{FF2B5EF4-FFF2-40B4-BE49-F238E27FC236}">
                  <a16:creationId xmlns:a16="http://schemas.microsoft.com/office/drawing/2014/main" id="{6E53A4EE-6F9B-4EC8-9840-708F509D9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CD8289AA-777C-4230-BABC-203458BF6C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39D76777-71BF-4FFF-B568-E58E46EB1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72CDCD53-6393-431A-9E75-109BC8362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DA62198F-7D76-4A2A-9669-40E5E8A3C8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grpSp>
      <p:sp>
        <p:nvSpPr>
          <p:cNvPr id="2" name="Titel 1">
            <a:extLst>
              <a:ext uri="{FF2B5EF4-FFF2-40B4-BE49-F238E27FC236}">
                <a16:creationId xmlns:a16="http://schemas.microsoft.com/office/drawing/2014/main" id="{1FAE7A5B-6CD1-434B-9518-EA08C040092A}"/>
              </a:ext>
            </a:extLst>
          </p:cNvPr>
          <p:cNvSpPr>
            <a:spLocks noGrp="1"/>
          </p:cNvSpPr>
          <p:nvPr>
            <p:ph type="title"/>
          </p:nvPr>
        </p:nvSpPr>
        <p:spPr>
          <a:xfrm>
            <a:off x="603504" y="2374677"/>
            <a:ext cx="3104400" cy="2115681"/>
          </a:xfrm>
        </p:spPr>
        <p:txBody>
          <a:bodyPr>
            <a:normAutofit/>
          </a:bodyPr>
          <a:lstStyle/>
          <a:p>
            <a:r>
              <a:rPr lang="da-DK" sz="3000" dirty="0">
                <a:solidFill>
                  <a:schemeClr val="tx2"/>
                </a:solidFill>
              </a:rPr>
              <a:t>Fokus på unge i idrætsforeninger </a:t>
            </a:r>
          </a:p>
        </p:txBody>
      </p:sp>
      <p:graphicFrame>
        <p:nvGraphicFramePr>
          <p:cNvPr id="5" name="Pladsholder til indhold 2">
            <a:extLst>
              <a:ext uri="{FF2B5EF4-FFF2-40B4-BE49-F238E27FC236}">
                <a16:creationId xmlns:a16="http://schemas.microsoft.com/office/drawing/2014/main" id="{C6E4BB97-BC53-614A-8D10-08FB6AE9141D}"/>
              </a:ext>
            </a:extLst>
          </p:cNvPr>
          <p:cNvGraphicFramePr>
            <a:graphicFrameLocks noGrp="1"/>
          </p:cNvGraphicFramePr>
          <p:nvPr>
            <p:ph idx="1"/>
          </p:nvPr>
        </p:nvGraphicFramePr>
        <p:xfrm>
          <a:off x="4766310" y="1573990"/>
          <a:ext cx="3771900" cy="3710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26640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E3CFD-AC03-4375-8A49-A3762A653191}"/>
              </a:ext>
            </a:extLst>
          </p:cNvPr>
          <p:cNvSpPr>
            <a:spLocks noGrp="1"/>
          </p:cNvSpPr>
          <p:nvPr>
            <p:ph type="title"/>
          </p:nvPr>
        </p:nvSpPr>
        <p:spPr/>
        <p:txBody>
          <a:bodyPr/>
          <a:lstStyle/>
          <a:p>
            <a:r>
              <a:rPr lang="da-DK" dirty="0">
                <a:solidFill>
                  <a:srgbClr val="497729"/>
                </a:solidFill>
                <a:latin typeface="72 Monospace" panose="020B0509030603020204" pitchFamily="49" charset="0"/>
                <a:cs typeface="72 Monospace" panose="020B0509030603020204" pitchFamily="49" charset="0"/>
              </a:rPr>
              <a:t>Mål – 2. tema</a:t>
            </a:r>
          </a:p>
        </p:txBody>
      </p:sp>
      <p:sp>
        <p:nvSpPr>
          <p:cNvPr id="3" name="Pladsholder til indhold 2">
            <a:extLst>
              <a:ext uri="{FF2B5EF4-FFF2-40B4-BE49-F238E27FC236}">
                <a16:creationId xmlns:a16="http://schemas.microsoft.com/office/drawing/2014/main" id="{4ABC96E3-9249-497B-A6BD-990BDF5AE72C}"/>
              </a:ext>
            </a:extLst>
          </p:cNvPr>
          <p:cNvSpPr>
            <a:spLocks noGrp="1"/>
          </p:cNvSpPr>
          <p:nvPr>
            <p:ph idx="1"/>
          </p:nvPr>
        </p:nvSpPr>
        <p:spPr/>
        <p:txBody>
          <a:bodyPr/>
          <a:lstStyle/>
          <a:p>
            <a:r>
              <a:rPr lang="da-DK" dirty="0">
                <a:solidFill>
                  <a:schemeClr val="tx2"/>
                </a:solidFill>
                <a:latin typeface="72 Monospace" panose="020B0509030603020204" pitchFamily="49" charset="0"/>
                <a:cs typeface="72 Monospace" panose="020B0509030603020204" pitchFamily="49" charset="0"/>
              </a:rPr>
              <a:t>Bord 1, 2, 3 og 4 </a:t>
            </a:r>
            <a:r>
              <a:rPr lang="da-DK" sz="18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Skabe meningsfulde relationer gennem kulturen og fysisk aktivitet som et fælles tredje for børn og unge </a:t>
            </a:r>
            <a:r>
              <a:rPr lang="da-DK" dirty="0">
                <a:solidFill>
                  <a:schemeClr val="tx2"/>
                </a:solidFill>
                <a:latin typeface="72 Monospace" panose="020B0509030603020204" pitchFamily="49" charset="0"/>
                <a:cs typeface="72 Monospace" panose="020B0509030603020204" pitchFamily="49" charset="0"/>
              </a:rPr>
              <a:t> </a:t>
            </a:r>
          </a:p>
          <a:p>
            <a:endParaRPr lang="da-DK" dirty="0">
              <a:solidFill>
                <a:schemeClr val="tx2"/>
              </a:solidFill>
              <a:latin typeface="72 Monospace" panose="020B0509030603020204" pitchFamily="49" charset="0"/>
              <a:cs typeface="72 Monospace" panose="020B0509030603020204" pitchFamily="49" charset="0"/>
            </a:endParaRPr>
          </a:p>
          <a:p>
            <a:r>
              <a:rPr lang="da-DK" dirty="0">
                <a:solidFill>
                  <a:schemeClr val="tx2"/>
                </a:solidFill>
                <a:latin typeface="72 Monospace" panose="020B0509030603020204" pitchFamily="49" charset="0"/>
                <a:cs typeface="72 Monospace" panose="020B0509030603020204" pitchFamily="49" charset="0"/>
              </a:rPr>
              <a:t>Bord 5, 6, og 7 </a:t>
            </a:r>
            <a:r>
              <a:rPr lang="da-DK" sz="18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Antallet af børn og unge der er medlem af en idrætsforening stiger fra 32% til 35% inden 2026 </a:t>
            </a:r>
            <a:endParaRPr lang="da-DK" dirty="0">
              <a:solidFill>
                <a:schemeClr val="tx2"/>
              </a:solidFill>
              <a:latin typeface="72 Monospace" panose="020B0509030603020204" pitchFamily="49" charset="0"/>
              <a:cs typeface="72 Monospace" panose="020B0509030603020204" pitchFamily="49" charset="0"/>
            </a:endParaRPr>
          </a:p>
          <a:p>
            <a:endParaRPr lang="da-DK" dirty="0">
              <a:solidFill>
                <a:schemeClr val="tx2"/>
              </a:solidFill>
              <a:latin typeface="72 Monospace" panose="020B0509030603020204" pitchFamily="49" charset="0"/>
              <a:cs typeface="72 Monospace" panose="020B0509030603020204" pitchFamily="49" charset="0"/>
            </a:endParaRPr>
          </a:p>
          <a:p>
            <a:r>
              <a:rPr lang="da-DK" dirty="0">
                <a:solidFill>
                  <a:schemeClr val="tx2"/>
                </a:solidFill>
                <a:latin typeface="72 Monospace" panose="020B0509030603020204" pitchFamily="49" charset="0"/>
                <a:cs typeface="72 Monospace" panose="020B0509030603020204" pitchFamily="49" charset="0"/>
              </a:rPr>
              <a:t>Bord 8, 9 og 10 </a:t>
            </a:r>
            <a:r>
              <a:rPr lang="da-DK" sz="18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I 2025 er mængden af genanvendelig affald i restaffald reduceret med 50% i forhold til 2018. </a:t>
            </a:r>
          </a:p>
          <a:p>
            <a:endParaRPr lang="da-DK" dirty="0">
              <a:solidFill>
                <a:schemeClr val="tx2"/>
              </a:solidFill>
              <a:latin typeface="72 Monospace" panose="020B0509030603020204" pitchFamily="49" charset="0"/>
              <a:cs typeface="72 Monospace" panose="020B0509030603020204" pitchFamily="49" charset="0"/>
            </a:endParaRPr>
          </a:p>
          <a:p>
            <a:endParaRPr lang="da-DK" dirty="0"/>
          </a:p>
          <a:p>
            <a:endParaRPr lang="da-DK" dirty="0"/>
          </a:p>
        </p:txBody>
      </p:sp>
      <p:pic>
        <p:nvPicPr>
          <p:cNvPr id="4" name="Billede 3">
            <a:extLst>
              <a:ext uri="{FF2B5EF4-FFF2-40B4-BE49-F238E27FC236}">
                <a16:creationId xmlns:a16="http://schemas.microsoft.com/office/drawing/2014/main" id="{CD76F37C-B249-40CB-9AE9-A9398EAD6788}"/>
              </a:ext>
            </a:extLst>
          </p:cNvPr>
          <p:cNvPicPr>
            <a:picLocks noChangeAspect="1"/>
          </p:cNvPicPr>
          <p:nvPr/>
        </p:nvPicPr>
        <p:blipFill rotWithShape="1">
          <a:blip r:embed="rId2">
            <a:alphaModFix amt="35000"/>
          </a:blip>
          <a:srcRect l="4241" t="12200" r="22438" b="25945"/>
          <a:stretch/>
        </p:blipFill>
        <p:spPr>
          <a:xfrm>
            <a:off x="-32458" y="1628800"/>
            <a:ext cx="9170003" cy="5157192"/>
          </a:xfrm>
          <a:prstGeom prst="rect">
            <a:avLst/>
          </a:prstGeom>
        </p:spPr>
      </p:pic>
    </p:spTree>
    <p:extLst>
      <p:ext uri="{BB962C8B-B14F-4D97-AF65-F5344CB8AC3E}">
        <p14:creationId xmlns:p14="http://schemas.microsoft.com/office/powerpoint/2010/main" val="31526150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928BE5-3CC1-41DD-A7B8-E9A04B5E9FF3}"/>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01A65F62-DCF2-462E-A139-61DA7BC3E064}"/>
              </a:ext>
            </a:extLst>
          </p:cNvPr>
          <p:cNvSpPr>
            <a:spLocks noGrp="1"/>
          </p:cNvSpPr>
          <p:nvPr>
            <p:ph idx="1"/>
          </p:nvPr>
        </p:nvSpPr>
        <p:spPr/>
        <p:txBody>
          <a:bodyPr/>
          <a:lstStyle/>
          <a:p>
            <a:pPr marL="0" indent="0">
              <a:buNone/>
            </a:pPr>
            <a:r>
              <a:rPr lang="da-DK" sz="6000" dirty="0"/>
              <a:t>PAUSE TIL 13.30</a:t>
            </a:r>
          </a:p>
        </p:txBody>
      </p:sp>
    </p:spTree>
    <p:extLst>
      <p:ext uri="{BB962C8B-B14F-4D97-AF65-F5344CB8AC3E}">
        <p14:creationId xmlns:p14="http://schemas.microsoft.com/office/powerpoint/2010/main" val="14678062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10810E55-DEAD-4539-9E9F-21AB449EEDA5}"/>
              </a:ext>
            </a:extLst>
          </p:cNvPr>
          <p:cNvSpPr/>
          <p:nvPr/>
        </p:nvSpPr>
        <p:spPr>
          <a:xfrm>
            <a:off x="5820723" y="1008112"/>
            <a:ext cx="3348683" cy="5877272"/>
          </a:xfrm>
          <a:prstGeom prst="rect">
            <a:avLst/>
          </a:prstGeom>
          <a:solidFill>
            <a:srgbClr val="F3E5D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i="1" dirty="0" err="1">
              <a:solidFill>
                <a:schemeClr val="bg1"/>
              </a:solidFill>
            </a:endParaRPr>
          </a:p>
        </p:txBody>
      </p:sp>
      <p:pic>
        <p:nvPicPr>
          <p:cNvPr id="5" name="Billede 4">
            <a:extLst>
              <a:ext uri="{FF2B5EF4-FFF2-40B4-BE49-F238E27FC236}">
                <a16:creationId xmlns:a16="http://schemas.microsoft.com/office/drawing/2014/main" id="{3BA915F5-AF0E-4A60-841A-5BB76811DD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9946"/>
            <a:ext cx="5877272" cy="5877272"/>
          </a:xfrm>
          <a:prstGeom prst="rect">
            <a:avLst/>
          </a:prstGeom>
        </p:spPr>
      </p:pic>
      <p:sp>
        <p:nvSpPr>
          <p:cNvPr id="2" name="Titel 1">
            <a:extLst>
              <a:ext uri="{FF2B5EF4-FFF2-40B4-BE49-F238E27FC236}">
                <a16:creationId xmlns:a16="http://schemas.microsoft.com/office/drawing/2014/main" id="{CAC78701-93D5-4420-8030-58D30E7EB9FC}"/>
              </a:ext>
            </a:extLst>
          </p:cNvPr>
          <p:cNvSpPr>
            <a:spLocks noGrp="1"/>
          </p:cNvSpPr>
          <p:nvPr>
            <p:ph type="title"/>
          </p:nvPr>
        </p:nvSpPr>
        <p:spPr/>
        <p:txBody>
          <a:bodyPr/>
          <a:lstStyle/>
          <a:p>
            <a:r>
              <a:rPr lang="da-DK" dirty="0">
                <a:solidFill>
                  <a:srgbClr val="497729"/>
                </a:solidFill>
                <a:latin typeface="72 Monospace" panose="020B0509030603020204" pitchFamily="49" charset="0"/>
                <a:cs typeface="72 Monospace" panose="020B0509030603020204" pitchFamily="49" charset="0"/>
              </a:rPr>
              <a:t>3. tema  </a:t>
            </a:r>
            <a:br>
              <a:rPr lang="da-DK" dirty="0">
                <a:solidFill>
                  <a:srgbClr val="497729"/>
                </a:solidFill>
                <a:latin typeface="72 Monospace" panose="020B0509030603020204" pitchFamily="49" charset="0"/>
                <a:cs typeface="72 Monospace" panose="020B0509030603020204" pitchFamily="49" charset="0"/>
              </a:rPr>
            </a:br>
            <a:r>
              <a:rPr lang="da-DK" sz="3600" dirty="0">
                <a:effectLst/>
                <a:latin typeface="72 Monospace" panose="020B0509030603020204" pitchFamily="49" charset="0"/>
                <a:ea typeface="Calibri" panose="020F0502020204030204" pitchFamily="34" charset="0"/>
                <a:cs typeface="72 Monospace" panose="020B0509030603020204" pitchFamily="49" charset="0"/>
              </a:rPr>
              <a:t>De unges trivsel og sundhed</a:t>
            </a:r>
            <a:br>
              <a:rPr lang="da-DK" sz="3600" dirty="0">
                <a:effectLst/>
                <a:latin typeface="72 Monospace" panose="020B0509030603020204" pitchFamily="49" charset="0"/>
                <a:ea typeface="Calibri" panose="020F0502020204030204" pitchFamily="34" charset="0"/>
                <a:cs typeface="72 Monospace" panose="020B0509030603020204" pitchFamily="49" charset="0"/>
              </a:rPr>
            </a:br>
            <a:endParaRPr lang="da-DK" dirty="0">
              <a:solidFill>
                <a:srgbClr val="497729"/>
              </a:solidFill>
              <a:latin typeface="72 Monospace" panose="020B0509030603020204" pitchFamily="49" charset="0"/>
              <a:cs typeface="72 Monospace" panose="020B0509030603020204" pitchFamily="49" charset="0"/>
            </a:endParaRPr>
          </a:p>
        </p:txBody>
      </p:sp>
      <p:sp>
        <p:nvSpPr>
          <p:cNvPr id="3" name="Pladsholder til indhold 2">
            <a:extLst>
              <a:ext uri="{FF2B5EF4-FFF2-40B4-BE49-F238E27FC236}">
                <a16:creationId xmlns:a16="http://schemas.microsoft.com/office/drawing/2014/main" id="{11E0BD01-D288-44FE-AA0F-A29D2DA0A512}"/>
              </a:ext>
            </a:extLst>
          </p:cNvPr>
          <p:cNvSpPr>
            <a:spLocks noGrp="1"/>
          </p:cNvSpPr>
          <p:nvPr>
            <p:ph idx="1"/>
          </p:nvPr>
        </p:nvSpPr>
        <p:spPr>
          <a:xfrm>
            <a:off x="5487610" y="1196181"/>
            <a:ext cx="3348683" cy="4537075"/>
          </a:xfrm>
        </p:spPr>
        <p:txBody>
          <a:bodyPr/>
          <a:lstStyle/>
          <a:p>
            <a:pPr marL="0" indent="0">
              <a:buNone/>
            </a:pPr>
            <a:endParaRPr lang="da-DK" dirty="0">
              <a:latin typeface="72 Monospace" panose="020B0509030603020204" pitchFamily="49" charset="0"/>
              <a:ea typeface="Calibri" panose="020F0502020204030204" pitchFamily="34" charset="0"/>
              <a:cs typeface="72 Monospace" panose="020B0509030603020204" pitchFamily="49" charset="0"/>
            </a:endParaRPr>
          </a:p>
          <a:p>
            <a:r>
              <a:rPr lang="da-DK" dirty="0">
                <a:latin typeface="72 Monospace" panose="020B0509030603020204" pitchFamily="49" charset="0"/>
                <a:ea typeface="Calibri" panose="020F0502020204030204" pitchFamily="34" charset="0"/>
                <a:cs typeface="72 Monospace" panose="020B0509030603020204" pitchFamily="49" charset="0"/>
              </a:rPr>
              <a:t>Inspirationsoplæg om t</a:t>
            </a:r>
            <a:r>
              <a:rPr lang="da-DK" dirty="0">
                <a:effectLst/>
                <a:latin typeface="72 Monospace" panose="020B0509030603020204" pitchFamily="49" charset="0"/>
                <a:ea typeface="Calibri" panose="020F0502020204030204" pitchFamily="34" charset="0"/>
                <a:cs typeface="72 Monospace" panose="020B0509030603020204" pitchFamily="49" charset="0"/>
              </a:rPr>
              <a:t>rivsel og sundhed (Christina)</a:t>
            </a:r>
          </a:p>
          <a:p>
            <a:pPr>
              <a:buFont typeface="Arial" panose="020B0604020202020204" pitchFamily="34" charset="0"/>
              <a:buChar char="•"/>
            </a:pPr>
            <a:r>
              <a:rPr lang="da-DK" dirty="0">
                <a:latin typeface="72 Monospace" panose="020B0509030603020204" pitchFamily="49" charset="0"/>
                <a:ea typeface="Calibri" panose="020F0502020204030204" pitchFamily="34" charset="0"/>
                <a:cs typeface="72 Monospace" panose="020B0509030603020204" pitchFamily="49" charset="0"/>
              </a:rPr>
              <a:t>Hvorfor er det vigtigt – hvad ved i på landsplan  (Annette og Kasper)</a:t>
            </a:r>
          </a:p>
          <a:p>
            <a:pPr>
              <a:buFont typeface="Arial" panose="020B0604020202020204" pitchFamily="34" charset="0"/>
              <a:buChar char="•"/>
            </a:pPr>
            <a:r>
              <a:rPr lang="da-DK" sz="2000" dirty="0">
                <a:effectLst/>
                <a:latin typeface="72 Monospace" panose="020B0509030603020204" pitchFamily="49" charset="0"/>
                <a:ea typeface="Calibri" panose="020F0502020204030204" pitchFamily="34" charset="0"/>
                <a:cs typeface="72 Monospace" panose="020B0509030603020204" pitchFamily="49" charset="0"/>
              </a:rPr>
              <a:t>Udsatte unge og mistrivsel</a:t>
            </a:r>
            <a:r>
              <a:rPr lang="da-DK" dirty="0">
                <a:latin typeface="72 Monospace" panose="020B0509030603020204" pitchFamily="49" charset="0"/>
                <a:ea typeface="Calibri" panose="020F0502020204030204" pitchFamily="34" charset="0"/>
                <a:cs typeface="72 Monospace" panose="020B0509030603020204" pitchFamily="49" charset="0"/>
              </a:rPr>
              <a:t>: Misbrug, kriminalitet og psykisk sårbarhed</a:t>
            </a:r>
            <a:r>
              <a:rPr lang="da-DK" sz="2000" dirty="0">
                <a:effectLst/>
                <a:latin typeface="72 Monospace" panose="020B0509030603020204" pitchFamily="49" charset="0"/>
                <a:ea typeface="Calibri" panose="020F0502020204030204" pitchFamily="34" charset="0"/>
                <a:cs typeface="72 Monospace" panose="020B0509030603020204" pitchFamily="49" charset="0"/>
              </a:rPr>
              <a:t>	            (Annette, Kasper og Ebbe)</a:t>
            </a:r>
          </a:p>
          <a:p>
            <a:endParaRPr lang="da-DK" dirty="0">
              <a:latin typeface="72 Monospace" panose="020B0509030603020204" pitchFamily="49" charset="0"/>
              <a:cs typeface="72 Monospace" panose="020B0509030603020204" pitchFamily="49" charset="0"/>
            </a:endParaRPr>
          </a:p>
        </p:txBody>
      </p:sp>
    </p:spTree>
    <p:extLst>
      <p:ext uri="{BB962C8B-B14F-4D97-AF65-F5344CB8AC3E}">
        <p14:creationId xmlns:p14="http://schemas.microsoft.com/office/powerpoint/2010/main" val="33095739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45710" y="2924944"/>
            <a:ext cx="7589610" cy="1752600"/>
          </a:xfrm>
        </p:spPr>
        <p:txBody>
          <a:bodyPr/>
          <a:lstStyle/>
          <a:p>
            <a:r>
              <a:rPr lang="nb-NO" dirty="0"/>
              <a:t>Ungeliv</a:t>
            </a:r>
            <a:br>
              <a:rPr lang="nb-NO" dirty="0"/>
            </a:br>
            <a:r>
              <a:rPr lang="nb-NO" sz="3200" dirty="0"/>
              <a:t>Unges trivsel og sundhed</a:t>
            </a:r>
            <a:br>
              <a:rPr lang="nb-NO" sz="1400" dirty="0"/>
            </a:br>
            <a:br>
              <a:rPr lang="nb-NO" sz="3200" dirty="0"/>
            </a:br>
            <a:r>
              <a:rPr lang="nb-NO" sz="1600" dirty="0"/>
              <a:t>Målsætning: </a:t>
            </a:r>
            <a:br>
              <a:rPr lang="nb-NO" sz="1600" dirty="0"/>
            </a:br>
            <a:r>
              <a:rPr lang="nb-NO" sz="1400" dirty="0"/>
              <a:t>Den mentale og fysiske sundhed i Albertslund skal fremmes, så flere oplever bedre mental sundhed, livskvalitet og trivsel </a:t>
            </a:r>
            <a:r>
              <a:rPr lang="nb-NO" sz="1600" dirty="0"/>
              <a:t>  </a:t>
            </a:r>
            <a:endParaRPr lang="nb-NO" sz="3200" dirty="0"/>
          </a:p>
        </p:txBody>
      </p:sp>
      <p:sp>
        <p:nvSpPr>
          <p:cNvPr id="3" name="Undertitel 2"/>
          <p:cNvSpPr>
            <a:spLocks noGrp="1"/>
          </p:cNvSpPr>
          <p:nvPr>
            <p:ph type="subTitle" idx="1"/>
          </p:nvPr>
        </p:nvSpPr>
        <p:spPr>
          <a:xfrm>
            <a:off x="852201" y="5085184"/>
            <a:ext cx="7439598" cy="985638"/>
          </a:xfrm>
        </p:spPr>
        <p:txBody>
          <a:bodyPr/>
          <a:lstStyle/>
          <a:p>
            <a:r>
              <a:rPr lang="nb-NO" sz="1800" i="0" dirty="0"/>
              <a:t>Ved konsulent Kathrine Bjerring Ho og sundhedskonsulent Christina Skriver Klenø</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C4876A-4A9E-4F2B-B24D-65D193ED94D6}"/>
              </a:ext>
            </a:extLst>
          </p:cNvPr>
          <p:cNvSpPr>
            <a:spLocks noGrp="1"/>
          </p:cNvSpPr>
          <p:nvPr>
            <p:ph type="title"/>
          </p:nvPr>
        </p:nvSpPr>
        <p:spPr>
          <a:xfrm>
            <a:off x="464326" y="565151"/>
            <a:ext cx="8176437" cy="1116012"/>
          </a:xfrm>
        </p:spPr>
        <p:txBody>
          <a:bodyPr/>
          <a:lstStyle/>
          <a:p>
            <a:r>
              <a:rPr lang="da-DK" dirty="0"/>
              <a:t>Hvad forstår vi ved mental sundhed?</a:t>
            </a:r>
          </a:p>
        </p:txBody>
      </p:sp>
      <p:sp>
        <p:nvSpPr>
          <p:cNvPr id="3" name="Pladsholder til indhold 2">
            <a:extLst>
              <a:ext uri="{FF2B5EF4-FFF2-40B4-BE49-F238E27FC236}">
                <a16:creationId xmlns:a16="http://schemas.microsoft.com/office/drawing/2014/main" id="{B1AB7185-246C-4871-A4BB-A7D92AC7C443}"/>
              </a:ext>
            </a:extLst>
          </p:cNvPr>
          <p:cNvSpPr>
            <a:spLocks noGrp="1"/>
          </p:cNvSpPr>
          <p:nvPr>
            <p:ph idx="1"/>
          </p:nvPr>
        </p:nvSpPr>
        <p:spPr>
          <a:xfrm>
            <a:off x="503238" y="1681163"/>
            <a:ext cx="8137525" cy="4537075"/>
          </a:xfrm>
        </p:spPr>
        <p:txBody>
          <a:bodyPr/>
          <a:lstStyle/>
          <a:p>
            <a:pPr lvl="0"/>
            <a:r>
              <a:rPr lang="en-US"/>
              <a:t>Dårlig mental sundhed øger risikoen for kriminalitet, </a:t>
            </a:r>
            <a:endParaRPr lang="en-US" dirty="0"/>
          </a:p>
        </p:txBody>
      </p:sp>
      <p:pic>
        <p:nvPicPr>
          <p:cNvPr id="4" name="Billede 3">
            <a:extLst>
              <a:ext uri="{FF2B5EF4-FFF2-40B4-BE49-F238E27FC236}">
                <a16:creationId xmlns:a16="http://schemas.microsoft.com/office/drawing/2014/main" id="{59816E4A-6676-4C37-8D15-25E5E469334C}"/>
              </a:ext>
            </a:extLst>
          </p:cNvPr>
          <p:cNvPicPr>
            <a:picLocks noChangeAspect="1"/>
          </p:cNvPicPr>
          <p:nvPr/>
        </p:nvPicPr>
        <p:blipFill>
          <a:blip r:embed="rId3"/>
          <a:stretch>
            <a:fillRect/>
          </a:stretch>
        </p:blipFill>
        <p:spPr>
          <a:xfrm>
            <a:off x="2939884" y="3721566"/>
            <a:ext cx="1132548" cy="1538882"/>
          </a:xfrm>
          <a:prstGeom prst="rect">
            <a:avLst/>
          </a:prstGeom>
        </p:spPr>
      </p:pic>
      <p:pic>
        <p:nvPicPr>
          <p:cNvPr id="5" name="Billede 4">
            <a:extLst>
              <a:ext uri="{FF2B5EF4-FFF2-40B4-BE49-F238E27FC236}">
                <a16:creationId xmlns:a16="http://schemas.microsoft.com/office/drawing/2014/main" id="{31293B53-4051-4362-BEBD-57F9713FC768}"/>
              </a:ext>
            </a:extLst>
          </p:cNvPr>
          <p:cNvPicPr>
            <a:picLocks noChangeAspect="1"/>
          </p:cNvPicPr>
          <p:nvPr/>
        </p:nvPicPr>
        <p:blipFill>
          <a:blip r:embed="rId4"/>
          <a:stretch>
            <a:fillRect/>
          </a:stretch>
        </p:blipFill>
        <p:spPr>
          <a:xfrm>
            <a:off x="1626367" y="3738808"/>
            <a:ext cx="1083559" cy="1515485"/>
          </a:xfrm>
          <a:prstGeom prst="rect">
            <a:avLst/>
          </a:prstGeom>
        </p:spPr>
      </p:pic>
      <p:pic>
        <p:nvPicPr>
          <p:cNvPr id="8" name="Billede 7">
            <a:extLst>
              <a:ext uri="{FF2B5EF4-FFF2-40B4-BE49-F238E27FC236}">
                <a16:creationId xmlns:a16="http://schemas.microsoft.com/office/drawing/2014/main" id="{9F042515-F88C-4FE3-98E5-70648A94733D}"/>
              </a:ext>
            </a:extLst>
          </p:cNvPr>
          <p:cNvPicPr>
            <a:picLocks noChangeAspect="1"/>
          </p:cNvPicPr>
          <p:nvPr/>
        </p:nvPicPr>
        <p:blipFill>
          <a:blip r:embed="rId5"/>
          <a:stretch>
            <a:fillRect/>
          </a:stretch>
        </p:blipFill>
        <p:spPr>
          <a:xfrm>
            <a:off x="309850" y="3751478"/>
            <a:ext cx="1103574" cy="1508969"/>
          </a:xfrm>
          <a:prstGeom prst="rect">
            <a:avLst/>
          </a:prstGeom>
        </p:spPr>
      </p:pic>
      <p:pic>
        <p:nvPicPr>
          <p:cNvPr id="12" name="Billede 11">
            <a:extLst>
              <a:ext uri="{FF2B5EF4-FFF2-40B4-BE49-F238E27FC236}">
                <a16:creationId xmlns:a16="http://schemas.microsoft.com/office/drawing/2014/main" id="{F809E5A7-AE33-43A6-A538-3BB68A7ACBD9}"/>
              </a:ext>
            </a:extLst>
          </p:cNvPr>
          <p:cNvPicPr>
            <a:picLocks noChangeAspect="1"/>
          </p:cNvPicPr>
          <p:nvPr/>
        </p:nvPicPr>
        <p:blipFill>
          <a:blip r:embed="rId6"/>
          <a:stretch>
            <a:fillRect/>
          </a:stretch>
        </p:blipFill>
        <p:spPr>
          <a:xfrm>
            <a:off x="4269699" y="3751477"/>
            <a:ext cx="1106171" cy="1465551"/>
          </a:xfrm>
          <a:prstGeom prst="rect">
            <a:avLst/>
          </a:prstGeom>
        </p:spPr>
      </p:pic>
      <p:sp>
        <p:nvSpPr>
          <p:cNvPr id="10" name="Rektangel: afrundede hjørner 9">
            <a:extLst>
              <a:ext uri="{FF2B5EF4-FFF2-40B4-BE49-F238E27FC236}">
                <a16:creationId xmlns:a16="http://schemas.microsoft.com/office/drawing/2014/main" id="{F6101819-C8B8-4996-8036-94D1F3F3DBEB}"/>
              </a:ext>
            </a:extLst>
          </p:cNvPr>
          <p:cNvSpPr/>
          <p:nvPr/>
        </p:nvSpPr>
        <p:spPr>
          <a:xfrm>
            <a:off x="503237" y="1241978"/>
            <a:ext cx="8137525" cy="2187022"/>
          </a:xfrm>
          <a:prstGeom prst="roundRect">
            <a:avLst>
              <a:gd name="adj" fmla="val 10000"/>
            </a:avLst>
          </a:prstGeom>
          <a:solidFill>
            <a:srgbClr val="D7E1FD"/>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800" b="1" i="0" u="none" strike="noStrike" kern="1200" cap="none" spc="0" normalizeH="0" baseline="0" noProof="0">
                <a:ln>
                  <a:noFill/>
                </a:ln>
                <a:solidFill>
                  <a:srgbClr val="7F7F7F">
                    <a:hueOff val="0"/>
                    <a:satOff val="0"/>
                    <a:lumOff val="0"/>
                    <a:alphaOff val="0"/>
                  </a:srgbClr>
                </a:solidFill>
                <a:effectLst/>
                <a:uLnTx/>
                <a:uFillTx/>
                <a:latin typeface="Verdana" panose="020B0604030504040204" pitchFamily="34" charset="0"/>
                <a:ea typeface="Verdana" panose="020B0604030504040204" pitchFamily="34" charset="0"/>
                <a:cs typeface="Verdana" panose="020B0604030504040204" pitchFamily="34" charset="0"/>
              </a:rPr>
              <a:t>Mental sundhed = trivsel</a:t>
            </a:r>
            <a:endParaRPr kumimoji="0" lang="da-DK" sz="1800" b="1" i="0" u="none" strike="noStrike" kern="1200" cap="none" spc="0" normalizeH="0" baseline="0" noProof="0" dirty="0">
              <a:ln>
                <a:noFill/>
              </a:ln>
              <a:solidFill>
                <a:srgbClr val="7F7F7F">
                  <a:hueOff val="0"/>
                  <a:satOff val="0"/>
                  <a:lumOff val="0"/>
                  <a:alphaOff val="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Tekstfelt 5">
            <a:extLst>
              <a:ext uri="{FF2B5EF4-FFF2-40B4-BE49-F238E27FC236}">
                <a16:creationId xmlns:a16="http://schemas.microsoft.com/office/drawing/2014/main" id="{CB45DBC4-4569-4C79-87B8-6A07CEFE40B3}"/>
              </a:ext>
            </a:extLst>
          </p:cNvPr>
          <p:cNvSpPr txBox="1"/>
          <p:nvPr/>
        </p:nvSpPr>
        <p:spPr>
          <a:xfrm>
            <a:off x="719571" y="1890117"/>
            <a:ext cx="7704856" cy="153888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0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”Mental sundhed er en tilstand af trivsel, hvor individet kan udvikle sig og udfolde sine evner, kan håndtere belastninger, indgå i positive sociale relationer og bidrage til fællesskabet” (WHO &amp; SST)</a:t>
            </a:r>
            <a:endParaRPr kumimoji="0" lang="da-DK" sz="2400" b="1"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Billede 10">
            <a:extLst>
              <a:ext uri="{FF2B5EF4-FFF2-40B4-BE49-F238E27FC236}">
                <a16:creationId xmlns:a16="http://schemas.microsoft.com/office/drawing/2014/main" id="{2175BC00-EC80-4758-8F05-3A4C44CA28BC}"/>
              </a:ext>
            </a:extLst>
          </p:cNvPr>
          <p:cNvPicPr>
            <a:picLocks noChangeAspect="1"/>
          </p:cNvPicPr>
          <p:nvPr/>
        </p:nvPicPr>
        <p:blipFill>
          <a:blip r:embed="rId7"/>
          <a:stretch>
            <a:fillRect/>
          </a:stretch>
        </p:blipFill>
        <p:spPr>
          <a:xfrm>
            <a:off x="5646890" y="3704623"/>
            <a:ext cx="1115329" cy="1503138"/>
          </a:xfrm>
          <a:prstGeom prst="rect">
            <a:avLst/>
          </a:prstGeom>
        </p:spPr>
      </p:pic>
      <p:pic>
        <p:nvPicPr>
          <p:cNvPr id="13" name="Billede 12">
            <a:extLst>
              <a:ext uri="{FF2B5EF4-FFF2-40B4-BE49-F238E27FC236}">
                <a16:creationId xmlns:a16="http://schemas.microsoft.com/office/drawing/2014/main" id="{322B623E-D71E-4671-82E6-822B252503F6}"/>
              </a:ext>
            </a:extLst>
          </p:cNvPr>
          <p:cNvPicPr>
            <a:picLocks noChangeAspect="1"/>
          </p:cNvPicPr>
          <p:nvPr/>
        </p:nvPicPr>
        <p:blipFill>
          <a:blip r:embed="rId8"/>
          <a:stretch>
            <a:fillRect/>
          </a:stretch>
        </p:blipFill>
        <p:spPr>
          <a:xfrm rot="20909850">
            <a:off x="6950430" y="4058824"/>
            <a:ext cx="1969664" cy="572209"/>
          </a:xfrm>
          <a:prstGeom prst="rect">
            <a:avLst/>
          </a:prstGeom>
        </p:spPr>
      </p:pic>
      <p:sp>
        <p:nvSpPr>
          <p:cNvPr id="14" name="Ellipse 13">
            <a:extLst>
              <a:ext uri="{FF2B5EF4-FFF2-40B4-BE49-F238E27FC236}">
                <a16:creationId xmlns:a16="http://schemas.microsoft.com/office/drawing/2014/main" id="{F965FBB7-4669-4E94-A177-1B25E9C7EFC1}"/>
              </a:ext>
            </a:extLst>
          </p:cNvPr>
          <p:cNvSpPr/>
          <p:nvPr/>
        </p:nvSpPr>
        <p:spPr>
          <a:xfrm>
            <a:off x="2627784" y="969929"/>
            <a:ext cx="3722679" cy="930826"/>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800" b="0" i="1" u="none" strike="noStrike" kern="1200" cap="none" spc="0" normalizeH="0" baseline="0" noProof="0" dirty="0" err="1">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5600815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20CE6-4763-4801-8917-786D3C2962F7}"/>
              </a:ext>
            </a:extLst>
          </p:cNvPr>
          <p:cNvSpPr>
            <a:spLocks noGrp="1"/>
          </p:cNvSpPr>
          <p:nvPr>
            <p:ph type="title"/>
          </p:nvPr>
        </p:nvSpPr>
        <p:spPr>
          <a:xfrm>
            <a:off x="464326" y="584201"/>
            <a:ext cx="8176437" cy="540543"/>
          </a:xfrm>
        </p:spPr>
        <p:txBody>
          <a:bodyPr/>
          <a:lstStyle/>
          <a:p>
            <a:pPr algn="ctr"/>
            <a:r>
              <a:rPr lang="da-DK" sz="2800" dirty="0"/>
              <a:t>Hvilke faktorer afgør vores mentale sundhed?</a:t>
            </a:r>
          </a:p>
        </p:txBody>
      </p:sp>
      <p:pic>
        <p:nvPicPr>
          <p:cNvPr id="5" name="Pladsholder til indhold 4">
            <a:extLst>
              <a:ext uri="{FF2B5EF4-FFF2-40B4-BE49-F238E27FC236}">
                <a16:creationId xmlns:a16="http://schemas.microsoft.com/office/drawing/2014/main" id="{087AAE9F-7A14-4C28-ACB1-3EBE3E5544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632" y="1118778"/>
            <a:ext cx="6404956" cy="3559388"/>
          </a:xfrm>
        </p:spPr>
      </p:pic>
      <p:sp>
        <p:nvSpPr>
          <p:cNvPr id="3" name="Tekstfelt 2">
            <a:extLst>
              <a:ext uri="{FF2B5EF4-FFF2-40B4-BE49-F238E27FC236}">
                <a16:creationId xmlns:a16="http://schemas.microsoft.com/office/drawing/2014/main" id="{D1E54E7B-1E8B-439D-A965-0B19A7C93CCB}"/>
              </a:ext>
            </a:extLst>
          </p:cNvPr>
          <p:cNvSpPr txBox="1"/>
          <p:nvPr/>
        </p:nvSpPr>
        <p:spPr>
          <a:xfrm>
            <a:off x="5417517" y="4315625"/>
            <a:ext cx="5112568" cy="1692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100" b="0" i="1" u="none" strike="noStrike" kern="1200" cap="none" spc="0" normalizeH="0" baseline="0" noProof="0" dirty="0">
                <a:ln>
                  <a:noFill/>
                </a:ln>
                <a:solidFill>
                  <a:srgbClr val="7F7F7F"/>
                </a:solidFill>
                <a:effectLst/>
                <a:uLnTx/>
                <a:uFillTx/>
                <a:latin typeface="Georgia"/>
                <a:ea typeface="+mn-ea"/>
                <a:cs typeface="+mn-cs"/>
              </a:rPr>
              <a:t>Kilde: </a:t>
            </a:r>
            <a:r>
              <a:rPr kumimoji="0" lang="da-DK" sz="1100" b="0" i="0" u="none" strike="noStrike" kern="1200" cap="none" spc="0" normalizeH="0" baseline="0" noProof="0" dirty="0">
                <a:ln>
                  <a:noFill/>
                </a:ln>
                <a:solidFill>
                  <a:srgbClr val="7F7F7F"/>
                </a:solidFill>
                <a:effectLst/>
                <a:uLnTx/>
                <a:uFillTx/>
                <a:latin typeface="Arial" charset="0"/>
                <a:ea typeface="+mn-ea"/>
                <a:cs typeface="+mn-cs"/>
              </a:rPr>
              <a:t>Dahlgren og </a:t>
            </a:r>
            <a:r>
              <a:rPr kumimoji="0" lang="da-DK" sz="1100" b="0" i="0" u="none" strike="noStrike" kern="1200" cap="none" spc="0" normalizeH="0" baseline="0" noProof="0" dirty="0" err="1">
                <a:ln>
                  <a:noFill/>
                </a:ln>
                <a:solidFill>
                  <a:srgbClr val="7F7F7F"/>
                </a:solidFill>
                <a:effectLst/>
                <a:uLnTx/>
                <a:uFillTx/>
                <a:latin typeface="Arial" charset="0"/>
                <a:ea typeface="+mn-ea"/>
                <a:cs typeface="+mn-cs"/>
              </a:rPr>
              <a:t>Whitehead</a:t>
            </a:r>
            <a:r>
              <a:rPr kumimoji="0" lang="da-DK" sz="1100" b="0" i="0" u="none" strike="noStrike" kern="1200" cap="none" spc="0" normalizeH="0" baseline="0" noProof="0" dirty="0">
                <a:ln>
                  <a:noFill/>
                </a:ln>
                <a:solidFill>
                  <a:srgbClr val="7F7F7F"/>
                </a:solidFill>
                <a:effectLst/>
                <a:uLnTx/>
                <a:uFillTx/>
                <a:latin typeface="Arial" charset="0"/>
                <a:ea typeface="+mn-ea"/>
                <a:cs typeface="+mn-cs"/>
              </a:rPr>
              <a:t> fra 1991 </a:t>
            </a:r>
            <a:r>
              <a:rPr kumimoji="0" lang="da-DK" sz="1100" b="0" i="1" u="none" strike="noStrike" kern="1200" cap="none" spc="0" normalizeH="0" baseline="0" noProof="0" dirty="0">
                <a:ln>
                  <a:noFill/>
                </a:ln>
                <a:solidFill>
                  <a:srgbClr val="7F7F7F"/>
                </a:solidFill>
                <a:effectLst/>
                <a:uLnTx/>
                <a:uFillTx/>
                <a:latin typeface="Georgia"/>
                <a:ea typeface="+mn-ea"/>
                <a:cs typeface="+mn-cs"/>
              </a:rPr>
              <a:t> </a:t>
            </a:r>
          </a:p>
        </p:txBody>
      </p:sp>
      <p:sp>
        <p:nvSpPr>
          <p:cNvPr id="6" name="Tekstfelt 5">
            <a:extLst>
              <a:ext uri="{FF2B5EF4-FFF2-40B4-BE49-F238E27FC236}">
                <a16:creationId xmlns:a16="http://schemas.microsoft.com/office/drawing/2014/main" id="{3F5DCA09-091D-42B5-B710-422407DAECA8}"/>
              </a:ext>
            </a:extLst>
          </p:cNvPr>
          <p:cNvSpPr txBox="1"/>
          <p:nvPr/>
        </p:nvSpPr>
        <p:spPr>
          <a:xfrm>
            <a:off x="464326" y="4531069"/>
            <a:ext cx="7026676"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0" u="none" strike="noStrike" kern="1200" cap="none" spc="0" normalizeH="0" baseline="0" noProof="0" dirty="0">
                <a:ln>
                  <a:noFill/>
                </a:ln>
                <a:solidFill>
                  <a:srgbClr val="7F7F7F"/>
                </a:solidFill>
                <a:effectLst/>
                <a:uLnTx/>
                <a:uFillTx/>
                <a:latin typeface="Calibri" panose="020F0502020204030204" pitchFamily="34" charset="0"/>
                <a:ea typeface="+mn-ea"/>
                <a:cs typeface="Calibri" panose="020F0502020204030204" pitchFamily="34" charset="0"/>
              </a:rPr>
              <a:t>Demografiske og socioøkonomiske forhold i Albertslund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200" b="0" i="0" u="none" strike="noStrike" kern="1200" cap="none" spc="0" normalizeH="0" baseline="0" noProof="0" dirty="0">
              <a:ln>
                <a:noFill/>
              </a:ln>
              <a:solidFill>
                <a:srgbClr val="7F7F7F"/>
              </a:solidFill>
              <a:effectLst/>
              <a:uLnTx/>
              <a:uFillTx/>
              <a:latin typeface="Calibri" panose="020F0502020204030204" pitchFamily="34" charset="0"/>
              <a:ea typeface="+mn-ea"/>
              <a:cs typeface="Calibri" panose="020F0502020204030204" pitchFamily="34" charset="0"/>
            </a:endParaRP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7F7F7F"/>
                </a:solidFill>
                <a:effectLst/>
                <a:uLnTx/>
                <a:uFillTx/>
                <a:latin typeface="Calibri" panose="020F0502020204030204" pitchFamily="34" charset="0"/>
                <a:ea typeface="+mn-ea"/>
                <a:cs typeface="Calibri" panose="020F0502020204030204" pitchFamily="34" charset="0"/>
              </a:rPr>
              <a:t>Højere andel af borgere med grundskole- eller gymnasialuddannelse, som højeste uddannelsesniveau.</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200" b="0" i="0" u="none" strike="noStrike" kern="1200" cap="none" spc="0" normalizeH="0" baseline="0" noProof="0" dirty="0">
              <a:ln>
                <a:noFill/>
              </a:ln>
              <a:solidFill>
                <a:srgbClr val="7F7F7F"/>
              </a:solidFill>
              <a:effectLst/>
              <a:uLnTx/>
              <a:uFillTx/>
              <a:latin typeface="Calibri" panose="020F0502020204030204" pitchFamily="34" charset="0"/>
              <a:ea typeface="+mn-ea"/>
              <a:cs typeface="Calibri" panose="020F0502020204030204" pitchFamily="34" charset="0"/>
            </a:endParaRP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7F7F7F"/>
                </a:solidFill>
                <a:effectLst/>
                <a:uLnTx/>
                <a:uFillTx/>
                <a:latin typeface="Calibri" panose="020F0502020204030204" pitchFamily="34" charset="0"/>
                <a:ea typeface="+mn-ea"/>
                <a:cs typeface="Calibri" panose="020F0502020204030204" pitchFamily="34" charset="0"/>
              </a:rPr>
              <a:t>Højere andel af borgere i den erhvervsaktive alder, der er udenfor arbejdsmarkedet (herunder arbejdsløse, førtidspensionister, modtagere af kontanthjælp, sygedagpenge, uddannelsesgodtgørelse og orlovsydelse).</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200" b="0" i="0" u="none" strike="noStrike" kern="1200" cap="none" spc="0" normalizeH="0" baseline="0" noProof="0" dirty="0">
              <a:ln>
                <a:noFill/>
              </a:ln>
              <a:solidFill>
                <a:srgbClr val="7F7F7F"/>
              </a:solidFill>
              <a:effectLst/>
              <a:uLnTx/>
              <a:uFillTx/>
              <a:latin typeface="Calibri" panose="020F0502020204030204" pitchFamily="34" charset="0"/>
              <a:ea typeface="+mn-ea"/>
              <a:cs typeface="Calibri" panose="020F0502020204030204" pitchFamily="34" charset="0"/>
            </a:endParaRP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7F7F7F"/>
                </a:solidFill>
                <a:effectLst/>
                <a:uLnTx/>
                <a:uFillTx/>
                <a:latin typeface="Calibri" panose="020F0502020204030204" pitchFamily="34" charset="0"/>
                <a:ea typeface="+mn-ea"/>
                <a:cs typeface="Calibri" panose="020F0502020204030204" pitchFamily="34" charset="0"/>
              </a:rPr>
              <a:t>Lavere gennemsnitlig årlig indkomst</a:t>
            </a: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200" b="0" i="0" u="none" strike="noStrike" kern="1200" cap="none" spc="0" normalizeH="0" baseline="0" noProof="0" dirty="0">
              <a:ln>
                <a:noFill/>
              </a:ln>
              <a:solidFill>
                <a:srgbClr val="7F7F7F"/>
              </a:solidFill>
              <a:effectLst/>
              <a:uLnTx/>
              <a:uFillTx/>
              <a:latin typeface="Calibri" panose="020F0502020204030204" pitchFamily="34" charset="0"/>
              <a:ea typeface="+mn-ea"/>
              <a:cs typeface="Calibri" panose="020F0502020204030204" pitchFamily="34" charset="0"/>
            </a:endParaRPr>
          </a:p>
          <a:p>
            <a:pPr marL="214313" marR="0" lvl="0" indent="-2143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7F7F7F"/>
                </a:solidFill>
                <a:effectLst/>
                <a:uLnTx/>
                <a:uFillTx/>
                <a:latin typeface="Calibri" panose="020F0502020204030204" pitchFamily="34" charset="0"/>
                <a:ea typeface="+mn-ea"/>
                <a:cs typeface="Calibri" panose="020F0502020204030204" pitchFamily="34" charset="0"/>
              </a:rPr>
              <a:t>Mere end 100 nationaliteter</a:t>
            </a:r>
            <a:endParaRPr kumimoji="0" lang="da-DK" sz="1800" b="0" i="0" u="none" strike="noStrike" kern="1200" cap="none" spc="0" normalizeH="0" baseline="0" noProof="0" dirty="0">
              <a:ln>
                <a:noFill/>
              </a:ln>
              <a:solidFill>
                <a:srgbClr val="7F7F7F"/>
              </a:solidFill>
              <a:effectLst/>
              <a:uLnTx/>
              <a:uFillTx/>
              <a:latin typeface="Arial" charset="0"/>
              <a:ea typeface="+mn-ea"/>
              <a:cs typeface="+mn-cs"/>
            </a:endParaRPr>
          </a:p>
        </p:txBody>
      </p:sp>
    </p:spTree>
    <p:extLst>
      <p:ext uri="{BB962C8B-B14F-4D97-AF65-F5344CB8AC3E}">
        <p14:creationId xmlns:p14="http://schemas.microsoft.com/office/powerpoint/2010/main" val="23991114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234EE-88D0-4E73-9510-1FD51E6ABD4E}"/>
              </a:ext>
            </a:extLst>
          </p:cNvPr>
          <p:cNvSpPr>
            <a:spLocks noGrp="1"/>
          </p:cNvSpPr>
          <p:nvPr>
            <p:ph type="title"/>
          </p:nvPr>
        </p:nvSpPr>
        <p:spPr>
          <a:xfrm>
            <a:off x="464326" y="584201"/>
            <a:ext cx="8176437" cy="1116012"/>
          </a:xfrm>
        </p:spPr>
        <p:txBody>
          <a:bodyPr wrap="square" anchor="t">
            <a:normAutofit/>
          </a:bodyPr>
          <a:lstStyle/>
          <a:p>
            <a:r>
              <a:rPr lang="da-DK" dirty="0"/>
              <a:t>Mental sundhed – </a:t>
            </a:r>
            <a:r>
              <a:rPr lang="da-DK" sz="3200" dirty="0"/>
              <a:t>Hvorfor er det vigtigt?</a:t>
            </a:r>
            <a:endParaRPr lang="da-DK" dirty="0"/>
          </a:p>
        </p:txBody>
      </p:sp>
      <p:graphicFrame>
        <p:nvGraphicFramePr>
          <p:cNvPr id="5" name="Pladsholder til indhold 2">
            <a:extLst>
              <a:ext uri="{FF2B5EF4-FFF2-40B4-BE49-F238E27FC236}">
                <a16:creationId xmlns:a16="http://schemas.microsoft.com/office/drawing/2014/main" id="{17127848-8D99-E1C1-AEBD-17D20BADE1FC}"/>
              </a:ext>
            </a:extLst>
          </p:cNvPr>
          <p:cNvGraphicFramePr>
            <a:graphicFrameLocks noGrp="1"/>
          </p:cNvGraphicFramePr>
          <p:nvPr>
            <p:ph idx="1"/>
          </p:nvPr>
        </p:nvGraphicFramePr>
        <p:xfrm>
          <a:off x="483781" y="1484784"/>
          <a:ext cx="8137525" cy="4537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6261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03798F6-00D7-4214-A396-94B24745BA50}"/>
              </a:ext>
            </a:extLst>
          </p:cNvPr>
          <p:cNvPicPr>
            <a:picLocks noChangeAspect="1"/>
          </p:cNvPicPr>
          <p:nvPr/>
        </p:nvPicPr>
        <p:blipFill rotWithShape="1">
          <a:blip r:embed="rId3"/>
          <a:srcRect l="4241" t="12200" r="22438" b="13382"/>
          <a:stretch/>
        </p:blipFill>
        <p:spPr>
          <a:xfrm>
            <a:off x="0" y="69159"/>
            <a:ext cx="9170003" cy="6204640"/>
          </a:xfrm>
          <a:prstGeom prst="rect">
            <a:avLst/>
          </a:prstGeom>
        </p:spPr>
      </p:pic>
      <p:sp>
        <p:nvSpPr>
          <p:cNvPr id="2" name="Titel 1">
            <a:extLst>
              <a:ext uri="{FF2B5EF4-FFF2-40B4-BE49-F238E27FC236}">
                <a16:creationId xmlns:a16="http://schemas.microsoft.com/office/drawing/2014/main" id="{DA56B970-2926-450C-A899-03C85CE500E8}"/>
              </a:ext>
            </a:extLst>
          </p:cNvPr>
          <p:cNvSpPr>
            <a:spLocks noGrp="1"/>
          </p:cNvSpPr>
          <p:nvPr>
            <p:ph type="title"/>
          </p:nvPr>
        </p:nvSpPr>
        <p:spPr>
          <a:xfrm>
            <a:off x="2267744" y="5620325"/>
            <a:ext cx="6521051" cy="1116012"/>
          </a:xfrm>
        </p:spPr>
        <p:txBody>
          <a:bodyPr/>
          <a:lstStyle/>
          <a:p>
            <a:pPr algn="r"/>
            <a:r>
              <a:rPr lang="da-DK" dirty="0">
                <a:solidFill>
                  <a:schemeClr val="tx2"/>
                </a:solidFill>
              </a:rPr>
              <a:t>Fra målsætninger til temaer </a:t>
            </a:r>
          </a:p>
        </p:txBody>
      </p:sp>
      <p:sp>
        <p:nvSpPr>
          <p:cNvPr id="5" name="Tekstfelt 4">
            <a:extLst>
              <a:ext uri="{FF2B5EF4-FFF2-40B4-BE49-F238E27FC236}">
                <a16:creationId xmlns:a16="http://schemas.microsoft.com/office/drawing/2014/main" id="{F5587A40-1861-4D31-8298-248CC09D4E3E}"/>
              </a:ext>
            </a:extLst>
          </p:cNvPr>
          <p:cNvSpPr txBox="1"/>
          <p:nvPr/>
        </p:nvSpPr>
        <p:spPr>
          <a:xfrm>
            <a:off x="205116" y="69159"/>
            <a:ext cx="8733768" cy="2092881"/>
          </a:xfrm>
          <a:prstGeom prst="rect">
            <a:avLst/>
          </a:prstGeom>
          <a:solidFill>
            <a:srgbClr val="497729"/>
          </a:solidFill>
          <a:ln>
            <a:noFill/>
          </a:ln>
          <a:effectLst>
            <a:softEdge rad="317500"/>
          </a:effectLst>
        </p:spPr>
        <p:txBody>
          <a:bodyPr wrap="square" lIns="0" tIns="0" rIns="0" bIns="0" rtlCol="0">
            <a:spAutoFit/>
          </a:bodyPr>
          <a:lstStyle/>
          <a:p>
            <a:endParaRPr lang="da-DK" sz="2000" dirty="0">
              <a:solidFill>
                <a:schemeClr val="tx2"/>
              </a:solidFill>
              <a:effectLst/>
              <a:latin typeface="Calibri" panose="020F0502020204030204" pitchFamily="34" charset="0"/>
              <a:ea typeface="Calibri" panose="020F0502020204030204" pitchFamily="34" charset="0"/>
            </a:endParaRPr>
          </a:p>
          <a:p>
            <a:r>
              <a:rPr lang="da-DK" sz="2000" dirty="0">
                <a:solidFill>
                  <a:schemeClr val="tx2"/>
                </a:solidFill>
                <a:effectLst/>
                <a:latin typeface="Calibri" panose="020F0502020204030204" pitchFamily="34" charset="0"/>
                <a:ea typeface="Calibri" panose="020F0502020204030204" pitchFamily="34" charset="0"/>
              </a:rPr>
              <a:t>	</a:t>
            </a:r>
          </a:p>
          <a:p>
            <a:r>
              <a:rPr lang="da-DK" sz="2000" dirty="0">
                <a:solidFill>
                  <a:schemeClr val="tx2"/>
                </a:solidFill>
                <a:latin typeface="Calibri" panose="020F0502020204030204" pitchFamily="34" charset="0"/>
                <a:ea typeface="Calibri" panose="020F0502020204030204" pitchFamily="34" charset="0"/>
                <a:cs typeface="72 Monospace" panose="020B0509030603020204" pitchFamily="49" charset="0"/>
              </a:rPr>
              <a:t>	</a:t>
            </a:r>
            <a:r>
              <a:rPr lang="da-DK" sz="2800" dirty="0">
                <a:solidFill>
                  <a:schemeClr val="bg1"/>
                </a:solidFill>
                <a:effectLst/>
                <a:latin typeface="72 Monospace" panose="020B0509030603020204" pitchFamily="49" charset="0"/>
                <a:ea typeface="Calibri" panose="020F0502020204030204" pitchFamily="34" charset="0"/>
                <a:cs typeface="72 Monospace" panose="020B0509030603020204" pitchFamily="49" charset="0"/>
              </a:rPr>
              <a:t>De unges formelle kompetencer, der 	hjælper dem til at kunne klare sig</a:t>
            </a:r>
          </a:p>
          <a:p>
            <a:r>
              <a:rPr lang="da-DK" sz="20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	</a:t>
            </a:r>
            <a:endParaRPr lang="da-DK" sz="2000" dirty="0">
              <a:solidFill>
                <a:schemeClr val="tx2"/>
              </a:solidFill>
              <a:effectLst/>
              <a:latin typeface="Calibri" panose="020F0502020204030204" pitchFamily="34" charset="0"/>
              <a:ea typeface="Calibri" panose="020F0502020204030204" pitchFamily="34" charset="0"/>
            </a:endParaRPr>
          </a:p>
          <a:p>
            <a:endParaRPr lang="da-DK" sz="2000" i="1" dirty="0" err="1">
              <a:solidFill>
                <a:srgbClr val="F3F3F3"/>
              </a:solidFill>
              <a:latin typeface="+mn-lt"/>
            </a:endParaRPr>
          </a:p>
        </p:txBody>
      </p:sp>
      <p:sp>
        <p:nvSpPr>
          <p:cNvPr id="6" name="Tekstfelt 5">
            <a:extLst>
              <a:ext uri="{FF2B5EF4-FFF2-40B4-BE49-F238E27FC236}">
                <a16:creationId xmlns:a16="http://schemas.microsoft.com/office/drawing/2014/main" id="{DD76F66D-E4F4-4682-9C7E-12C4FA7D9E99}"/>
              </a:ext>
            </a:extLst>
          </p:cNvPr>
          <p:cNvSpPr txBox="1"/>
          <p:nvPr/>
        </p:nvSpPr>
        <p:spPr>
          <a:xfrm>
            <a:off x="182611" y="1900558"/>
            <a:ext cx="8733769" cy="2400657"/>
          </a:xfrm>
          <a:prstGeom prst="rect">
            <a:avLst/>
          </a:prstGeom>
          <a:solidFill>
            <a:srgbClr val="497729"/>
          </a:solidFill>
          <a:ln>
            <a:noFill/>
          </a:ln>
          <a:effectLst>
            <a:softEdge rad="317500"/>
          </a:effectLst>
        </p:spPr>
        <p:txBody>
          <a:bodyPr wrap="square" lIns="0" tIns="0" rIns="0" bIns="0" rtlCol="0">
            <a:spAutoFit/>
          </a:bodyPr>
          <a:lstStyle/>
          <a:p>
            <a:endParaRPr lang="da-DK" sz="2000" dirty="0">
              <a:solidFill>
                <a:schemeClr val="tx2"/>
              </a:solidFill>
              <a:effectLst/>
              <a:latin typeface="Calibri" panose="020F0502020204030204" pitchFamily="34" charset="0"/>
              <a:ea typeface="Calibri" panose="020F0502020204030204" pitchFamily="34" charset="0"/>
            </a:endParaRPr>
          </a:p>
          <a:p>
            <a:r>
              <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	</a:t>
            </a:r>
          </a:p>
          <a:p>
            <a:r>
              <a:rPr lang="da-DK" sz="2800" dirty="0">
                <a:solidFill>
                  <a:schemeClr val="tx2"/>
                </a:solidFill>
                <a:latin typeface="72 Monospace" panose="020B0509030603020204" pitchFamily="49" charset="0"/>
                <a:ea typeface="Calibri" panose="020F0502020204030204" pitchFamily="34" charset="0"/>
                <a:cs typeface="72 Monospace" panose="020B0509030603020204" pitchFamily="49" charset="0"/>
              </a:rPr>
              <a:t>	</a:t>
            </a:r>
            <a:r>
              <a:rPr lang="da-DK" sz="2800" dirty="0">
                <a:solidFill>
                  <a:schemeClr val="bg1"/>
                </a:solidFill>
                <a:effectLst/>
                <a:latin typeface="72 Monospace" panose="020B0509030603020204" pitchFamily="49" charset="0"/>
                <a:ea typeface="Calibri" panose="020F0502020204030204" pitchFamily="34" charset="0"/>
                <a:cs typeface="72 Monospace" panose="020B0509030603020204" pitchFamily="49" charset="0"/>
              </a:rPr>
              <a:t>De unge deltager i fællesskaber, </a:t>
            </a:r>
          </a:p>
          <a:p>
            <a:r>
              <a:rPr lang="da-DK" sz="2800" dirty="0">
                <a:solidFill>
                  <a:schemeClr val="bg1"/>
                </a:solidFill>
                <a:latin typeface="72 Monospace" panose="020B0509030603020204" pitchFamily="49" charset="0"/>
                <a:ea typeface="Calibri" panose="020F0502020204030204" pitchFamily="34" charset="0"/>
                <a:cs typeface="72 Monospace" panose="020B0509030603020204" pitchFamily="49" charset="0"/>
              </a:rPr>
              <a:t>	</a:t>
            </a:r>
            <a:r>
              <a:rPr lang="da-DK" sz="2800" dirty="0">
                <a:solidFill>
                  <a:schemeClr val="bg1"/>
                </a:solidFill>
                <a:effectLst/>
                <a:latin typeface="72 Monospace" panose="020B0509030603020204" pitchFamily="49" charset="0"/>
                <a:ea typeface="Calibri" panose="020F0502020204030204" pitchFamily="34" charset="0"/>
                <a:cs typeface="72 Monospace" panose="020B0509030603020204" pitchFamily="49" charset="0"/>
              </a:rPr>
              <a:t>der tager udgangspunkt i nærmiljøet</a:t>
            </a:r>
          </a:p>
          <a:p>
            <a:endParaRPr lang="da-DK" sz="2000" dirty="0">
              <a:solidFill>
                <a:srgbClr val="000000"/>
              </a:solidFill>
              <a:effectLst/>
              <a:latin typeface="72 Monospace" panose="020B0509030603020204" pitchFamily="49" charset="0"/>
              <a:ea typeface="Calibri" panose="020F0502020204030204" pitchFamily="34" charset="0"/>
              <a:cs typeface="72 Monospace" panose="020B0509030603020204" pitchFamily="49" charset="0"/>
            </a:endParaRPr>
          </a:p>
          <a:p>
            <a:endParaRPr lang="da-DK" sz="2000" dirty="0">
              <a:solidFill>
                <a:schemeClr val="tx2"/>
              </a:solidFill>
              <a:effectLst/>
              <a:latin typeface="Calibri" panose="020F0502020204030204" pitchFamily="34" charset="0"/>
              <a:ea typeface="Calibri" panose="020F0502020204030204" pitchFamily="34" charset="0"/>
            </a:endParaRPr>
          </a:p>
          <a:p>
            <a:endParaRPr lang="da-DK" sz="2000" i="1" dirty="0" err="1">
              <a:solidFill>
                <a:srgbClr val="F3F3F3"/>
              </a:solidFill>
              <a:latin typeface="+mn-lt"/>
            </a:endParaRPr>
          </a:p>
        </p:txBody>
      </p:sp>
      <p:sp>
        <p:nvSpPr>
          <p:cNvPr id="7" name="Tekstfelt 6">
            <a:extLst>
              <a:ext uri="{FF2B5EF4-FFF2-40B4-BE49-F238E27FC236}">
                <a16:creationId xmlns:a16="http://schemas.microsoft.com/office/drawing/2014/main" id="{87D77149-253C-406C-90D1-3D822ED6B3D9}"/>
              </a:ext>
            </a:extLst>
          </p:cNvPr>
          <p:cNvSpPr txBox="1"/>
          <p:nvPr/>
        </p:nvSpPr>
        <p:spPr>
          <a:xfrm>
            <a:off x="309422" y="3869535"/>
            <a:ext cx="8733769" cy="1785104"/>
          </a:xfrm>
          <a:prstGeom prst="rect">
            <a:avLst/>
          </a:prstGeom>
          <a:solidFill>
            <a:srgbClr val="497729"/>
          </a:solidFill>
          <a:ln>
            <a:noFill/>
          </a:ln>
          <a:effectLst>
            <a:softEdge rad="317500"/>
          </a:effectLst>
        </p:spPr>
        <p:txBody>
          <a:bodyPr wrap="square" lIns="0" tIns="0" rIns="0" bIns="0" rtlCol="0">
            <a:spAutoFit/>
          </a:bodyPr>
          <a:lstStyle/>
          <a:p>
            <a:r>
              <a:rPr lang="da-DK" sz="2000" dirty="0">
                <a:solidFill>
                  <a:schemeClr val="tx2"/>
                </a:solidFill>
                <a:effectLst/>
                <a:latin typeface="Calibri" panose="020F0502020204030204" pitchFamily="34" charset="0"/>
                <a:ea typeface="Calibri" panose="020F0502020204030204" pitchFamily="34" charset="0"/>
              </a:rPr>
              <a:t>		</a:t>
            </a:r>
            <a:r>
              <a:rPr lang="da-DK" sz="2000" dirty="0">
                <a:solidFill>
                  <a:schemeClr val="tx2"/>
                </a:solidFill>
                <a:effectLst/>
                <a:latin typeface="72 Monospace" panose="020B0509030603020204" pitchFamily="49" charset="0"/>
                <a:ea typeface="Calibri" panose="020F0502020204030204" pitchFamily="34" charset="0"/>
                <a:cs typeface="72 Monospace" panose="020B0509030603020204" pitchFamily="49" charset="0"/>
              </a:rPr>
              <a:t>	</a:t>
            </a:r>
          </a:p>
          <a:p>
            <a:r>
              <a:rPr lang="da-DK" sz="2800" dirty="0">
                <a:solidFill>
                  <a:schemeClr val="bg1"/>
                </a:solidFill>
                <a:latin typeface="72 Monospace" panose="020B0509030603020204" pitchFamily="49" charset="0"/>
                <a:ea typeface="Calibri" panose="020F0502020204030204" pitchFamily="34" charset="0"/>
                <a:cs typeface="72 Monospace" panose="020B0509030603020204" pitchFamily="49" charset="0"/>
              </a:rPr>
              <a:t>	</a:t>
            </a:r>
          </a:p>
          <a:p>
            <a:r>
              <a:rPr lang="da-DK" sz="2800" dirty="0">
                <a:solidFill>
                  <a:schemeClr val="bg1"/>
                </a:solidFill>
                <a:effectLst/>
                <a:latin typeface="72 Monospace" panose="020B0509030603020204" pitchFamily="49" charset="0"/>
                <a:ea typeface="Calibri" panose="020F0502020204030204" pitchFamily="34" charset="0"/>
                <a:cs typeface="72 Monospace" panose="020B0509030603020204" pitchFamily="49" charset="0"/>
              </a:rPr>
              <a:t>	De unges trivsel og sundhed</a:t>
            </a:r>
          </a:p>
          <a:p>
            <a:endParaRPr lang="da-DK" sz="2000" dirty="0">
              <a:solidFill>
                <a:schemeClr val="tx2"/>
              </a:solidFill>
              <a:effectLst/>
              <a:latin typeface="Calibri" panose="020F0502020204030204" pitchFamily="34" charset="0"/>
              <a:ea typeface="Calibri" panose="020F0502020204030204" pitchFamily="34" charset="0"/>
            </a:endParaRPr>
          </a:p>
          <a:p>
            <a:endParaRPr lang="da-DK" sz="2000" i="1" dirty="0" err="1">
              <a:solidFill>
                <a:srgbClr val="F3F3F3"/>
              </a:solidFill>
              <a:latin typeface="+mn-lt"/>
            </a:endParaRPr>
          </a:p>
        </p:txBody>
      </p:sp>
    </p:spTree>
    <p:extLst>
      <p:ext uri="{BB962C8B-B14F-4D97-AF65-F5344CB8AC3E}">
        <p14:creationId xmlns:p14="http://schemas.microsoft.com/office/powerpoint/2010/main" val="15710178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B5A3071-841C-4A41-833F-7DE0EC4DB013}"/>
              </a:ext>
            </a:extLst>
          </p:cNvPr>
          <p:cNvPicPr>
            <a:picLocks noChangeAspect="1"/>
          </p:cNvPicPr>
          <p:nvPr/>
        </p:nvPicPr>
        <p:blipFill>
          <a:blip r:embed="rId3"/>
          <a:stretch>
            <a:fillRect/>
          </a:stretch>
        </p:blipFill>
        <p:spPr>
          <a:xfrm>
            <a:off x="4318226" y="1484784"/>
            <a:ext cx="4657720" cy="3446780"/>
          </a:xfrm>
          <a:prstGeom prst="rect">
            <a:avLst/>
          </a:prstGeom>
        </p:spPr>
      </p:pic>
      <p:sp>
        <p:nvSpPr>
          <p:cNvPr id="2" name="Titel 1">
            <a:extLst>
              <a:ext uri="{FF2B5EF4-FFF2-40B4-BE49-F238E27FC236}">
                <a16:creationId xmlns:a16="http://schemas.microsoft.com/office/drawing/2014/main" id="{CE58A4B4-2384-4CAB-BC43-59C4EE62B16A}"/>
              </a:ext>
            </a:extLst>
          </p:cNvPr>
          <p:cNvSpPr>
            <a:spLocks noGrp="1"/>
          </p:cNvSpPr>
          <p:nvPr>
            <p:ph type="title" idx="4294967295"/>
          </p:nvPr>
        </p:nvSpPr>
        <p:spPr>
          <a:xfrm>
            <a:off x="464326" y="584201"/>
            <a:ext cx="8176437" cy="1116012"/>
          </a:xfrm>
        </p:spPr>
        <p:txBody>
          <a:bodyPr/>
          <a:lstStyle/>
          <a:p>
            <a:r>
              <a:rPr lang="da-DK" dirty="0"/>
              <a:t>Fakta om mental sundhed </a:t>
            </a:r>
          </a:p>
        </p:txBody>
      </p:sp>
      <p:sp>
        <p:nvSpPr>
          <p:cNvPr id="3" name="Tekstfelt 2">
            <a:extLst>
              <a:ext uri="{FF2B5EF4-FFF2-40B4-BE49-F238E27FC236}">
                <a16:creationId xmlns:a16="http://schemas.microsoft.com/office/drawing/2014/main" id="{F926AED6-DEDD-4F3D-95C8-480178029F4F}"/>
              </a:ext>
            </a:extLst>
          </p:cNvPr>
          <p:cNvSpPr txBox="1"/>
          <p:nvPr/>
        </p:nvSpPr>
        <p:spPr>
          <a:xfrm>
            <a:off x="2195736" y="5589240"/>
            <a:ext cx="4451350" cy="3077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000" b="1" i="1"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Stor social ulighed i sundhed! </a:t>
            </a:r>
          </a:p>
        </p:txBody>
      </p:sp>
      <p:pic>
        <p:nvPicPr>
          <p:cNvPr id="6" name="Pladsholder til indhold 3">
            <a:extLst>
              <a:ext uri="{FF2B5EF4-FFF2-40B4-BE49-F238E27FC236}">
                <a16:creationId xmlns:a16="http://schemas.microsoft.com/office/drawing/2014/main" id="{67EB7987-F338-4635-B8B7-742C562337B8}"/>
              </a:ext>
            </a:extLst>
          </p:cNvPr>
          <p:cNvPicPr>
            <a:picLocks noChangeAspect="1"/>
          </p:cNvPicPr>
          <p:nvPr/>
        </p:nvPicPr>
        <p:blipFill>
          <a:blip r:embed="rId4"/>
          <a:stretch>
            <a:fillRect/>
          </a:stretch>
        </p:blipFill>
        <p:spPr bwMode="auto">
          <a:xfrm rot="19397363">
            <a:off x="505812" y="1879481"/>
            <a:ext cx="3410585" cy="254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61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kstfelt 1026">
            <a:extLst>
              <a:ext uri="{FF2B5EF4-FFF2-40B4-BE49-F238E27FC236}">
                <a16:creationId xmlns:a16="http://schemas.microsoft.com/office/drawing/2014/main" id="{460C6AC9-ED84-4B72-9F09-874E5713925F}"/>
              </a:ext>
            </a:extLst>
          </p:cNvPr>
          <p:cNvSpPr txBox="1"/>
          <p:nvPr/>
        </p:nvSpPr>
        <p:spPr>
          <a:xfrm>
            <a:off x="429971" y="1132514"/>
            <a:ext cx="7167747" cy="63094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Tal på mental sundhed i Albertslund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charset="0"/>
                <a:ea typeface="+mn-ea"/>
                <a:cs typeface="+mn-cs"/>
              </a:rPr>
              <a:t>Sundhedsprofildata 2021 BLÅ / 2017 GRÅ / 2013 BRUN</a:t>
            </a:r>
            <a:endParaRPr kumimoji="0" lang="da-DK" sz="32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2" name="Billede 11">
            <a:extLst>
              <a:ext uri="{FF2B5EF4-FFF2-40B4-BE49-F238E27FC236}">
                <a16:creationId xmlns:a16="http://schemas.microsoft.com/office/drawing/2014/main" id="{79DAA38A-ED48-4B7C-8D56-A6397DAC8C37}"/>
              </a:ext>
            </a:extLst>
          </p:cNvPr>
          <p:cNvPicPr>
            <a:picLocks noChangeAspect="1"/>
          </p:cNvPicPr>
          <p:nvPr/>
        </p:nvPicPr>
        <p:blipFill rotWithShape="1">
          <a:blip r:embed="rId3"/>
          <a:srcRect l="37353" t="22378" r="35032" b="15338"/>
          <a:stretch/>
        </p:blipFill>
        <p:spPr bwMode="auto">
          <a:xfrm rot="21043119">
            <a:off x="6275727" y="368546"/>
            <a:ext cx="1164325" cy="1635697"/>
          </a:xfrm>
          <a:prstGeom prst="rect">
            <a:avLst/>
          </a:prstGeom>
          <a:ln>
            <a:noFill/>
          </a:ln>
          <a:extLst>
            <a:ext uri="{53640926-AAD7-44D8-BBD7-CCE9431645EC}">
              <a14:shadowObscured xmlns:a14="http://schemas.microsoft.com/office/drawing/2010/main"/>
            </a:ext>
          </a:extLst>
        </p:spPr>
      </p:pic>
      <p:pic>
        <p:nvPicPr>
          <p:cNvPr id="13" name="Billede 12">
            <a:extLst>
              <a:ext uri="{FF2B5EF4-FFF2-40B4-BE49-F238E27FC236}">
                <a16:creationId xmlns:a16="http://schemas.microsoft.com/office/drawing/2014/main" id="{41A19027-CCE3-4264-AE9D-EF07BB6C9588}"/>
              </a:ext>
            </a:extLst>
          </p:cNvPr>
          <p:cNvPicPr>
            <a:picLocks noChangeAspect="1"/>
          </p:cNvPicPr>
          <p:nvPr/>
        </p:nvPicPr>
        <p:blipFill rotWithShape="1">
          <a:blip r:embed="rId4"/>
          <a:srcRect l="33928" t="26146" r="31676" b="19074"/>
          <a:stretch/>
        </p:blipFill>
        <p:spPr bwMode="auto">
          <a:xfrm rot="993938">
            <a:off x="7449732" y="1610740"/>
            <a:ext cx="972808" cy="997178"/>
          </a:xfrm>
          <a:prstGeom prst="rect">
            <a:avLst/>
          </a:prstGeom>
          <a:ln>
            <a:noFill/>
          </a:ln>
          <a:extLst>
            <a:ext uri="{53640926-AAD7-44D8-BBD7-CCE9431645EC}">
              <a14:shadowObscured xmlns:a14="http://schemas.microsoft.com/office/drawing/2010/main"/>
            </a:ext>
          </a:extLst>
        </p:spPr>
      </p:pic>
      <p:sp>
        <p:nvSpPr>
          <p:cNvPr id="2" name="Tekstfelt 1">
            <a:extLst>
              <a:ext uri="{FF2B5EF4-FFF2-40B4-BE49-F238E27FC236}">
                <a16:creationId xmlns:a16="http://schemas.microsoft.com/office/drawing/2014/main" id="{0BA3747A-BBDD-48E7-8859-804A9F4C697F}"/>
              </a:ext>
            </a:extLst>
          </p:cNvPr>
          <p:cNvSpPr txBox="1"/>
          <p:nvPr/>
        </p:nvSpPr>
        <p:spPr>
          <a:xfrm>
            <a:off x="4644008" y="2771636"/>
            <a:ext cx="10238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Arial" charset="0"/>
                <a:ea typeface="+mn-ea"/>
                <a:cs typeface="+mn-cs"/>
              </a:rPr>
              <a:t>Region H  </a:t>
            </a:r>
            <a:r>
              <a:rPr kumimoji="0" lang="da-DK" sz="825" b="0" i="0" u="none" strike="noStrike" kern="1200" cap="none" spc="0" normalizeH="0" baseline="0" noProof="0" dirty="0">
                <a:ln>
                  <a:noFill/>
                </a:ln>
                <a:solidFill>
                  <a:prstClr val="black"/>
                </a:solidFill>
                <a:effectLst/>
                <a:uLnTx/>
                <a:uFillTx/>
                <a:latin typeface="Arial" charset="0"/>
                <a:ea typeface="+mn-ea"/>
                <a:cs typeface="+mn-cs"/>
              </a:rPr>
              <a:t> 13 %</a:t>
            </a:r>
            <a:br>
              <a:rPr kumimoji="0" lang="da-DK" sz="825" b="0" i="0" u="none" strike="noStrike" kern="1200" cap="none" spc="0" normalizeH="0" baseline="0" noProof="0" dirty="0">
                <a:ln>
                  <a:noFill/>
                </a:ln>
                <a:solidFill>
                  <a:prstClr val="black"/>
                </a:solidFill>
                <a:effectLst/>
                <a:uLnTx/>
                <a:uFillTx/>
                <a:latin typeface="Arial" charset="0"/>
                <a:ea typeface="+mn-ea"/>
                <a:cs typeface="+mn-cs"/>
              </a:rPr>
            </a:br>
            <a:r>
              <a:rPr kumimoji="0" lang="da-DK" sz="675" b="0" i="0" u="none" strike="noStrike" kern="1200" cap="none" spc="0" normalizeH="0" baseline="0" noProof="0" dirty="0">
                <a:ln>
                  <a:noFill/>
                </a:ln>
                <a:solidFill>
                  <a:prstClr val="white">
                    <a:lumMod val="50000"/>
                  </a:prstClr>
                </a:solidFill>
                <a:effectLst/>
                <a:uLnTx/>
                <a:uFillTx/>
                <a:latin typeface="Arial" charset="0"/>
                <a:ea typeface="+mn-ea"/>
                <a:cs typeface="+mn-cs"/>
              </a:rPr>
              <a:t>variation 8 % – 17 %</a:t>
            </a:r>
            <a:r>
              <a:rPr kumimoji="0" lang="da-DK" sz="900" b="0" i="0" u="none" strike="noStrike" kern="1200" cap="none" spc="0" normalizeH="0" baseline="0" noProof="0" dirty="0">
                <a:ln>
                  <a:noFill/>
                </a:ln>
                <a:solidFill>
                  <a:prstClr val="white">
                    <a:lumMod val="50000"/>
                  </a:prstClr>
                </a:solidFill>
                <a:effectLst/>
                <a:uLnTx/>
                <a:uFillTx/>
                <a:latin typeface="Arial" charset="0"/>
                <a:ea typeface="+mn-ea"/>
                <a:cs typeface="+mn-cs"/>
              </a:rPr>
              <a:t>  </a:t>
            </a:r>
            <a:endParaRPr kumimoji="0" lang="da-DK" sz="1200" b="0" i="0" u="none" strike="noStrike" kern="1200" cap="none" spc="0" normalizeH="0" baseline="0" noProof="0" dirty="0">
              <a:ln>
                <a:noFill/>
              </a:ln>
              <a:solidFill>
                <a:prstClr val="white">
                  <a:lumMod val="50000"/>
                </a:prstClr>
              </a:solidFill>
              <a:effectLst/>
              <a:uLnTx/>
              <a:uFillTx/>
              <a:latin typeface="Arial" charset="0"/>
              <a:ea typeface="+mn-ea"/>
              <a:cs typeface="+mn-cs"/>
            </a:endParaRPr>
          </a:p>
        </p:txBody>
      </p:sp>
      <p:sp>
        <p:nvSpPr>
          <p:cNvPr id="16" name="Tekstfelt 15">
            <a:extLst>
              <a:ext uri="{FF2B5EF4-FFF2-40B4-BE49-F238E27FC236}">
                <a16:creationId xmlns:a16="http://schemas.microsoft.com/office/drawing/2014/main" id="{9CDD0BA0-D029-442C-A570-AAF0D6AE7BCA}"/>
              </a:ext>
            </a:extLst>
          </p:cNvPr>
          <p:cNvSpPr txBox="1"/>
          <p:nvPr/>
        </p:nvSpPr>
        <p:spPr>
          <a:xfrm>
            <a:off x="4644008" y="3229264"/>
            <a:ext cx="116553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Arial" charset="0"/>
                <a:ea typeface="+mn-ea"/>
                <a:cs typeface="+mn-cs"/>
              </a:rPr>
              <a:t>Region H   </a:t>
            </a:r>
            <a:r>
              <a:rPr kumimoji="0" lang="da-DK" sz="825" b="0" i="0" u="none" strike="noStrike" kern="1200" cap="none" spc="0" normalizeH="0" baseline="0" noProof="0" dirty="0">
                <a:ln>
                  <a:noFill/>
                </a:ln>
                <a:solidFill>
                  <a:prstClr val="black"/>
                </a:solidFill>
                <a:effectLst/>
                <a:uLnTx/>
                <a:uFillTx/>
                <a:latin typeface="Arial" charset="0"/>
                <a:ea typeface="+mn-ea"/>
                <a:cs typeface="+mn-cs"/>
              </a:rPr>
              <a:t>6,5 %</a:t>
            </a:r>
            <a:br>
              <a:rPr kumimoji="0" lang="da-DK" sz="825" b="0" i="0" u="none" strike="noStrike" kern="1200" cap="none" spc="0" normalizeH="0" baseline="0" noProof="0" dirty="0">
                <a:ln>
                  <a:noFill/>
                </a:ln>
                <a:solidFill>
                  <a:prstClr val="black"/>
                </a:solidFill>
                <a:effectLst/>
                <a:uLnTx/>
                <a:uFillTx/>
                <a:latin typeface="Arial" charset="0"/>
                <a:ea typeface="+mn-ea"/>
                <a:cs typeface="+mn-cs"/>
              </a:rPr>
            </a:br>
            <a:r>
              <a:rPr kumimoji="0" lang="da-DK" sz="675" b="0" i="0" u="none" strike="noStrike" kern="1200" cap="none" spc="0" normalizeH="0" baseline="0" noProof="0" dirty="0">
                <a:ln>
                  <a:noFill/>
                </a:ln>
                <a:solidFill>
                  <a:prstClr val="white">
                    <a:lumMod val="50000"/>
                  </a:prstClr>
                </a:solidFill>
                <a:effectLst/>
                <a:uLnTx/>
                <a:uFillTx/>
                <a:latin typeface="Arial" charset="0"/>
                <a:ea typeface="+mn-ea"/>
                <a:cs typeface="+mn-cs"/>
              </a:rPr>
              <a:t>Variation 4,2 % - 9,5 %</a:t>
            </a:r>
            <a:br>
              <a:rPr kumimoji="0" lang="da-DK" sz="825" b="0" i="0" u="none" strike="noStrike" kern="1200" cap="none" spc="0" normalizeH="0" baseline="0" noProof="0" dirty="0">
                <a:ln>
                  <a:noFill/>
                </a:ln>
                <a:solidFill>
                  <a:prstClr val="black"/>
                </a:solidFill>
                <a:effectLst/>
                <a:uLnTx/>
                <a:uFillTx/>
                <a:latin typeface="Arial" charset="0"/>
                <a:ea typeface="+mn-ea"/>
                <a:cs typeface="+mn-cs"/>
              </a:rPr>
            </a:br>
            <a:r>
              <a:rPr kumimoji="0" lang="da-DK" sz="825" b="0" i="0" u="none" strike="noStrike" kern="1200" cap="none" spc="0" normalizeH="0" baseline="0" noProof="0" dirty="0">
                <a:ln>
                  <a:noFill/>
                </a:ln>
                <a:solidFill>
                  <a:prstClr val="black"/>
                </a:solidFill>
                <a:effectLst/>
                <a:uLnTx/>
                <a:uFillTx/>
                <a:latin typeface="Arial" charset="0"/>
                <a:ea typeface="+mn-ea"/>
                <a:cs typeface="+mn-cs"/>
              </a:rPr>
              <a:t>  </a:t>
            </a:r>
            <a:endParaRPr kumimoji="0" lang="da-DK"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9" name="Tekstfelt 18">
            <a:extLst>
              <a:ext uri="{FF2B5EF4-FFF2-40B4-BE49-F238E27FC236}">
                <a16:creationId xmlns:a16="http://schemas.microsoft.com/office/drawing/2014/main" id="{824C978B-FE49-4BEA-83B2-D66B809614D1}"/>
              </a:ext>
            </a:extLst>
          </p:cNvPr>
          <p:cNvSpPr txBox="1"/>
          <p:nvPr/>
        </p:nvSpPr>
        <p:spPr>
          <a:xfrm>
            <a:off x="4644008" y="3706636"/>
            <a:ext cx="997358" cy="35779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Arial" charset="0"/>
                <a:ea typeface="+mn-ea"/>
                <a:cs typeface="+mn-cs"/>
              </a:rPr>
              <a:t>Region H   </a:t>
            </a:r>
            <a:r>
              <a:rPr kumimoji="0" lang="da-DK" sz="825" b="0" i="0" u="none" strike="noStrike" kern="1200" cap="none" spc="0" normalizeH="0" baseline="0" noProof="0" dirty="0">
                <a:ln>
                  <a:noFill/>
                </a:ln>
                <a:solidFill>
                  <a:prstClr val="black"/>
                </a:solidFill>
                <a:effectLst/>
                <a:uLnTx/>
                <a:uFillTx/>
                <a:latin typeface="Arial" charset="0"/>
                <a:ea typeface="+mn-ea"/>
                <a:cs typeface="+mn-cs"/>
              </a:rPr>
              <a:t>30 %</a:t>
            </a:r>
            <a:br>
              <a:rPr kumimoji="0" lang="da-DK" sz="825" b="0" i="0" u="none" strike="noStrike" kern="1200" cap="none" spc="0" normalizeH="0" baseline="0" noProof="0" dirty="0">
                <a:ln>
                  <a:noFill/>
                </a:ln>
                <a:solidFill>
                  <a:prstClr val="black"/>
                </a:solidFill>
                <a:effectLst/>
                <a:uLnTx/>
                <a:uFillTx/>
                <a:latin typeface="Arial" charset="0"/>
                <a:ea typeface="+mn-ea"/>
                <a:cs typeface="+mn-cs"/>
              </a:rPr>
            </a:br>
            <a:r>
              <a:rPr kumimoji="0" lang="da-DK" sz="675" b="0" i="0" u="none" strike="noStrike" kern="1200" cap="none" spc="0" normalizeH="0" baseline="0" noProof="0" dirty="0">
                <a:ln>
                  <a:noFill/>
                </a:ln>
                <a:solidFill>
                  <a:prstClr val="white">
                    <a:lumMod val="50000"/>
                  </a:prstClr>
                </a:solidFill>
                <a:effectLst/>
                <a:uLnTx/>
                <a:uFillTx/>
                <a:latin typeface="Arial" charset="0"/>
                <a:ea typeface="+mn-ea"/>
                <a:cs typeface="+mn-cs"/>
              </a:rPr>
              <a:t>variation 22 % - 36 %</a:t>
            </a:r>
            <a:r>
              <a:rPr kumimoji="0" lang="da-DK" sz="825" b="0" i="0" u="none" strike="noStrike" kern="1200" cap="none" spc="0" normalizeH="0" baseline="0" noProof="0" dirty="0">
                <a:ln>
                  <a:noFill/>
                </a:ln>
                <a:solidFill>
                  <a:prstClr val="black"/>
                </a:solidFill>
                <a:effectLst/>
                <a:uLnTx/>
                <a:uFillTx/>
                <a:latin typeface="Arial" charset="0"/>
                <a:ea typeface="+mn-ea"/>
                <a:cs typeface="+mn-cs"/>
              </a:rPr>
              <a:t>  </a:t>
            </a:r>
            <a:endParaRPr kumimoji="0" lang="da-DK"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0" name="Tekstfelt 19">
            <a:extLst>
              <a:ext uri="{FF2B5EF4-FFF2-40B4-BE49-F238E27FC236}">
                <a16:creationId xmlns:a16="http://schemas.microsoft.com/office/drawing/2014/main" id="{76FB100A-48A6-41EB-A78C-E75C4BA9E32E}"/>
              </a:ext>
            </a:extLst>
          </p:cNvPr>
          <p:cNvSpPr txBox="1"/>
          <p:nvPr/>
        </p:nvSpPr>
        <p:spPr>
          <a:xfrm>
            <a:off x="4572000" y="4198064"/>
            <a:ext cx="1007348" cy="35779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Arial" charset="0"/>
                <a:ea typeface="+mn-ea"/>
                <a:cs typeface="+mn-cs"/>
              </a:rPr>
              <a:t>Region H   </a:t>
            </a:r>
            <a:r>
              <a:rPr kumimoji="0" lang="da-DK" sz="825" b="0" i="0" u="none" strike="noStrike" kern="1200" cap="none" spc="0" normalizeH="0" baseline="0" noProof="0" dirty="0">
                <a:ln>
                  <a:noFill/>
                </a:ln>
                <a:solidFill>
                  <a:prstClr val="black"/>
                </a:solidFill>
                <a:effectLst/>
                <a:uLnTx/>
                <a:uFillTx/>
                <a:latin typeface="Arial" charset="0"/>
                <a:ea typeface="+mn-ea"/>
                <a:cs typeface="+mn-cs"/>
              </a:rPr>
              <a:t>19 %</a:t>
            </a:r>
            <a:br>
              <a:rPr kumimoji="0" lang="da-DK" sz="825" b="0" i="0" u="none" strike="noStrike" kern="1200" cap="none" spc="0" normalizeH="0" baseline="0" noProof="0" dirty="0">
                <a:ln>
                  <a:noFill/>
                </a:ln>
                <a:solidFill>
                  <a:prstClr val="black"/>
                </a:solidFill>
                <a:effectLst/>
                <a:uLnTx/>
                <a:uFillTx/>
                <a:latin typeface="Arial" charset="0"/>
                <a:ea typeface="+mn-ea"/>
                <a:cs typeface="+mn-cs"/>
              </a:rPr>
            </a:br>
            <a:r>
              <a:rPr kumimoji="0" lang="da-DK" sz="675" b="0" i="0" u="none" strike="noStrike" kern="1200" cap="none" spc="0" normalizeH="0" baseline="0" noProof="0" dirty="0">
                <a:ln>
                  <a:noFill/>
                </a:ln>
                <a:solidFill>
                  <a:prstClr val="white">
                    <a:lumMod val="50000"/>
                  </a:prstClr>
                </a:solidFill>
                <a:effectLst/>
                <a:uLnTx/>
                <a:uFillTx/>
                <a:latin typeface="Arial" charset="0"/>
                <a:ea typeface="+mn-ea"/>
                <a:cs typeface="+mn-cs"/>
              </a:rPr>
              <a:t>variation 13 % - 25 %</a:t>
            </a:r>
            <a:r>
              <a:rPr kumimoji="0" lang="da-DK" sz="825" b="0" i="0" u="none" strike="noStrike" kern="1200" cap="none" spc="0" normalizeH="0" baseline="0" noProof="0" dirty="0">
                <a:ln>
                  <a:noFill/>
                </a:ln>
                <a:solidFill>
                  <a:prstClr val="black"/>
                </a:solidFill>
                <a:effectLst/>
                <a:uLnTx/>
                <a:uFillTx/>
                <a:latin typeface="Arial" charset="0"/>
                <a:ea typeface="+mn-ea"/>
                <a:cs typeface="+mn-cs"/>
              </a:rPr>
              <a:t> </a:t>
            </a:r>
            <a:endParaRPr kumimoji="0" lang="da-DK"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1" name="Tekstfelt 20">
            <a:extLst>
              <a:ext uri="{FF2B5EF4-FFF2-40B4-BE49-F238E27FC236}">
                <a16:creationId xmlns:a16="http://schemas.microsoft.com/office/drawing/2014/main" id="{18104EFB-1CBE-4F03-99BA-497B18BED183}"/>
              </a:ext>
            </a:extLst>
          </p:cNvPr>
          <p:cNvSpPr txBox="1"/>
          <p:nvPr/>
        </p:nvSpPr>
        <p:spPr>
          <a:xfrm>
            <a:off x="4572000" y="4710602"/>
            <a:ext cx="1187319" cy="35779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Arial" charset="0"/>
                <a:ea typeface="+mn-ea"/>
                <a:cs typeface="+mn-cs"/>
              </a:rPr>
              <a:t>Region H   </a:t>
            </a:r>
            <a:r>
              <a:rPr kumimoji="0" lang="da-DK" sz="825" b="0" i="0" u="none" strike="noStrike" kern="1200" cap="none" spc="0" normalizeH="0" baseline="0" noProof="0" dirty="0">
                <a:ln>
                  <a:noFill/>
                </a:ln>
                <a:solidFill>
                  <a:prstClr val="black"/>
                </a:solidFill>
                <a:effectLst/>
                <a:uLnTx/>
                <a:uFillTx/>
                <a:latin typeface="Arial" charset="0"/>
                <a:ea typeface="+mn-ea"/>
                <a:cs typeface="+mn-cs"/>
              </a:rPr>
              <a:t>8,3 %</a:t>
            </a:r>
            <a:br>
              <a:rPr kumimoji="0" lang="da-DK" sz="825" b="0" i="0" u="none" strike="noStrike" kern="1200" cap="none" spc="0" normalizeH="0" baseline="0" noProof="0" dirty="0">
                <a:ln>
                  <a:noFill/>
                </a:ln>
                <a:solidFill>
                  <a:prstClr val="black"/>
                </a:solidFill>
                <a:effectLst/>
                <a:uLnTx/>
                <a:uFillTx/>
                <a:latin typeface="Arial" charset="0"/>
                <a:ea typeface="+mn-ea"/>
                <a:cs typeface="+mn-cs"/>
              </a:rPr>
            </a:br>
            <a:r>
              <a:rPr kumimoji="0" lang="da-DK" sz="675" b="0" i="0" u="none" strike="noStrike" kern="1200" cap="none" spc="0" normalizeH="0" baseline="0" noProof="0" dirty="0">
                <a:ln>
                  <a:noFill/>
                </a:ln>
                <a:solidFill>
                  <a:prstClr val="white">
                    <a:lumMod val="50000"/>
                  </a:prstClr>
                </a:solidFill>
                <a:effectLst/>
                <a:uLnTx/>
                <a:uFillTx/>
                <a:latin typeface="Arial" charset="0"/>
                <a:ea typeface="+mn-ea"/>
                <a:cs typeface="+mn-cs"/>
              </a:rPr>
              <a:t>variation 4,4 % - 12,1 %</a:t>
            </a:r>
            <a:r>
              <a:rPr kumimoji="0" lang="da-DK" sz="825" b="0" i="0" u="none" strike="noStrike" kern="1200" cap="none" spc="0" normalizeH="0" baseline="0" noProof="0" dirty="0">
                <a:ln>
                  <a:noFill/>
                </a:ln>
                <a:solidFill>
                  <a:prstClr val="white">
                    <a:lumMod val="50000"/>
                  </a:prstClr>
                </a:solidFill>
                <a:effectLst/>
                <a:uLnTx/>
                <a:uFillTx/>
                <a:latin typeface="Arial" charset="0"/>
                <a:ea typeface="+mn-ea"/>
                <a:cs typeface="+mn-cs"/>
              </a:rPr>
              <a:t>  </a:t>
            </a:r>
            <a:endParaRPr kumimoji="0" lang="da-DK" sz="1200" b="0" i="0" u="none" strike="noStrike" kern="1200" cap="none" spc="0" normalizeH="0" baseline="0" noProof="0" dirty="0">
              <a:ln>
                <a:noFill/>
              </a:ln>
              <a:solidFill>
                <a:prstClr val="white">
                  <a:lumMod val="50000"/>
                </a:prstClr>
              </a:solidFill>
              <a:effectLst/>
              <a:uLnTx/>
              <a:uFillTx/>
              <a:latin typeface="Arial" charset="0"/>
              <a:ea typeface="+mn-ea"/>
              <a:cs typeface="+mn-cs"/>
            </a:endParaRPr>
          </a:p>
        </p:txBody>
      </p:sp>
      <p:sp>
        <p:nvSpPr>
          <p:cNvPr id="23" name="Tekstfelt 22">
            <a:extLst>
              <a:ext uri="{FF2B5EF4-FFF2-40B4-BE49-F238E27FC236}">
                <a16:creationId xmlns:a16="http://schemas.microsoft.com/office/drawing/2014/main" id="{E87B0EE3-2A25-432D-BBAD-4B80442648BD}"/>
              </a:ext>
            </a:extLst>
          </p:cNvPr>
          <p:cNvSpPr txBox="1"/>
          <p:nvPr/>
        </p:nvSpPr>
        <p:spPr>
          <a:xfrm>
            <a:off x="4572000" y="5168822"/>
            <a:ext cx="1165539" cy="35779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Arial" charset="0"/>
                <a:ea typeface="+mn-ea"/>
                <a:cs typeface="+mn-cs"/>
              </a:rPr>
              <a:t>Region H   </a:t>
            </a:r>
            <a:r>
              <a:rPr kumimoji="0" lang="da-DK" sz="825" b="0" i="0" u="none" strike="noStrike" kern="1200" cap="none" spc="0" normalizeH="0" baseline="0" noProof="0" dirty="0">
                <a:ln>
                  <a:noFill/>
                </a:ln>
                <a:solidFill>
                  <a:prstClr val="black"/>
                </a:solidFill>
                <a:effectLst/>
                <a:uLnTx/>
                <a:uFillTx/>
                <a:latin typeface="Arial" charset="0"/>
                <a:ea typeface="+mn-ea"/>
                <a:cs typeface="+mn-cs"/>
              </a:rPr>
              <a:t>8,6 % </a:t>
            </a:r>
            <a:br>
              <a:rPr kumimoji="0" lang="da-DK" sz="825" b="0" i="0" u="none" strike="noStrike" kern="1200" cap="none" spc="0" normalizeH="0" baseline="0" noProof="0" dirty="0">
                <a:ln>
                  <a:noFill/>
                </a:ln>
                <a:solidFill>
                  <a:prstClr val="black"/>
                </a:solidFill>
                <a:effectLst/>
                <a:uLnTx/>
                <a:uFillTx/>
                <a:latin typeface="Arial" charset="0"/>
                <a:ea typeface="+mn-ea"/>
                <a:cs typeface="+mn-cs"/>
              </a:rPr>
            </a:br>
            <a:r>
              <a:rPr kumimoji="0" lang="da-DK" sz="675" b="0" i="0" u="none" strike="noStrike" kern="1200" cap="none" spc="0" normalizeH="0" baseline="0" noProof="0" dirty="0">
                <a:ln>
                  <a:noFill/>
                </a:ln>
                <a:solidFill>
                  <a:prstClr val="white">
                    <a:lumMod val="50000"/>
                  </a:prstClr>
                </a:solidFill>
                <a:effectLst/>
                <a:uLnTx/>
                <a:uFillTx/>
                <a:latin typeface="Arial" charset="0"/>
                <a:ea typeface="+mn-ea"/>
                <a:cs typeface="+mn-cs"/>
              </a:rPr>
              <a:t>variation 5,7 % - 12,7 %</a:t>
            </a:r>
            <a:r>
              <a:rPr kumimoji="0" lang="da-DK" sz="825" b="0" i="0" u="none" strike="noStrike" kern="1200" cap="none" spc="0" normalizeH="0" baseline="0" noProof="0" dirty="0">
                <a:ln>
                  <a:noFill/>
                </a:ln>
                <a:solidFill>
                  <a:prstClr val="white">
                    <a:lumMod val="50000"/>
                  </a:prstClr>
                </a:solidFill>
                <a:effectLst/>
                <a:uLnTx/>
                <a:uFillTx/>
                <a:latin typeface="Arial" charset="0"/>
                <a:ea typeface="+mn-ea"/>
                <a:cs typeface="+mn-cs"/>
              </a:rPr>
              <a:t> </a:t>
            </a:r>
            <a:endParaRPr kumimoji="0" lang="da-DK" sz="1200" b="0" i="0" u="none" strike="noStrike" kern="1200" cap="none" spc="0" normalizeH="0" baseline="0" noProof="0" dirty="0">
              <a:ln>
                <a:noFill/>
              </a:ln>
              <a:solidFill>
                <a:prstClr val="white">
                  <a:lumMod val="50000"/>
                </a:prstClr>
              </a:solidFill>
              <a:effectLst/>
              <a:uLnTx/>
              <a:uFillTx/>
              <a:latin typeface="Arial" charset="0"/>
              <a:ea typeface="+mn-ea"/>
              <a:cs typeface="+mn-cs"/>
            </a:endParaRPr>
          </a:p>
        </p:txBody>
      </p:sp>
      <p:sp>
        <p:nvSpPr>
          <p:cNvPr id="14" name="Tekstfelt 13">
            <a:extLst>
              <a:ext uri="{FF2B5EF4-FFF2-40B4-BE49-F238E27FC236}">
                <a16:creationId xmlns:a16="http://schemas.microsoft.com/office/drawing/2014/main" id="{1804E9B9-BBD0-4011-9AF7-35B84B0E81F7}"/>
              </a:ext>
            </a:extLst>
          </p:cNvPr>
          <p:cNvSpPr txBox="1"/>
          <p:nvPr/>
        </p:nvSpPr>
        <p:spPr>
          <a:xfrm>
            <a:off x="5724128" y="2777661"/>
            <a:ext cx="1577660" cy="2192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825" b="0" i="0" u="none" strike="noStrike" kern="1200" cap="none" spc="0" normalizeH="0" baseline="0" noProof="0" dirty="0">
                <a:ln>
                  <a:noFill/>
                </a:ln>
                <a:solidFill>
                  <a:srgbClr val="FF0000"/>
                </a:solidFill>
                <a:effectLst/>
                <a:uLnTx/>
                <a:uFillTx/>
                <a:latin typeface="Arial" charset="0"/>
                <a:ea typeface="+mn-ea"/>
                <a:cs typeface="+mn-cs"/>
              </a:rPr>
              <a:t>16-24 </a:t>
            </a:r>
            <a:r>
              <a:rPr kumimoji="0" lang="da-DK" sz="825" b="0" i="0" u="none" strike="noStrike" kern="1200" cap="none" spc="0" normalizeH="0" baseline="0" noProof="0" dirty="0">
                <a:ln>
                  <a:noFill/>
                </a:ln>
                <a:solidFill>
                  <a:srgbClr val="FF0000"/>
                </a:solidFill>
                <a:effectLst/>
                <a:uLnTx/>
                <a:uFillTx/>
                <a:latin typeface="Arial" charset="0"/>
                <a:ea typeface="+mn-ea"/>
                <a:cs typeface="Arial" panose="020B0604020202020204" pitchFamily="34" charset="0"/>
              </a:rPr>
              <a:t>♀ 25 %</a:t>
            </a:r>
            <a:endParaRPr kumimoji="0" lang="da-DK" sz="1200" b="0" i="0" u="none" strike="noStrike" kern="1200" cap="none" spc="0" normalizeH="0" baseline="0" noProof="0" dirty="0">
              <a:ln>
                <a:noFill/>
              </a:ln>
              <a:solidFill>
                <a:srgbClr val="FF0000"/>
              </a:solidFill>
              <a:effectLst/>
              <a:uLnTx/>
              <a:uFillTx/>
              <a:latin typeface="Arial" charset="0"/>
              <a:ea typeface="+mn-ea"/>
              <a:cs typeface="+mn-cs"/>
            </a:endParaRPr>
          </a:p>
        </p:txBody>
      </p:sp>
      <p:cxnSp>
        <p:nvCxnSpPr>
          <p:cNvPr id="4" name="Lige forbindelse 3">
            <a:extLst>
              <a:ext uri="{FF2B5EF4-FFF2-40B4-BE49-F238E27FC236}">
                <a16:creationId xmlns:a16="http://schemas.microsoft.com/office/drawing/2014/main" id="{A7EE1F6E-6CCA-4449-BB71-A5C140151439}"/>
              </a:ext>
            </a:extLst>
          </p:cNvPr>
          <p:cNvCxnSpPr>
            <a:cxnSpLocks/>
          </p:cNvCxnSpPr>
          <p:nvPr/>
        </p:nvCxnSpPr>
        <p:spPr>
          <a:xfrm>
            <a:off x="5650607" y="2393056"/>
            <a:ext cx="0" cy="3139226"/>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kstfelt 16">
            <a:extLst>
              <a:ext uri="{FF2B5EF4-FFF2-40B4-BE49-F238E27FC236}">
                <a16:creationId xmlns:a16="http://schemas.microsoft.com/office/drawing/2014/main" id="{3E9AAA0F-2E6E-4BC7-8DE8-2748D0C33E04}"/>
              </a:ext>
            </a:extLst>
          </p:cNvPr>
          <p:cNvSpPr txBox="1"/>
          <p:nvPr/>
        </p:nvSpPr>
        <p:spPr>
          <a:xfrm>
            <a:off x="5721017" y="3182729"/>
            <a:ext cx="1777970" cy="2192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825" b="0" i="0" u="none" strike="noStrike" kern="1200" cap="none" spc="0" normalizeH="0" baseline="0" noProof="0" dirty="0">
                <a:ln>
                  <a:noFill/>
                </a:ln>
                <a:solidFill>
                  <a:srgbClr val="FF0000"/>
                </a:solidFill>
                <a:effectLst/>
                <a:uLnTx/>
                <a:uFillTx/>
                <a:latin typeface="Arial" charset="0"/>
                <a:ea typeface="+mn-ea"/>
                <a:cs typeface="+mn-cs"/>
              </a:rPr>
              <a:t>Førtidspensionister 26,9 %</a:t>
            </a:r>
            <a:endParaRPr kumimoji="0" lang="da-DK" sz="12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18" name="Tekstfelt 17">
            <a:extLst>
              <a:ext uri="{FF2B5EF4-FFF2-40B4-BE49-F238E27FC236}">
                <a16:creationId xmlns:a16="http://schemas.microsoft.com/office/drawing/2014/main" id="{6BC13FC2-C32A-4CA9-AFAC-B8F33389197A}"/>
              </a:ext>
            </a:extLst>
          </p:cNvPr>
          <p:cNvSpPr txBox="1"/>
          <p:nvPr/>
        </p:nvSpPr>
        <p:spPr>
          <a:xfrm>
            <a:off x="5721018" y="3732575"/>
            <a:ext cx="1564640" cy="2192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825" b="0" i="0" u="none" strike="noStrike" kern="1200" cap="none" spc="0" normalizeH="0" baseline="0" noProof="0" dirty="0">
                <a:ln>
                  <a:noFill/>
                </a:ln>
                <a:solidFill>
                  <a:srgbClr val="FF0000"/>
                </a:solidFill>
                <a:effectLst/>
                <a:uLnTx/>
                <a:uFillTx/>
                <a:latin typeface="Arial" charset="0"/>
                <a:ea typeface="+mn-ea"/>
                <a:cs typeface="+mn-cs"/>
              </a:rPr>
              <a:t>16-24 </a:t>
            </a:r>
            <a:r>
              <a:rPr kumimoji="0" lang="da-DK" sz="825" b="0" i="0" u="none" strike="noStrike" kern="1200" cap="none" spc="0" normalizeH="0" baseline="0" noProof="0" dirty="0">
                <a:ln>
                  <a:noFill/>
                </a:ln>
                <a:solidFill>
                  <a:srgbClr val="FF0000"/>
                </a:solidFill>
                <a:effectLst/>
                <a:uLnTx/>
                <a:uFillTx/>
                <a:latin typeface="Arial" charset="0"/>
                <a:ea typeface="+mn-ea"/>
                <a:cs typeface="Arial" panose="020B0604020202020204" pitchFamily="34" charset="0"/>
              </a:rPr>
              <a:t>♀ 53 %</a:t>
            </a:r>
            <a:endParaRPr kumimoji="0" lang="da-DK" sz="12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2" name="Tekstfelt 21">
            <a:extLst>
              <a:ext uri="{FF2B5EF4-FFF2-40B4-BE49-F238E27FC236}">
                <a16:creationId xmlns:a16="http://schemas.microsoft.com/office/drawing/2014/main" id="{E2727BCB-857A-4E01-A724-81BC30588D57}"/>
              </a:ext>
            </a:extLst>
          </p:cNvPr>
          <p:cNvSpPr txBox="1"/>
          <p:nvPr/>
        </p:nvSpPr>
        <p:spPr>
          <a:xfrm>
            <a:off x="5737540" y="4171454"/>
            <a:ext cx="1564640" cy="2192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825" b="0" i="0" u="none" strike="noStrike" kern="1200" cap="none" spc="0" normalizeH="0" baseline="0" noProof="0" dirty="0">
                <a:ln>
                  <a:noFill/>
                </a:ln>
                <a:solidFill>
                  <a:srgbClr val="FF0000"/>
                </a:solidFill>
                <a:effectLst/>
                <a:uLnTx/>
                <a:uFillTx/>
                <a:latin typeface="Arial" charset="0"/>
                <a:ea typeface="+mn-ea"/>
                <a:cs typeface="+mn-cs"/>
              </a:rPr>
              <a:t>16-24 </a:t>
            </a:r>
            <a:r>
              <a:rPr kumimoji="0" lang="da-DK" sz="825" b="0" i="0" u="none" strike="noStrike" kern="1200" cap="none" spc="0" normalizeH="0" baseline="0" noProof="0" dirty="0">
                <a:ln>
                  <a:noFill/>
                </a:ln>
                <a:solidFill>
                  <a:srgbClr val="FF0000"/>
                </a:solidFill>
                <a:effectLst/>
                <a:uLnTx/>
                <a:uFillTx/>
                <a:latin typeface="Arial" charset="0"/>
                <a:ea typeface="+mn-ea"/>
                <a:cs typeface="Arial" panose="020B0604020202020204" pitchFamily="34" charset="0"/>
              </a:rPr>
              <a:t>♀ 37 %</a:t>
            </a:r>
            <a:endParaRPr kumimoji="0" lang="da-DK" sz="12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4" name="Tekstfelt 23">
            <a:extLst>
              <a:ext uri="{FF2B5EF4-FFF2-40B4-BE49-F238E27FC236}">
                <a16:creationId xmlns:a16="http://schemas.microsoft.com/office/drawing/2014/main" id="{1ABA975A-90F3-40F7-9B86-6A8F5CCC3D94}"/>
              </a:ext>
            </a:extLst>
          </p:cNvPr>
          <p:cNvSpPr txBox="1"/>
          <p:nvPr/>
        </p:nvSpPr>
        <p:spPr>
          <a:xfrm>
            <a:off x="5737540" y="4722143"/>
            <a:ext cx="1719257" cy="2192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825" b="0" i="0" u="none" strike="noStrike" kern="1200" cap="none" spc="0" normalizeH="0" baseline="0" noProof="0" dirty="0">
                <a:ln>
                  <a:noFill/>
                </a:ln>
                <a:solidFill>
                  <a:srgbClr val="FF0000"/>
                </a:solidFill>
                <a:effectLst/>
                <a:uLnTx/>
                <a:uFillTx/>
                <a:latin typeface="Arial" charset="0"/>
                <a:ea typeface="+mn-ea"/>
                <a:cs typeface="+mn-cs"/>
              </a:rPr>
              <a:t>16-24 </a:t>
            </a:r>
            <a:r>
              <a:rPr kumimoji="0" lang="da-DK" sz="825" b="0" i="0" u="none" strike="noStrike" kern="1200" cap="none" spc="0" normalizeH="0" baseline="0" noProof="0" dirty="0">
                <a:ln>
                  <a:noFill/>
                </a:ln>
                <a:solidFill>
                  <a:srgbClr val="FF0000"/>
                </a:solidFill>
                <a:effectLst/>
                <a:uLnTx/>
                <a:uFillTx/>
                <a:latin typeface="Arial" charset="0"/>
                <a:ea typeface="+mn-ea"/>
                <a:cs typeface="Arial" panose="020B0604020202020204" pitchFamily="34" charset="0"/>
              </a:rPr>
              <a:t>♀ 20,3 %</a:t>
            </a:r>
            <a:endParaRPr kumimoji="0" lang="da-DK" sz="12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5" name="Tekstfelt 24">
            <a:extLst>
              <a:ext uri="{FF2B5EF4-FFF2-40B4-BE49-F238E27FC236}">
                <a16:creationId xmlns:a16="http://schemas.microsoft.com/office/drawing/2014/main" id="{E81268E8-4DD8-4068-B35C-9EE377C11150}"/>
              </a:ext>
            </a:extLst>
          </p:cNvPr>
          <p:cNvSpPr txBox="1"/>
          <p:nvPr/>
        </p:nvSpPr>
        <p:spPr>
          <a:xfrm>
            <a:off x="5737540" y="5200843"/>
            <a:ext cx="1886686" cy="2192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825" b="0" i="0" u="none" strike="noStrike" kern="1200" cap="none" spc="0" normalizeH="0" baseline="0" noProof="0" dirty="0">
                <a:ln>
                  <a:noFill/>
                </a:ln>
                <a:solidFill>
                  <a:srgbClr val="FF0000"/>
                </a:solidFill>
                <a:effectLst/>
                <a:uLnTx/>
                <a:uFillTx/>
                <a:latin typeface="Arial" charset="0"/>
                <a:ea typeface="+mn-ea"/>
                <a:cs typeface="+mn-cs"/>
              </a:rPr>
              <a:t>16-24 </a:t>
            </a:r>
            <a:r>
              <a:rPr kumimoji="0" lang="da-DK" sz="825" b="0" i="0" u="none" strike="noStrike" kern="1200" cap="none" spc="0" normalizeH="0" baseline="0" noProof="0" dirty="0">
                <a:ln>
                  <a:noFill/>
                </a:ln>
                <a:solidFill>
                  <a:srgbClr val="FF0000"/>
                </a:solidFill>
                <a:effectLst/>
                <a:uLnTx/>
                <a:uFillTx/>
                <a:latin typeface="Arial" charset="0"/>
                <a:ea typeface="+mn-ea"/>
                <a:cs typeface="Arial" panose="020B0604020202020204" pitchFamily="34" charset="0"/>
              </a:rPr>
              <a:t>♀ 18,6 %</a:t>
            </a:r>
            <a:endParaRPr kumimoji="0" lang="da-DK" sz="1200" b="0" i="0" u="none" strike="noStrike" kern="1200" cap="none" spc="0" normalizeH="0" baseline="0" noProof="0" dirty="0">
              <a:ln>
                <a:noFill/>
              </a:ln>
              <a:solidFill>
                <a:srgbClr val="FF0000"/>
              </a:solidFill>
              <a:effectLst/>
              <a:uLnTx/>
              <a:uFillTx/>
              <a:latin typeface="Arial" charset="0"/>
              <a:ea typeface="+mn-ea"/>
              <a:cs typeface="+mn-cs"/>
            </a:endParaRPr>
          </a:p>
        </p:txBody>
      </p:sp>
      <p:graphicFrame>
        <p:nvGraphicFramePr>
          <p:cNvPr id="27" name="Diagram 26">
            <a:extLst>
              <a:ext uri="{FF2B5EF4-FFF2-40B4-BE49-F238E27FC236}">
                <a16:creationId xmlns:a16="http://schemas.microsoft.com/office/drawing/2014/main" id="{292BADCF-C04D-4A4B-A992-433D571FA0A0}"/>
              </a:ext>
            </a:extLst>
          </p:cNvPr>
          <p:cNvGraphicFramePr>
            <a:graphicFrameLocks/>
          </p:cNvGraphicFramePr>
          <p:nvPr/>
        </p:nvGraphicFramePr>
        <p:xfrm>
          <a:off x="429971" y="1906745"/>
          <a:ext cx="4283696" cy="3625537"/>
        </p:xfrm>
        <a:graphic>
          <a:graphicData uri="http://schemas.openxmlformats.org/drawingml/2006/chart">
            <c:chart xmlns:c="http://schemas.openxmlformats.org/drawingml/2006/chart" xmlns:r="http://schemas.openxmlformats.org/officeDocument/2006/relationships" r:id="rId5"/>
          </a:graphicData>
        </a:graphic>
      </p:graphicFrame>
      <p:pic>
        <p:nvPicPr>
          <p:cNvPr id="26" name="Pladsholder til indhold 4">
            <a:extLst>
              <a:ext uri="{FF2B5EF4-FFF2-40B4-BE49-F238E27FC236}">
                <a16:creationId xmlns:a16="http://schemas.microsoft.com/office/drawing/2014/main" id="{054EE094-E062-4518-966C-732969E5E5D1}"/>
              </a:ext>
            </a:extLst>
          </p:cNvPr>
          <p:cNvPicPr>
            <a:picLocks noChangeAspect="1"/>
          </p:cNvPicPr>
          <p:nvPr/>
        </p:nvPicPr>
        <p:blipFill rotWithShape="1">
          <a:blip r:embed="rId6"/>
          <a:srcRect l="-319" t="-2343" r="319" b="35250"/>
          <a:stretch/>
        </p:blipFill>
        <p:spPr>
          <a:xfrm rot="1466946">
            <a:off x="7253313" y="4625505"/>
            <a:ext cx="1513480" cy="1442083"/>
          </a:xfrm>
          <a:prstGeom prst="rect">
            <a:avLst/>
          </a:prstGeom>
        </p:spPr>
      </p:pic>
      <p:sp>
        <p:nvSpPr>
          <p:cNvPr id="3" name="Tekstfelt 2">
            <a:extLst>
              <a:ext uri="{FF2B5EF4-FFF2-40B4-BE49-F238E27FC236}">
                <a16:creationId xmlns:a16="http://schemas.microsoft.com/office/drawing/2014/main" id="{39DAC33D-9FCA-4C77-9CAD-C4572E9E26D0}"/>
              </a:ext>
            </a:extLst>
          </p:cNvPr>
          <p:cNvSpPr txBox="1"/>
          <p:nvPr/>
        </p:nvSpPr>
        <p:spPr>
          <a:xfrm>
            <a:off x="1267262" y="5830340"/>
            <a:ext cx="5400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fra ungeprofilundersøgelsen 2022/23</a:t>
            </a:r>
          </a:p>
        </p:txBody>
      </p:sp>
      <p:cxnSp>
        <p:nvCxnSpPr>
          <p:cNvPr id="6" name="Forbindelse: vinklet 5">
            <a:extLst>
              <a:ext uri="{FF2B5EF4-FFF2-40B4-BE49-F238E27FC236}">
                <a16:creationId xmlns:a16="http://schemas.microsoft.com/office/drawing/2014/main" id="{8F630F69-2E29-48D4-B8D4-FCCB560E7C4E}"/>
              </a:ext>
            </a:extLst>
          </p:cNvPr>
          <p:cNvCxnSpPr/>
          <p:nvPr/>
        </p:nvCxnSpPr>
        <p:spPr>
          <a:xfrm>
            <a:off x="6487985" y="5857133"/>
            <a:ext cx="714634" cy="184666"/>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579665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AFF04CAF-5B73-4DA3-AF1A-1A355AB45D70}"/>
              </a:ext>
            </a:extLst>
          </p:cNvPr>
          <p:cNvPicPr>
            <a:picLocks noChangeAspect="1"/>
          </p:cNvPicPr>
          <p:nvPr/>
        </p:nvPicPr>
        <p:blipFill rotWithShape="1">
          <a:blip r:embed="rId3">
            <a:extLst>
              <a:ext uri="{28A0092B-C50C-407E-A947-70E740481C1C}">
                <a14:useLocalDpi xmlns:a14="http://schemas.microsoft.com/office/drawing/2010/main" val="0"/>
              </a:ext>
            </a:extLst>
          </a:blip>
          <a:srcRect l="25588" t="11950" r="27163" b="13953"/>
          <a:stretch/>
        </p:blipFill>
        <p:spPr>
          <a:xfrm>
            <a:off x="493930" y="1196752"/>
            <a:ext cx="8156139" cy="5029620"/>
          </a:xfrm>
          <a:prstGeom prst="rect">
            <a:avLst/>
          </a:prstGeom>
        </p:spPr>
      </p:pic>
      <p:sp>
        <p:nvSpPr>
          <p:cNvPr id="5" name="Tekstfelt 4">
            <a:extLst>
              <a:ext uri="{FF2B5EF4-FFF2-40B4-BE49-F238E27FC236}">
                <a16:creationId xmlns:a16="http://schemas.microsoft.com/office/drawing/2014/main" id="{FDBF8D50-5131-4D32-92A4-2FAE13EC8FA0}"/>
              </a:ext>
            </a:extLst>
          </p:cNvPr>
          <p:cNvSpPr txBox="1"/>
          <p:nvPr/>
        </p:nvSpPr>
        <p:spPr>
          <a:xfrm>
            <a:off x="493929" y="446962"/>
            <a:ext cx="8156139"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3200" b="0" i="0" u="none" strike="noStrike" kern="1200" cap="none" spc="0" normalizeH="0" baseline="0" noProof="0" dirty="0">
                <a:ln>
                  <a:noFill/>
                </a:ln>
                <a:solidFill>
                  <a:srgbClr val="7F7F7F"/>
                </a:solidFill>
                <a:effectLst/>
                <a:uLnTx/>
                <a:uFillTx/>
                <a:latin typeface="Arial" charset="0"/>
                <a:ea typeface="+mn-ea"/>
                <a:cs typeface="+mn-cs"/>
              </a:rPr>
              <a:t>Unge er forskellige og trives i forskellig grad   </a:t>
            </a:r>
          </a:p>
        </p:txBody>
      </p:sp>
    </p:spTree>
    <p:extLst>
      <p:ext uri="{BB962C8B-B14F-4D97-AF65-F5344CB8AC3E}">
        <p14:creationId xmlns:p14="http://schemas.microsoft.com/office/powerpoint/2010/main" val="2702911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C2712F-5DE7-4964-86F7-DFD91E4C9380}"/>
              </a:ext>
            </a:extLst>
          </p:cNvPr>
          <p:cNvSpPr>
            <a:spLocks noGrp="1"/>
          </p:cNvSpPr>
          <p:nvPr>
            <p:ph type="title"/>
          </p:nvPr>
        </p:nvSpPr>
        <p:spPr>
          <a:xfrm>
            <a:off x="464326" y="561341"/>
            <a:ext cx="8176437" cy="1116012"/>
          </a:xfrm>
        </p:spPr>
        <p:txBody>
          <a:bodyPr/>
          <a:lstStyle/>
          <a:p>
            <a:r>
              <a:rPr lang="da-DK" dirty="0"/>
              <a:t>Hvilke greb skal vi gøre for at vende udviklingen?</a:t>
            </a:r>
          </a:p>
        </p:txBody>
      </p:sp>
      <p:sp>
        <p:nvSpPr>
          <p:cNvPr id="3" name="Pladsholder til indhold 2">
            <a:extLst>
              <a:ext uri="{FF2B5EF4-FFF2-40B4-BE49-F238E27FC236}">
                <a16:creationId xmlns:a16="http://schemas.microsoft.com/office/drawing/2014/main" id="{0414FBA0-04F7-43EB-9F82-DEAB31215FAC}"/>
              </a:ext>
            </a:extLst>
          </p:cNvPr>
          <p:cNvSpPr>
            <a:spLocks noGrp="1"/>
          </p:cNvSpPr>
          <p:nvPr>
            <p:ph idx="1"/>
          </p:nvPr>
        </p:nvSpPr>
        <p:spPr>
          <a:xfrm>
            <a:off x="503238" y="1677353"/>
            <a:ext cx="8137525" cy="4537075"/>
          </a:xfrm>
        </p:spPr>
        <p:txBody>
          <a:bodyPr/>
          <a:lstStyle/>
          <a:p>
            <a:endParaRPr lang="da-DK" dirty="0">
              <a:hlinkClick r:id="rId3"/>
            </a:endParaRPr>
          </a:p>
          <a:p>
            <a:r>
              <a:rPr lang="da-DK" dirty="0">
                <a:hlinkClick r:id="rId3"/>
              </a:rPr>
              <a:t>Konference om den nationale sundhedsprofil - Sundhedsstyrelsen</a:t>
            </a:r>
            <a:endParaRPr lang="da-DK" dirty="0"/>
          </a:p>
          <a:p>
            <a:endParaRPr lang="da-DK" dirty="0"/>
          </a:p>
          <a:p>
            <a:endParaRPr lang="da-DK" dirty="0"/>
          </a:p>
          <a:p>
            <a:pPr marL="0" indent="0" algn="ctr">
              <a:buNone/>
            </a:pPr>
            <a:r>
              <a:rPr lang="da-DK" b="1" dirty="0"/>
              <a:t>Ved Morten Hulvej Rod </a:t>
            </a:r>
          </a:p>
          <a:p>
            <a:pPr marL="0" indent="0" algn="ctr">
              <a:buNone/>
            </a:pPr>
            <a:r>
              <a:rPr lang="da-DK" b="1" dirty="0"/>
              <a:t>Sundhedsfremmechef ved Steno Diabetes Center Copenhagen</a:t>
            </a:r>
          </a:p>
          <a:p>
            <a:pPr marL="0" indent="0" algn="ctr">
              <a:buNone/>
            </a:pPr>
            <a:r>
              <a:rPr lang="da-DK" b="1" dirty="0"/>
              <a:t>Professor ved Statens Institut for Folkesundhed</a:t>
            </a:r>
          </a:p>
          <a:p>
            <a:endParaRPr lang="da-DK" dirty="0"/>
          </a:p>
          <a:p>
            <a:pPr lvl="1"/>
            <a:endParaRPr lang="da-DK" dirty="0"/>
          </a:p>
        </p:txBody>
      </p:sp>
    </p:spTree>
    <p:extLst>
      <p:ext uri="{BB962C8B-B14F-4D97-AF65-F5344CB8AC3E}">
        <p14:creationId xmlns:p14="http://schemas.microsoft.com/office/powerpoint/2010/main" val="22394651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ACF3A-7341-4770-AB1C-ADD3806D5CA0}"/>
              </a:ext>
            </a:extLst>
          </p:cNvPr>
          <p:cNvSpPr>
            <a:spLocks noGrp="1"/>
          </p:cNvSpPr>
          <p:nvPr>
            <p:ph type="title"/>
          </p:nvPr>
        </p:nvSpPr>
        <p:spPr>
          <a:xfrm>
            <a:off x="464326" y="584201"/>
            <a:ext cx="8176437" cy="1116012"/>
          </a:xfrm>
        </p:spPr>
        <p:txBody>
          <a:bodyPr wrap="square" anchor="t">
            <a:normAutofit/>
          </a:bodyPr>
          <a:lstStyle/>
          <a:p>
            <a:r>
              <a:rPr lang="da-DK" dirty="0"/>
              <a:t>Anbefalinger til det videre arbejde… </a:t>
            </a:r>
            <a:br>
              <a:rPr lang="da-DK" dirty="0"/>
            </a:br>
            <a:r>
              <a:rPr lang="da-DK" dirty="0"/>
              <a:t>- </a:t>
            </a:r>
            <a:r>
              <a:rPr lang="da-DK" sz="2400" dirty="0"/>
              <a:t>Ikke et enten eller, men et både og</a:t>
            </a:r>
            <a:r>
              <a:rPr lang="da-DK" dirty="0"/>
              <a:t> </a:t>
            </a:r>
          </a:p>
        </p:txBody>
      </p:sp>
      <p:sp>
        <p:nvSpPr>
          <p:cNvPr id="3" name="Pladsholder til indhold 2">
            <a:extLst>
              <a:ext uri="{FF2B5EF4-FFF2-40B4-BE49-F238E27FC236}">
                <a16:creationId xmlns:a16="http://schemas.microsoft.com/office/drawing/2014/main" id="{1B1198A2-7C0C-4EE1-973D-09AE2FB33BDF}"/>
              </a:ext>
            </a:extLst>
          </p:cNvPr>
          <p:cNvSpPr>
            <a:spLocks noGrp="1"/>
          </p:cNvSpPr>
          <p:nvPr>
            <p:ph sz="half" idx="1"/>
          </p:nvPr>
        </p:nvSpPr>
        <p:spPr>
          <a:xfrm>
            <a:off x="503238" y="1700213"/>
            <a:ext cx="3975100" cy="4537075"/>
          </a:xfrm>
        </p:spPr>
        <p:txBody>
          <a:bodyPr wrap="square" anchor="t">
            <a:normAutofit/>
          </a:bodyPr>
          <a:lstStyle/>
          <a:p>
            <a:r>
              <a:rPr lang="da-DK" dirty="0"/>
              <a:t>Tænk flerstrenget </a:t>
            </a:r>
          </a:p>
          <a:p>
            <a:endParaRPr lang="da-DK" dirty="0"/>
          </a:p>
          <a:p>
            <a:r>
              <a:rPr lang="da-DK" dirty="0"/>
              <a:t>Udvælg særlige målgrupper </a:t>
            </a:r>
          </a:p>
          <a:p>
            <a:endParaRPr lang="da-DK" dirty="0"/>
          </a:p>
          <a:p>
            <a:r>
              <a:rPr lang="da-DK" dirty="0"/>
              <a:t>Arbejd med </a:t>
            </a:r>
            <a:r>
              <a:rPr lang="da-DK" dirty="0" err="1"/>
              <a:t>multikomponente</a:t>
            </a:r>
            <a:r>
              <a:rPr lang="da-DK" dirty="0"/>
              <a:t> indsatser – fælles indsats på tværs</a:t>
            </a:r>
          </a:p>
          <a:p>
            <a:endParaRPr lang="da-DK" dirty="0"/>
          </a:p>
          <a:p>
            <a:r>
              <a:rPr lang="da-DK" dirty="0"/>
              <a:t>Styrk de beskyttende faktorer </a:t>
            </a:r>
          </a:p>
          <a:p>
            <a:endParaRPr lang="da-DK" dirty="0"/>
          </a:p>
          <a:p>
            <a:r>
              <a:rPr lang="da-DK" dirty="0"/>
              <a:t>Arbejde evidensbaseret – arbejde med det, vi ved virker</a:t>
            </a:r>
          </a:p>
          <a:p>
            <a:pPr marL="356400" lvl="1" indent="0">
              <a:buNone/>
            </a:pPr>
            <a:r>
              <a:rPr lang="da-DK" sz="1200" dirty="0"/>
              <a:t>ABC for mental sundhed</a:t>
            </a:r>
          </a:p>
          <a:p>
            <a:endParaRPr lang="da-DK" dirty="0"/>
          </a:p>
        </p:txBody>
      </p:sp>
      <p:pic>
        <p:nvPicPr>
          <p:cNvPr id="4" name="Billede 3">
            <a:extLst>
              <a:ext uri="{FF2B5EF4-FFF2-40B4-BE49-F238E27FC236}">
                <a16:creationId xmlns:a16="http://schemas.microsoft.com/office/drawing/2014/main" id="{74DACAFA-0FE1-4038-9D53-22AFE1DD08B6}"/>
              </a:ext>
            </a:extLst>
          </p:cNvPr>
          <p:cNvPicPr>
            <a:picLocks noChangeAspect="1"/>
          </p:cNvPicPr>
          <p:nvPr/>
        </p:nvPicPr>
        <p:blipFill>
          <a:blip r:embed="rId3"/>
          <a:stretch>
            <a:fillRect/>
          </a:stretch>
        </p:blipFill>
        <p:spPr>
          <a:xfrm>
            <a:off x="4860032" y="2924944"/>
            <a:ext cx="3975100" cy="2802445"/>
          </a:xfrm>
          <a:prstGeom prst="rect">
            <a:avLst/>
          </a:prstGeom>
          <a:noFill/>
        </p:spPr>
      </p:pic>
      <p:sp>
        <p:nvSpPr>
          <p:cNvPr id="5" name="Tekstfelt 4">
            <a:extLst>
              <a:ext uri="{FF2B5EF4-FFF2-40B4-BE49-F238E27FC236}">
                <a16:creationId xmlns:a16="http://schemas.microsoft.com/office/drawing/2014/main" id="{BA58FE17-CFFF-48DB-9E5A-0EBC9CFFDEB7}"/>
              </a:ext>
            </a:extLst>
          </p:cNvPr>
          <p:cNvSpPr txBox="1"/>
          <p:nvPr/>
        </p:nvSpPr>
        <p:spPr>
          <a:xfrm>
            <a:off x="5004048" y="1700213"/>
            <a:ext cx="3528392" cy="923330"/>
          </a:xfrm>
          <a:prstGeom prst="rect">
            <a:avLst/>
          </a:prstGeom>
          <a:noFill/>
        </p:spPr>
        <p:txBody>
          <a:bodyPr wrap="square" lIns="0" tIns="0" rIns="0" bIns="0"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2000" b="0" i="1" u="none" strike="noStrike" kern="1200" cap="none" spc="0" normalizeH="0" baseline="0" noProof="0" dirty="0">
                <a:ln>
                  <a:noFill/>
                </a:ln>
                <a:solidFill>
                  <a:srgbClr val="7F7F7F"/>
                </a:solidFill>
                <a:effectLst/>
                <a:uLnTx/>
                <a:uFillTx/>
                <a:latin typeface="Georgia"/>
                <a:ea typeface="+mn-ea"/>
                <a:cs typeface="+mn-cs"/>
              </a:rPr>
              <a:t>Hav fokus på mental sundhedsfremme de steder, hvor børn og unge færdes</a:t>
            </a:r>
          </a:p>
        </p:txBody>
      </p:sp>
    </p:spTree>
    <p:extLst>
      <p:ext uri="{BB962C8B-B14F-4D97-AF65-F5344CB8AC3E}">
        <p14:creationId xmlns:p14="http://schemas.microsoft.com/office/powerpoint/2010/main" val="42438450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marL="228600" indent="-228600">
              <a:lnSpc>
                <a:spcPct val="115000"/>
              </a:lnSpc>
              <a:tabLst>
                <a:tab pos="228600" algn="l"/>
                <a:tab pos="828040" algn="l"/>
              </a:tabLst>
            </a:pPr>
            <a:r>
              <a:rPr lang="nb-NO" sz="4000" dirty="0"/>
              <a:t>Målsætning:</a:t>
            </a:r>
            <a:br>
              <a:rPr lang="nb-NO" sz="4000" dirty="0"/>
            </a:br>
            <a:r>
              <a:rPr lang="da-DK" sz="1800" dirty="0">
                <a:effectLst/>
                <a:latin typeface="Verdana" panose="020B0604030504040204" pitchFamily="34" charset="0"/>
                <a:ea typeface="Calibri" panose="020F0502020204030204" pitchFamily="34" charset="0"/>
              </a:rPr>
              <a:t>Den mentale og fysiske sundhed i Albertslund skal fremmes, så</a:t>
            </a:r>
            <a:br>
              <a:rPr lang="da-DK" sz="1800" dirty="0">
                <a:effectLst/>
                <a:latin typeface="Calibri" panose="020F0502020204030204" pitchFamily="34" charset="0"/>
                <a:ea typeface="Calibri" panose="020F0502020204030204" pitchFamily="34" charset="0"/>
              </a:rPr>
            </a:br>
            <a:r>
              <a:rPr lang="da-DK" sz="1800" dirty="0">
                <a:effectLst/>
                <a:latin typeface="Verdana" panose="020B0604030504040204" pitchFamily="34" charset="0"/>
                <a:ea typeface="Calibri" panose="020F0502020204030204" pitchFamily="34" charset="0"/>
              </a:rPr>
              <a:t>flere oplever bedre mental </a:t>
            </a:r>
            <a:r>
              <a:rPr lang="da-DK" sz="1800" dirty="0">
                <a:effectLst/>
                <a:latin typeface="Verdana" panose="020B0604030504040204" pitchFamily="34" charset="0"/>
                <a:ea typeface="Calibri" panose="020F0502020204030204" pitchFamily="34" charset="0"/>
                <a:cs typeface="Calibri" panose="020F0502020204030204" pitchFamily="34" charset="0"/>
              </a:rPr>
              <a:t>sundhed, livskvalitet og trivsel</a:t>
            </a:r>
            <a:endParaRPr lang="nb-NO" dirty="0"/>
          </a:p>
        </p:txBody>
      </p:sp>
      <p:sp>
        <p:nvSpPr>
          <p:cNvPr id="3" name="Undertitel 2"/>
          <p:cNvSpPr>
            <a:spLocks noGrp="1"/>
          </p:cNvSpPr>
          <p:nvPr>
            <p:ph type="subTitle" idx="1"/>
          </p:nvPr>
        </p:nvSpPr>
        <p:spPr>
          <a:xfrm>
            <a:off x="938316" y="3789040"/>
            <a:ext cx="7439598" cy="1752600"/>
          </a:xfrm>
        </p:spPr>
        <p:txBody>
          <a:bodyPr/>
          <a:lstStyle/>
          <a:p>
            <a:r>
              <a:rPr lang="nb-NO" sz="3600" dirty="0"/>
              <a:t>Mål nr. 2:</a:t>
            </a:r>
            <a:br>
              <a:rPr lang="nb-NO" sz="3600" dirty="0"/>
            </a:br>
            <a:r>
              <a:rPr lang="da-DK" sz="1800" dirty="0">
                <a:solidFill>
                  <a:srgbClr val="000000"/>
                </a:solidFill>
                <a:effectLst/>
                <a:latin typeface="Verdana" panose="020B0604030504040204" pitchFamily="34" charset="0"/>
                <a:ea typeface="Calibri" panose="020F0502020204030204" pitchFamily="34" charset="0"/>
              </a:rPr>
              <a:t>Flere unge, som er kommet i psykisk mistrivsel oplever at få hurtigere støtte til at få et bedre hverdagsliv</a:t>
            </a:r>
            <a:endParaRPr lang="da-DK" sz="1800" dirty="0">
              <a:effectLst/>
              <a:latin typeface="Calibri" panose="020F0502020204030204" pitchFamily="34" charset="0"/>
              <a:ea typeface="Calibri" panose="020F0502020204030204" pitchFamily="34" charset="0"/>
            </a:endParaRPr>
          </a:p>
          <a:p>
            <a:br>
              <a:rPr lang="da-DK" i="0" dirty="0">
                <a:latin typeface="Calibri" panose="020F0502020204030204" pitchFamily="34" charset="0"/>
                <a:ea typeface="Calibri" panose="020F0502020204030204" pitchFamily="34" charset="0"/>
              </a:rPr>
            </a:br>
            <a:endParaRPr lang="nb-NO" i="0" dirty="0"/>
          </a:p>
          <a:p>
            <a:endParaRPr lang="nb-NO"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Disposition </a:t>
            </a:r>
            <a:r>
              <a:rPr lang="da-DK" sz="2400" dirty="0"/>
              <a:t>– 10 minutters baggrundsviden</a:t>
            </a:r>
          </a:p>
        </p:txBody>
      </p:sp>
      <p:sp>
        <p:nvSpPr>
          <p:cNvPr id="3" name="Pladsholder til indhold 2"/>
          <p:cNvSpPr>
            <a:spLocks noGrp="1"/>
          </p:cNvSpPr>
          <p:nvPr>
            <p:ph idx="1"/>
          </p:nvPr>
        </p:nvSpPr>
        <p:spPr/>
        <p:txBody>
          <a:bodyPr/>
          <a:lstStyle/>
          <a:p>
            <a:pPr marL="0" indent="0">
              <a:buNone/>
            </a:pPr>
            <a:endParaRPr lang="da-DK" dirty="0"/>
          </a:p>
          <a:p>
            <a:pPr marL="0" indent="0">
              <a:buNone/>
            </a:pPr>
            <a:r>
              <a:rPr lang="da-DK" dirty="0"/>
              <a:t>Indhold:</a:t>
            </a:r>
          </a:p>
          <a:p>
            <a:pPr marL="457200" indent="-457200">
              <a:buAutoNum type="arabicParenR"/>
            </a:pPr>
            <a:r>
              <a:rPr lang="da-DK" dirty="0"/>
              <a:t>Kort om baggrunden for målet om hurtigere indsatser</a:t>
            </a:r>
          </a:p>
          <a:p>
            <a:pPr marL="457200" indent="-457200">
              <a:buAutoNum type="arabicParenR"/>
            </a:pPr>
            <a:r>
              <a:rPr lang="da-DK" dirty="0"/>
              <a:t>Hvad ved vi på landsplan?</a:t>
            </a:r>
          </a:p>
          <a:p>
            <a:pPr marL="457200" indent="-457200">
              <a:buAutoNum type="arabicParenR"/>
            </a:pPr>
            <a:r>
              <a:rPr lang="da-DK" dirty="0"/>
              <a:t>Hvad ved vi om situationen i Albertslund Kommune?</a:t>
            </a:r>
          </a:p>
          <a:p>
            <a:pPr marL="457200" indent="-457200">
              <a:buAutoNum type="arabicParenR"/>
            </a:pPr>
            <a:r>
              <a:rPr lang="da-DK" dirty="0"/>
              <a:t>Hvad kan hjælpe os til at nå dette mål?</a:t>
            </a:r>
          </a:p>
          <a:p>
            <a:pPr marL="457200" indent="-457200">
              <a:buAutoNum type="arabicParenR"/>
            </a:pPr>
            <a:r>
              <a:rPr lang="da-DK" dirty="0"/>
              <a:t>Forudsætninger for målopfyldelse – hvem skal bidrage?</a:t>
            </a:r>
          </a:p>
        </p:txBody>
      </p:sp>
    </p:spTree>
    <p:extLst>
      <p:ext uri="{BB962C8B-B14F-4D97-AF65-F5344CB8AC3E}">
        <p14:creationId xmlns:p14="http://schemas.microsoft.com/office/powerpoint/2010/main" val="13421410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DD8195-2B91-4510-9E68-781C9E7DB9CF}"/>
              </a:ext>
            </a:extLst>
          </p:cNvPr>
          <p:cNvSpPr>
            <a:spLocks noGrp="1"/>
          </p:cNvSpPr>
          <p:nvPr>
            <p:ph type="title"/>
          </p:nvPr>
        </p:nvSpPr>
        <p:spPr/>
        <p:txBody>
          <a:bodyPr/>
          <a:lstStyle/>
          <a:p>
            <a:r>
              <a:rPr lang="da-DK" dirty="0"/>
              <a:t>Baggrund – hvorfor er dette mål relevant?</a:t>
            </a:r>
          </a:p>
        </p:txBody>
      </p:sp>
      <p:sp>
        <p:nvSpPr>
          <p:cNvPr id="3" name="Pladsholder til indhold 2">
            <a:extLst>
              <a:ext uri="{FF2B5EF4-FFF2-40B4-BE49-F238E27FC236}">
                <a16:creationId xmlns:a16="http://schemas.microsoft.com/office/drawing/2014/main" id="{7D3B0B1F-A25A-4CF0-A02B-4C3B460892BE}"/>
              </a:ext>
            </a:extLst>
          </p:cNvPr>
          <p:cNvSpPr>
            <a:spLocks noGrp="1"/>
          </p:cNvSpPr>
          <p:nvPr>
            <p:ph idx="1"/>
          </p:nvPr>
        </p:nvSpPr>
        <p:spPr/>
        <p:txBody>
          <a:bodyPr/>
          <a:lstStyle/>
          <a:p>
            <a:pPr marL="0" indent="0">
              <a:buNone/>
            </a:pPr>
            <a:r>
              <a:rPr lang="da-DK" dirty="0"/>
              <a:t>Hvis vi ønsker bedre psykisk og fysisk trivsel i Albertslund er der to veje vi kan – og skal -  gå:</a:t>
            </a:r>
          </a:p>
          <a:p>
            <a:pPr marL="457200" indent="-457200">
              <a:buAutoNum type="alphaLcParenR"/>
            </a:pPr>
            <a:r>
              <a:rPr lang="da-DK" dirty="0"/>
              <a:t>Forebyggelse – undgå at unge kommer i mistrivsel</a:t>
            </a:r>
          </a:p>
          <a:p>
            <a:pPr marL="457200" indent="-457200">
              <a:buAutoNum type="alphaLcParenR"/>
            </a:pPr>
            <a:r>
              <a:rPr lang="da-DK" dirty="0"/>
              <a:t>Hurtig hjælp og indsats, som sikrer at de unge, som er havnet i mistrivsel hurtigt får hjælp og støtte. </a:t>
            </a:r>
          </a:p>
          <a:p>
            <a:pPr marL="0" indent="0">
              <a:buNone/>
            </a:pPr>
            <a:endParaRPr lang="da-DK" dirty="0"/>
          </a:p>
          <a:p>
            <a:pPr marL="0" indent="0">
              <a:buNone/>
            </a:pPr>
            <a:r>
              <a:rPr lang="da-DK" dirty="0"/>
              <a:t>De andre mål på indenfor denne målsætning handler om at forebygge, styrke trivsel generelt blandt børn og unge.</a:t>
            </a:r>
          </a:p>
          <a:p>
            <a:pPr marL="0" indent="0">
              <a:buNone/>
            </a:pPr>
            <a:endParaRPr lang="da-DK" dirty="0"/>
          </a:p>
          <a:p>
            <a:pPr marL="0" indent="0">
              <a:buNone/>
            </a:pPr>
            <a:r>
              <a:rPr lang="da-DK" dirty="0"/>
              <a:t>Dette mål handler om at få børn, der er kommet ud i en situation hvor de mistrives, hurtigt i gang med en indsats. (Og dermed forhåbentligt også hurtigere tilbage i god trivsel). </a:t>
            </a:r>
          </a:p>
        </p:txBody>
      </p:sp>
    </p:spTree>
    <p:extLst>
      <p:ext uri="{BB962C8B-B14F-4D97-AF65-F5344CB8AC3E}">
        <p14:creationId xmlns:p14="http://schemas.microsoft.com/office/powerpoint/2010/main" val="19026505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4A6B8-B1C4-44B8-959C-8929305A36AB}"/>
              </a:ext>
            </a:extLst>
          </p:cNvPr>
          <p:cNvSpPr>
            <a:spLocks noGrp="1"/>
          </p:cNvSpPr>
          <p:nvPr>
            <p:ph type="title"/>
          </p:nvPr>
        </p:nvSpPr>
        <p:spPr>
          <a:xfrm>
            <a:off x="464326" y="584201"/>
            <a:ext cx="8176437" cy="756567"/>
          </a:xfrm>
        </p:spPr>
        <p:txBody>
          <a:bodyPr/>
          <a:lstStyle/>
          <a:p>
            <a:r>
              <a:rPr lang="da-DK" dirty="0"/>
              <a:t>Hvad ved vi ? Og hvad ved vi ikke? </a:t>
            </a:r>
          </a:p>
        </p:txBody>
      </p:sp>
      <p:sp>
        <p:nvSpPr>
          <p:cNvPr id="3" name="Pladsholder til indhold 2">
            <a:extLst>
              <a:ext uri="{FF2B5EF4-FFF2-40B4-BE49-F238E27FC236}">
                <a16:creationId xmlns:a16="http://schemas.microsoft.com/office/drawing/2014/main" id="{D4E5F2A3-733E-4082-BD34-117E07F2F771}"/>
              </a:ext>
            </a:extLst>
          </p:cNvPr>
          <p:cNvSpPr>
            <a:spLocks noGrp="1"/>
          </p:cNvSpPr>
          <p:nvPr>
            <p:ph idx="1"/>
          </p:nvPr>
        </p:nvSpPr>
        <p:spPr>
          <a:xfrm>
            <a:off x="503238" y="1196753"/>
            <a:ext cx="8137525" cy="5040536"/>
          </a:xfrm>
        </p:spPr>
        <p:txBody>
          <a:bodyPr/>
          <a:lstStyle/>
          <a:p>
            <a:pPr marL="0" indent="0">
              <a:buNone/>
            </a:pPr>
            <a:r>
              <a:rPr lang="da-DK" b="1" dirty="0"/>
              <a:t>Hvad ved vi om mistrivsel hos 0-12 årige børn?</a:t>
            </a:r>
          </a:p>
          <a:p>
            <a:pPr marL="0" indent="0">
              <a:buNone/>
            </a:pPr>
            <a:r>
              <a:rPr lang="da-DK" dirty="0"/>
              <a:t>Rigtigt meget – både om Albertslund- børn og om danske børn generelt. Se f.eks.:</a:t>
            </a:r>
          </a:p>
          <a:p>
            <a:pPr marL="0" indent="0">
              <a:buNone/>
            </a:pPr>
            <a:r>
              <a:rPr lang="da-DK" sz="1800" u="sng" dirty="0">
                <a:solidFill>
                  <a:srgbClr val="0000FF"/>
                </a:solidFill>
                <a:effectLst/>
                <a:latin typeface="Calibri" panose="020F0502020204030204" pitchFamily="34" charset="0"/>
                <a:ea typeface="Calibri" panose="020F0502020204030204" pitchFamily="34" charset="0"/>
                <a:hlinkClick r:id="rId2"/>
              </a:rPr>
              <a:t>https://www.vive.dk/da/udgivelser/boern-og-unge-i-danmark-velfaerd-og-trivsel-2022-18610/</a:t>
            </a:r>
            <a:endParaRPr lang="da-DK" sz="1800" u="sng" dirty="0">
              <a:solidFill>
                <a:srgbClr val="0000FF"/>
              </a:solidFill>
              <a:effectLst/>
              <a:latin typeface="Calibri" panose="020F0502020204030204" pitchFamily="34" charset="0"/>
              <a:ea typeface="Calibri" panose="020F0502020204030204" pitchFamily="34" charset="0"/>
            </a:endParaRPr>
          </a:p>
          <a:p>
            <a:pPr marL="0" indent="0">
              <a:buNone/>
            </a:pPr>
            <a:r>
              <a:rPr lang="da-DK" dirty="0"/>
              <a:t>Eller:</a:t>
            </a:r>
          </a:p>
          <a:p>
            <a:pPr marL="0" indent="0">
              <a:buNone/>
            </a:pPr>
            <a:r>
              <a:rPr lang="da-DK" dirty="0">
                <a:hlinkClick r:id="rId3"/>
              </a:rPr>
              <a:t>Psykisk mistrivsel og psykisk sygdom blandt børn og unge (sdu.dk)</a:t>
            </a:r>
            <a:endParaRPr lang="da-DK" dirty="0"/>
          </a:p>
          <a:p>
            <a:pPr marL="0" indent="0">
              <a:buNone/>
            </a:pPr>
            <a:endParaRPr lang="da-DK" dirty="0"/>
          </a:p>
          <a:p>
            <a:pPr marL="0" indent="0">
              <a:buNone/>
            </a:pPr>
            <a:r>
              <a:rPr lang="da-DK" b="1" dirty="0"/>
              <a:t>Hvad ved vi om, hvor længe en ung lever med mistrivsel?</a:t>
            </a:r>
          </a:p>
          <a:p>
            <a:pPr marL="0" indent="0">
              <a:buNone/>
            </a:pPr>
            <a:r>
              <a:rPr lang="da-DK" dirty="0"/>
              <a:t>Intet! Statistikker og undersøgelser er ”øjebliksbilleder” og anonyme – og viser ikke noget om, hvor længe deres mistrivsel varer ved. Men de viser, at jo ældre de unge bliver, jo værre ser det ud.</a:t>
            </a:r>
          </a:p>
          <a:p>
            <a:pPr marL="0" indent="0">
              <a:buNone/>
            </a:pPr>
            <a:endParaRPr lang="da-DK" dirty="0"/>
          </a:p>
          <a:p>
            <a:pPr marL="0" indent="0">
              <a:buNone/>
            </a:pPr>
            <a:endParaRPr lang="da-DK" dirty="0"/>
          </a:p>
        </p:txBody>
      </p:sp>
    </p:spTree>
    <p:extLst>
      <p:ext uri="{BB962C8B-B14F-4D97-AF65-F5344CB8AC3E}">
        <p14:creationId xmlns:p14="http://schemas.microsoft.com/office/powerpoint/2010/main" val="2507318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B9179D-01DE-41D5-B0FF-AFB6D57A5820}"/>
              </a:ext>
            </a:extLst>
          </p:cNvPr>
          <p:cNvSpPr>
            <a:spLocks noGrp="1"/>
          </p:cNvSpPr>
          <p:nvPr>
            <p:ph type="title"/>
          </p:nvPr>
        </p:nvSpPr>
        <p:spPr>
          <a:xfrm>
            <a:off x="464326" y="584201"/>
            <a:ext cx="8176437" cy="540543"/>
          </a:xfrm>
        </p:spPr>
        <p:txBody>
          <a:bodyPr/>
          <a:lstStyle/>
          <a:p>
            <a:r>
              <a:rPr lang="da-DK" dirty="0"/>
              <a:t>Praksis-erfaringer fra Albertslund</a:t>
            </a:r>
          </a:p>
        </p:txBody>
      </p:sp>
      <p:sp>
        <p:nvSpPr>
          <p:cNvPr id="3" name="Pladsholder til indhold 2">
            <a:extLst>
              <a:ext uri="{FF2B5EF4-FFF2-40B4-BE49-F238E27FC236}">
                <a16:creationId xmlns:a16="http://schemas.microsoft.com/office/drawing/2014/main" id="{BAC5AE3E-6F9C-4486-8EA9-534273C58492}"/>
              </a:ext>
            </a:extLst>
          </p:cNvPr>
          <p:cNvSpPr>
            <a:spLocks noGrp="1"/>
          </p:cNvSpPr>
          <p:nvPr>
            <p:ph idx="1"/>
          </p:nvPr>
        </p:nvSpPr>
        <p:spPr>
          <a:xfrm>
            <a:off x="503238" y="1268761"/>
            <a:ext cx="8137525" cy="4968528"/>
          </a:xfrm>
        </p:spPr>
        <p:txBody>
          <a:bodyPr/>
          <a:lstStyle/>
          <a:p>
            <a:pPr marL="0" indent="0">
              <a:buNone/>
            </a:pPr>
            <a:r>
              <a:rPr lang="da-DK" dirty="0"/>
              <a:t>I Familieafsnittet ser vi:</a:t>
            </a:r>
          </a:p>
          <a:p>
            <a:pPr>
              <a:buFont typeface="Arial" panose="020B0604020202020204" pitchFamily="34" charset="0"/>
              <a:buChar char="•"/>
            </a:pPr>
            <a:r>
              <a:rPr lang="da-DK" dirty="0"/>
              <a:t>At en del af de unge har været i mistrivsel længe før der sendes en underretning</a:t>
            </a:r>
          </a:p>
          <a:p>
            <a:pPr>
              <a:buFont typeface="Arial" panose="020B0604020202020204" pitchFamily="34" charset="0"/>
              <a:buChar char="•"/>
            </a:pPr>
            <a:r>
              <a:rPr lang="da-DK" dirty="0"/>
              <a:t>At mistrivsel ofte giver sig udslag i bekymrende skolefravær</a:t>
            </a:r>
          </a:p>
          <a:p>
            <a:pPr>
              <a:buFont typeface="Arial" panose="020B0604020202020204" pitchFamily="34" charset="0"/>
              <a:buChar char="•"/>
            </a:pPr>
            <a:r>
              <a:rPr lang="da-DK" dirty="0"/>
              <a:t>At mange unge i Albertslund har et meget stort skolefravær og at skolefravær fører til ensomhed og forstærker den unges mistrivsel</a:t>
            </a:r>
          </a:p>
          <a:p>
            <a:pPr>
              <a:buFont typeface="Arial" panose="020B0604020202020204" pitchFamily="34" charset="0"/>
              <a:buChar char="•"/>
            </a:pPr>
            <a:r>
              <a:rPr lang="da-DK" dirty="0"/>
              <a:t>At forældre og skole ser meget forskelligt på problemet og ofte har mistillid og udfordringer i samarbejdet</a:t>
            </a:r>
          </a:p>
          <a:p>
            <a:pPr>
              <a:buFont typeface="Arial" panose="020B0604020202020204" pitchFamily="34" charset="0"/>
              <a:buChar char="•"/>
            </a:pPr>
            <a:r>
              <a:rPr lang="da-DK" dirty="0"/>
              <a:t>At indsatser der skal få unge i bedre trivsel er ”et langt sejt træk”</a:t>
            </a:r>
          </a:p>
          <a:p>
            <a:pPr>
              <a:buFont typeface="Arial" panose="020B0604020202020204" pitchFamily="34" charset="0"/>
              <a:buChar char="•"/>
            </a:pPr>
            <a:r>
              <a:rPr lang="da-DK" dirty="0"/>
              <a:t>At mange af de unge, som ender i de meget indgribende tilbud har en lang historie med skolefravær – og at selv efter de er videre-visiteret har svært at få en tilfredsstillende skolegang.</a:t>
            </a:r>
          </a:p>
          <a:p>
            <a:pPr>
              <a:buFont typeface="Arial" panose="020B0604020202020204" pitchFamily="34" charset="0"/>
              <a:buChar char="•"/>
            </a:pPr>
            <a:r>
              <a:rPr lang="da-DK" dirty="0"/>
              <a:t>At mistrivsel og skolefravær har en tendens til at blive værre og værre med tiden – hurtig indsats øger chancen for succes.</a:t>
            </a:r>
          </a:p>
          <a:p>
            <a:pPr marL="0" indent="0">
              <a:buNone/>
            </a:pPr>
            <a:endParaRPr lang="da-DK" dirty="0"/>
          </a:p>
          <a:p>
            <a:pPr marL="0" indent="0">
              <a:buNone/>
            </a:pPr>
            <a:r>
              <a:rPr lang="da-DK" dirty="0"/>
              <a:t>SÅ… Her er i høj grad et felt med ”plads til forbedring” / udviklingsmuligheder…</a:t>
            </a:r>
          </a:p>
          <a:p>
            <a:pPr marL="0" indent="0">
              <a:buNone/>
            </a:pPr>
            <a:endParaRPr lang="da-DK" dirty="0"/>
          </a:p>
          <a:p>
            <a:pPr marL="0" indent="0">
              <a:buNone/>
            </a:pPr>
            <a:endParaRPr lang="da-DK" dirty="0"/>
          </a:p>
        </p:txBody>
      </p:sp>
    </p:spTree>
    <p:extLst>
      <p:ext uri="{BB962C8B-B14F-4D97-AF65-F5344CB8AC3E}">
        <p14:creationId xmlns:p14="http://schemas.microsoft.com/office/powerpoint/2010/main" val="1978492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C02305-425B-4C61-BB44-36415A6BAFFF}"/>
              </a:ext>
            </a:extLst>
          </p:cNvPr>
          <p:cNvPicPr>
            <a:picLocks noChangeAspect="1"/>
          </p:cNvPicPr>
          <p:nvPr/>
        </p:nvPicPr>
        <p:blipFill rotWithShape="1">
          <a:blip r:embed="rId3"/>
          <a:srcRect l="15350" t="12200" r="11413" b="7476"/>
          <a:stretch/>
        </p:blipFill>
        <p:spPr>
          <a:xfrm>
            <a:off x="0" y="116633"/>
            <a:ext cx="9144000" cy="6768752"/>
          </a:xfrm>
          <a:prstGeom prst="rect">
            <a:avLst/>
          </a:prstGeom>
        </p:spPr>
      </p:pic>
      <p:sp>
        <p:nvSpPr>
          <p:cNvPr id="2" name="Titel 1">
            <a:extLst>
              <a:ext uri="{FF2B5EF4-FFF2-40B4-BE49-F238E27FC236}">
                <a16:creationId xmlns:a16="http://schemas.microsoft.com/office/drawing/2014/main" id="{74CED590-9BBC-4082-8E69-878FB932F9A8}"/>
              </a:ext>
            </a:extLst>
          </p:cNvPr>
          <p:cNvSpPr>
            <a:spLocks noGrp="1"/>
          </p:cNvSpPr>
          <p:nvPr>
            <p:ph type="title"/>
          </p:nvPr>
        </p:nvSpPr>
        <p:spPr/>
        <p:txBody>
          <a:bodyPr/>
          <a:lstStyle/>
          <a:p>
            <a:r>
              <a:rPr lang="da-DK" dirty="0">
                <a:latin typeface="72 Monospace" panose="020B0509030603020204" pitchFamily="49" charset="0"/>
                <a:cs typeface="72 Monospace" panose="020B0509030603020204" pitchFamily="49" charset="0"/>
              </a:rPr>
              <a:t>Hvad skal vi sammen i dag, helt konkret?</a:t>
            </a:r>
          </a:p>
        </p:txBody>
      </p:sp>
      <p:sp>
        <p:nvSpPr>
          <p:cNvPr id="3" name="Pladsholder til indhold 2">
            <a:extLst>
              <a:ext uri="{FF2B5EF4-FFF2-40B4-BE49-F238E27FC236}">
                <a16:creationId xmlns:a16="http://schemas.microsoft.com/office/drawing/2014/main" id="{EF63BBD1-34A2-45F1-9A54-ECA59A50EB37}"/>
              </a:ext>
            </a:extLst>
          </p:cNvPr>
          <p:cNvSpPr>
            <a:spLocks noGrp="1"/>
          </p:cNvSpPr>
          <p:nvPr>
            <p:ph idx="1"/>
          </p:nvPr>
        </p:nvSpPr>
        <p:spPr>
          <a:xfrm>
            <a:off x="454454" y="1273878"/>
            <a:ext cx="8137525" cy="4537075"/>
          </a:xfrm>
        </p:spPr>
        <p:txBody>
          <a:bodyPr/>
          <a:lstStyle/>
          <a:p>
            <a:endParaRPr lang="da-DK" dirty="0"/>
          </a:p>
          <a:p>
            <a:r>
              <a:rPr lang="da-DK" i="0" dirty="0">
                <a:latin typeface="72 Monospace" panose="020B0509030603020204" pitchFamily="49" charset="0"/>
                <a:cs typeface="72 Monospace" panose="020B0509030603020204" pitchFamily="49" charset="0"/>
              </a:rPr>
              <a:t>Efter introduktionen har vi </a:t>
            </a:r>
            <a:r>
              <a:rPr lang="da-DK" b="1" i="0" dirty="0">
                <a:latin typeface="72 Monospace" panose="020B0509030603020204" pitchFamily="49" charset="0"/>
                <a:cs typeface="72 Monospace" panose="020B0509030603020204" pitchFamily="49" charset="0"/>
              </a:rPr>
              <a:t>tre runder</a:t>
            </a:r>
            <a:r>
              <a:rPr lang="da-DK" i="0" dirty="0">
                <a:latin typeface="72 Monospace" panose="020B0509030603020204" pitchFamily="49" charset="0"/>
                <a:cs typeface="72 Monospace" panose="020B0509030603020204" pitchFamily="49" charset="0"/>
              </a:rPr>
              <a:t> med temaer, der skal inspirere til at arbejde med de enkelte mål.</a:t>
            </a:r>
          </a:p>
          <a:p>
            <a:endParaRPr lang="da-DK" i="0" dirty="0">
              <a:latin typeface="72 Monospace" panose="020B0509030603020204" pitchFamily="49" charset="0"/>
              <a:cs typeface="72 Monospace" panose="020B0509030603020204" pitchFamily="49" charset="0"/>
            </a:endParaRPr>
          </a:p>
          <a:p>
            <a:r>
              <a:rPr lang="da-DK" i="0" dirty="0">
                <a:latin typeface="72 Monospace" panose="020B0509030603020204" pitchFamily="49" charset="0"/>
                <a:cs typeface="72 Monospace" panose="020B0509030603020204" pitchFamily="49" charset="0"/>
              </a:rPr>
              <a:t>Hver runde indeholder 3 korte oplæg</a:t>
            </a:r>
          </a:p>
          <a:p>
            <a:r>
              <a:rPr lang="da-DK" i="0" dirty="0">
                <a:latin typeface="72 Monospace" panose="020B0509030603020204" pitchFamily="49" charset="0"/>
                <a:cs typeface="72 Monospace" panose="020B0509030603020204" pitchFamily="49" charset="0"/>
              </a:rPr>
              <a:t>Tid til at arbejde med at drøfte prøvehandlinger og tegn</a:t>
            </a:r>
          </a:p>
          <a:p>
            <a:r>
              <a:rPr lang="da-DK" i="0" dirty="0">
                <a:latin typeface="72 Monospace" panose="020B0509030603020204" pitchFamily="49" charset="0"/>
                <a:cs typeface="72 Monospace" panose="020B0509030603020204" pitchFamily="49" charset="0"/>
              </a:rPr>
              <a:t>Sammenfatning af forslag</a:t>
            </a:r>
          </a:p>
          <a:p>
            <a:r>
              <a:rPr lang="da-DK" i="0" dirty="0">
                <a:latin typeface="72 Monospace" panose="020B0509030603020204" pitchFamily="49" charset="0"/>
                <a:cs typeface="72 Monospace" panose="020B0509030603020204" pitchFamily="49" charset="0"/>
              </a:rPr>
              <a:t>Udfyldelse af Aftalekort – der peger ind i de endelige målplaner</a:t>
            </a:r>
          </a:p>
          <a:p>
            <a:endParaRPr lang="da-DK" i="0" dirty="0">
              <a:latin typeface="72 Monospace" panose="020B0509030603020204" pitchFamily="49" charset="0"/>
              <a:cs typeface="72 Monospace" panose="020B0509030603020204" pitchFamily="49" charset="0"/>
            </a:endParaRPr>
          </a:p>
          <a:p>
            <a:r>
              <a:rPr lang="da-DK" i="0" dirty="0">
                <a:latin typeface="72 Monospace" panose="020B0509030603020204" pitchFamily="49" charset="0"/>
                <a:cs typeface="72 Monospace" panose="020B0509030603020204" pitchFamily="49" charset="0"/>
              </a:rPr>
              <a:t>En opsamling og et tværgående blik på dagen og de målsætninger, mål og prøvehandlinger, der skal arbejdes videre med.</a:t>
            </a:r>
          </a:p>
          <a:p>
            <a:pPr marL="0" indent="0">
              <a:buNone/>
            </a:pPr>
            <a:endParaRPr lang="da-DK" dirty="0"/>
          </a:p>
        </p:txBody>
      </p:sp>
    </p:spTree>
    <p:extLst>
      <p:ext uri="{BB962C8B-B14F-4D97-AF65-F5344CB8AC3E}">
        <p14:creationId xmlns:p14="http://schemas.microsoft.com/office/powerpoint/2010/main" val="2885392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377D5C-6AF0-431A-AD07-00C95DFF8E00}"/>
              </a:ext>
            </a:extLst>
          </p:cNvPr>
          <p:cNvSpPr>
            <a:spLocks noGrp="1"/>
          </p:cNvSpPr>
          <p:nvPr>
            <p:ph type="title"/>
          </p:nvPr>
        </p:nvSpPr>
        <p:spPr/>
        <p:txBody>
          <a:bodyPr/>
          <a:lstStyle/>
          <a:p>
            <a:r>
              <a:rPr lang="da-DK" dirty="0"/>
              <a:t>Hvad kan hjælpe os på vej</a:t>
            </a:r>
            <a:br>
              <a:rPr lang="da-DK" dirty="0"/>
            </a:br>
            <a:r>
              <a:rPr lang="da-DK" dirty="0"/>
              <a:t> til målet om hurtigere indsats?</a:t>
            </a:r>
          </a:p>
        </p:txBody>
      </p:sp>
      <p:sp>
        <p:nvSpPr>
          <p:cNvPr id="3" name="Pladsholder til indhold 2">
            <a:extLst>
              <a:ext uri="{FF2B5EF4-FFF2-40B4-BE49-F238E27FC236}">
                <a16:creationId xmlns:a16="http://schemas.microsoft.com/office/drawing/2014/main" id="{8DC71675-77FC-47C4-BB50-171D963FD881}"/>
              </a:ext>
            </a:extLst>
          </p:cNvPr>
          <p:cNvSpPr>
            <a:spLocks noGrp="1"/>
          </p:cNvSpPr>
          <p:nvPr>
            <p:ph idx="1"/>
          </p:nvPr>
        </p:nvSpPr>
        <p:spPr>
          <a:xfrm>
            <a:off x="503238" y="1700213"/>
            <a:ext cx="8137525" cy="4537076"/>
          </a:xfrm>
        </p:spPr>
        <p:txBody>
          <a:bodyPr/>
          <a:lstStyle/>
          <a:p>
            <a:pPr marL="457200" indent="-457200">
              <a:buAutoNum type="arabicParenR"/>
            </a:pPr>
            <a:r>
              <a:rPr lang="da-DK" dirty="0"/>
              <a:t>Ny lovgivning – Barnets Lov har som en af de store intentioner at indsatser skal hurtigere i gang – og der skal bruges mindre tid på ”Børnefaglige Undersøgelser”. (</a:t>
            </a:r>
            <a:r>
              <a:rPr lang="da-DK" sz="1600" dirty="0"/>
              <a:t>Status: Ikke vedtaget, men nævnt i regeringsgrundlaget).</a:t>
            </a:r>
          </a:p>
          <a:p>
            <a:pPr marL="457200" indent="-457200">
              <a:buAutoNum type="arabicParenR"/>
            </a:pPr>
            <a:r>
              <a:rPr lang="da-DK" dirty="0"/>
              <a:t>Målet er tæt sammenhængende med andre målsætninger: ”Deltagelsesmuligheder for alle børn”.</a:t>
            </a:r>
          </a:p>
          <a:p>
            <a:pPr marL="457200" indent="-457200">
              <a:buAutoNum type="arabicParenR"/>
            </a:pPr>
            <a:r>
              <a:rPr lang="da-DK" dirty="0"/>
              <a:t>Vi har en ny tværfaglig samarbejdsstruktur i pipeline – som kan medvirke til at sætte indsatser i gang tidligere</a:t>
            </a:r>
          </a:p>
          <a:p>
            <a:pPr marL="457200" indent="-457200">
              <a:buAutoNum type="arabicParenR"/>
            </a:pPr>
            <a:r>
              <a:rPr lang="da-DK" dirty="0"/>
              <a:t>Vi har allerede en stribe indsatser i gang – så vi </a:t>
            </a:r>
            <a:r>
              <a:rPr lang="da-DK" u="sng" dirty="0"/>
              <a:t>har</a:t>
            </a:r>
            <a:r>
              <a:rPr lang="da-DK" dirty="0"/>
              <a:t> viden og erfaringer i organisationen </a:t>
            </a:r>
          </a:p>
          <a:p>
            <a:pPr marL="457200" indent="-457200">
              <a:buAutoNum type="arabicParenR"/>
            </a:pPr>
            <a:r>
              <a:rPr lang="da-DK" dirty="0"/>
              <a:t>Familiehusets ventetid er nedbragt betydeligt i det seneste år – og de kan hurtigere sætte forløb i gang.</a:t>
            </a:r>
          </a:p>
        </p:txBody>
      </p:sp>
    </p:spTree>
    <p:extLst>
      <p:ext uri="{BB962C8B-B14F-4D97-AF65-F5344CB8AC3E}">
        <p14:creationId xmlns:p14="http://schemas.microsoft.com/office/powerpoint/2010/main" val="35132267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F4451-B9B7-48CD-9798-29ADB3B093FB}"/>
              </a:ext>
            </a:extLst>
          </p:cNvPr>
          <p:cNvSpPr>
            <a:spLocks noGrp="1"/>
          </p:cNvSpPr>
          <p:nvPr>
            <p:ph type="title"/>
          </p:nvPr>
        </p:nvSpPr>
        <p:spPr/>
        <p:txBody>
          <a:bodyPr/>
          <a:lstStyle/>
          <a:p>
            <a:r>
              <a:rPr lang="da-DK" dirty="0"/>
              <a:t>Forudsætninger for målopfyldelse</a:t>
            </a:r>
          </a:p>
        </p:txBody>
      </p:sp>
      <p:sp>
        <p:nvSpPr>
          <p:cNvPr id="3" name="Pladsholder til indhold 2">
            <a:extLst>
              <a:ext uri="{FF2B5EF4-FFF2-40B4-BE49-F238E27FC236}">
                <a16:creationId xmlns:a16="http://schemas.microsoft.com/office/drawing/2014/main" id="{276426F4-C64A-4F37-A8B7-36E3C1F069A4}"/>
              </a:ext>
            </a:extLst>
          </p:cNvPr>
          <p:cNvSpPr>
            <a:spLocks noGrp="1"/>
          </p:cNvSpPr>
          <p:nvPr>
            <p:ph idx="1"/>
          </p:nvPr>
        </p:nvSpPr>
        <p:spPr>
          <a:xfrm>
            <a:off x="503238" y="1340769"/>
            <a:ext cx="8137525" cy="4896520"/>
          </a:xfrm>
        </p:spPr>
        <p:txBody>
          <a:bodyPr/>
          <a:lstStyle/>
          <a:p>
            <a:pPr marL="0" indent="0">
              <a:buNone/>
            </a:pPr>
            <a:r>
              <a:rPr lang="da-DK" dirty="0"/>
              <a:t>Hvis vi skal lykkes med at hjælpe børn og unge med mistrivsel hurtigere er det nødvendigt at:</a:t>
            </a:r>
          </a:p>
          <a:p>
            <a:pPr>
              <a:buFont typeface="Arial" panose="020B0604020202020204" pitchFamily="34" charset="0"/>
              <a:buChar char="•"/>
            </a:pPr>
            <a:r>
              <a:rPr lang="da-DK" dirty="0"/>
              <a:t>Almenområdet (skoler og klubber) SER unges mistrivsel tidligt</a:t>
            </a:r>
          </a:p>
          <a:p>
            <a:pPr>
              <a:buFont typeface="Arial" panose="020B0604020202020204" pitchFamily="34" charset="0"/>
              <a:buChar char="•"/>
            </a:pPr>
            <a:r>
              <a:rPr lang="da-DK" dirty="0"/>
              <a:t>At der er handlemuligheder (tid, ressourcer, fleksibilitet) og sparring (viden) til rådighed for almenområdet</a:t>
            </a:r>
          </a:p>
          <a:p>
            <a:pPr>
              <a:buFont typeface="Arial" panose="020B0604020202020204" pitchFamily="34" charset="0"/>
              <a:buChar char="•"/>
            </a:pPr>
            <a:r>
              <a:rPr lang="da-DK" dirty="0"/>
              <a:t>At der tidligt etableres et godt samarbejde med forældrene</a:t>
            </a:r>
          </a:p>
          <a:p>
            <a:pPr>
              <a:buFont typeface="Arial" panose="020B0604020202020204" pitchFamily="34" charset="0"/>
              <a:buChar char="•"/>
            </a:pPr>
            <a:r>
              <a:rPr lang="da-DK" dirty="0"/>
              <a:t>At der hele tiden følges op på, om den tidlige indsats i almenområdet skaber bedring og at hvis ikke der er fremskridt, at man så inddrager Familieafsnit og PPR.</a:t>
            </a:r>
          </a:p>
          <a:p>
            <a:pPr>
              <a:buFont typeface="Arial" panose="020B0604020202020204" pitchFamily="34" charset="0"/>
              <a:buChar char="•"/>
            </a:pPr>
            <a:r>
              <a:rPr lang="da-DK" dirty="0"/>
              <a:t>At der er et effektivt flow i Familieafsnittet og i PPR</a:t>
            </a:r>
          </a:p>
          <a:p>
            <a:pPr>
              <a:buFont typeface="Arial" panose="020B0604020202020204" pitchFamily="34" charset="0"/>
              <a:buChar char="•"/>
            </a:pPr>
            <a:r>
              <a:rPr lang="da-DK" dirty="0"/>
              <a:t>At vi har de nødvendige indsatser og den nødvendige kapacitet i indsatserne.</a:t>
            </a:r>
          </a:p>
          <a:p>
            <a:pPr>
              <a:buFont typeface="Arial" panose="020B0604020202020204" pitchFamily="34" charset="0"/>
              <a:buChar char="•"/>
            </a:pPr>
            <a:endParaRPr lang="da-DK" dirty="0"/>
          </a:p>
          <a:p>
            <a:pPr marL="0" indent="0">
              <a:buNone/>
            </a:pPr>
            <a:r>
              <a:rPr lang="da-DK" dirty="0"/>
              <a:t>KORT SAGT: At alle led handler hurtigt og effektivt.</a:t>
            </a:r>
          </a:p>
          <a:p>
            <a:pPr>
              <a:buFont typeface="Arial" panose="020B0604020202020204" pitchFamily="34" charset="0"/>
              <a:buChar char="•"/>
            </a:pPr>
            <a:endParaRPr lang="da-DK" dirty="0"/>
          </a:p>
          <a:p>
            <a:pPr>
              <a:buFont typeface="Arial" panose="020B0604020202020204" pitchFamily="34" charset="0"/>
              <a:buChar char="•"/>
            </a:pPr>
            <a:endParaRPr lang="da-DK" dirty="0"/>
          </a:p>
        </p:txBody>
      </p:sp>
    </p:spTree>
    <p:extLst>
      <p:ext uri="{BB962C8B-B14F-4D97-AF65-F5344CB8AC3E}">
        <p14:creationId xmlns:p14="http://schemas.microsoft.com/office/powerpoint/2010/main" val="17599683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46065"/>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25DE2D5D-DCCB-47D7-9BD8-722E69943D00}"/>
              </a:ext>
            </a:extLst>
          </p:cNvPr>
          <p:cNvSpPr>
            <a:spLocks noGrp="1"/>
          </p:cNvSpPr>
          <p:nvPr>
            <p:ph type="title"/>
          </p:nvPr>
        </p:nvSpPr>
        <p:spPr>
          <a:xfrm>
            <a:off x="417399" y="1339850"/>
            <a:ext cx="8408194" cy="558627"/>
          </a:xfrm>
        </p:spPr>
        <p:txBody>
          <a:bodyPr vert="horz" lIns="68580" tIns="34290" rIns="68580" bIns="34290" rtlCol="0" anchor="ctr">
            <a:normAutofit/>
          </a:bodyPr>
          <a:lstStyle/>
          <a:p>
            <a:pPr algn="ctr"/>
            <a:r>
              <a:rPr lang="en-US" sz="2400" dirty="0" err="1">
                <a:solidFill>
                  <a:schemeClr val="bg1"/>
                </a:solidFill>
              </a:rPr>
              <a:t>Trivsel</a:t>
            </a:r>
            <a:r>
              <a:rPr lang="en-US" sz="2400" dirty="0">
                <a:solidFill>
                  <a:schemeClr val="bg1"/>
                </a:solidFill>
              </a:rPr>
              <a:t> </a:t>
            </a:r>
            <a:r>
              <a:rPr lang="en-US" sz="2400" dirty="0" err="1">
                <a:solidFill>
                  <a:schemeClr val="bg1"/>
                </a:solidFill>
              </a:rPr>
              <a:t>og</a:t>
            </a:r>
            <a:r>
              <a:rPr lang="en-US" sz="2400" dirty="0">
                <a:solidFill>
                  <a:schemeClr val="bg1"/>
                </a:solidFill>
              </a:rPr>
              <a:t> mental </a:t>
            </a:r>
            <a:r>
              <a:rPr lang="en-US" sz="2400" dirty="0" err="1">
                <a:solidFill>
                  <a:schemeClr val="bg1"/>
                </a:solidFill>
              </a:rPr>
              <a:t>sundhed</a:t>
            </a:r>
            <a:endParaRPr lang="en-US" sz="2400" dirty="0">
              <a:solidFill>
                <a:schemeClr val="bg1"/>
              </a:solidFill>
            </a:endParaRPr>
          </a:p>
        </p:txBody>
      </p:sp>
      <p:pic>
        <p:nvPicPr>
          <p:cNvPr id="5" name="Pladsholder til indhold 4">
            <a:extLst>
              <a:ext uri="{FF2B5EF4-FFF2-40B4-BE49-F238E27FC236}">
                <a16:creationId xmlns:a16="http://schemas.microsoft.com/office/drawing/2014/main" id="{D19FEB10-5B1A-4AD8-A73A-73EFC9525A89}"/>
              </a:ext>
            </a:extLst>
          </p:cNvPr>
          <p:cNvPicPr>
            <a:picLocks noGrp="1" noChangeAspect="1"/>
          </p:cNvPicPr>
          <p:nvPr>
            <p:ph idx="1"/>
          </p:nvPr>
        </p:nvPicPr>
        <p:blipFill>
          <a:blip r:embed="rId3"/>
          <a:stretch>
            <a:fillRect/>
          </a:stretch>
        </p:blipFill>
        <p:spPr>
          <a:xfrm>
            <a:off x="694766" y="2113671"/>
            <a:ext cx="7754469" cy="3295649"/>
          </a:xfrm>
          <a:prstGeom prst="rect">
            <a:avLst/>
          </a:prstGeom>
        </p:spPr>
      </p:pic>
    </p:spTree>
    <p:extLst>
      <p:ext uri="{BB962C8B-B14F-4D97-AF65-F5344CB8AC3E}">
        <p14:creationId xmlns:p14="http://schemas.microsoft.com/office/powerpoint/2010/main" val="35159708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46065"/>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F11F08F9-EFAA-4649-92E8-749DB13A3391}"/>
              </a:ext>
            </a:extLst>
          </p:cNvPr>
          <p:cNvSpPr>
            <a:spLocks noGrp="1"/>
          </p:cNvSpPr>
          <p:nvPr>
            <p:ph type="title"/>
          </p:nvPr>
        </p:nvSpPr>
        <p:spPr>
          <a:xfrm>
            <a:off x="417399" y="1339850"/>
            <a:ext cx="8408194" cy="558627"/>
          </a:xfrm>
        </p:spPr>
        <p:txBody>
          <a:bodyPr vert="horz" lIns="68580" tIns="34290" rIns="68580" bIns="34290" rtlCol="0" anchor="ctr">
            <a:normAutofit/>
          </a:bodyPr>
          <a:lstStyle/>
          <a:p>
            <a:pPr algn="ctr"/>
            <a:r>
              <a:rPr lang="en-US" sz="2400" dirty="0">
                <a:solidFill>
                  <a:schemeClr val="bg1"/>
                </a:solidFill>
              </a:rPr>
              <a:t>Skole</a:t>
            </a:r>
          </a:p>
        </p:txBody>
      </p:sp>
      <p:pic>
        <p:nvPicPr>
          <p:cNvPr id="5" name="Pladsholder til indhold 4">
            <a:extLst>
              <a:ext uri="{FF2B5EF4-FFF2-40B4-BE49-F238E27FC236}">
                <a16:creationId xmlns:a16="http://schemas.microsoft.com/office/drawing/2014/main" id="{70B5D787-B3C4-456C-AAC9-D493550F90CE}"/>
              </a:ext>
            </a:extLst>
          </p:cNvPr>
          <p:cNvPicPr>
            <a:picLocks noGrp="1" noChangeAspect="1"/>
          </p:cNvPicPr>
          <p:nvPr>
            <p:ph idx="1"/>
          </p:nvPr>
        </p:nvPicPr>
        <p:blipFill>
          <a:blip r:embed="rId2"/>
          <a:stretch>
            <a:fillRect/>
          </a:stretch>
        </p:blipFill>
        <p:spPr>
          <a:xfrm>
            <a:off x="482600" y="2258641"/>
            <a:ext cx="8178800" cy="3005708"/>
          </a:xfrm>
          <a:prstGeom prst="rect">
            <a:avLst/>
          </a:prstGeom>
        </p:spPr>
      </p:pic>
    </p:spTree>
    <p:extLst>
      <p:ext uri="{BB962C8B-B14F-4D97-AF65-F5344CB8AC3E}">
        <p14:creationId xmlns:p14="http://schemas.microsoft.com/office/powerpoint/2010/main" val="10165164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46065"/>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FC174911-3F45-4143-ACFA-94EA692320C6}"/>
              </a:ext>
            </a:extLst>
          </p:cNvPr>
          <p:cNvSpPr>
            <a:spLocks noGrp="1"/>
          </p:cNvSpPr>
          <p:nvPr>
            <p:ph type="title"/>
          </p:nvPr>
        </p:nvSpPr>
        <p:spPr>
          <a:xfrm>
            <a:off x="417399" y="1339850"/>
            <a:ext cx="8408194" cy="558627"/>
          </a:xfrm>
        </p:spPr>
        <p:txBody>
          <a:bodyPr vert="horz" lIns="68580" tIns="34290" rIns="68580" bIns="34290" rtlCol="0" anchor="ctr">
            <a:normAutofit/>
          </a:bodyPr>
          <a:lstStyle/>
          <a:p>
            <a:pPr algn="ctr"/>
            <a:r>
              <a:rPr lang="en-US" sz="2400" dirty="0" err="1">
                <a:solidFill>
                  <a:schemeClr val="bg1"/>
                </a:solidFill>
              </a:rPr>
              <a:t>Fritid</a:t>
            </a:r>
            <a:r>
              <a:rPr lang="en-US" sz="2400" dirty="0">
                <a:solidFill>
                  <a:schemeClr val="bg1"/>
                </a:solidFill>
              </a:rPr>
              <a:t> </a:t>
            </a:r>
            <a:r>
              <a:rPr lang="en-US" sz="2400" dirty="0" err="1">
                <a:solidFill>
                  <a:schemeClr val="bg1"/>
                </a:solidFill>
              </a:rPr>
              <a:t>og</a:t>
            </a:r>
            <a:r>
              <a:rPr lang="en-US" sz="2400" dirty="0">
                <a:solidFill>
                  <a:schemeClr val="bg1"/>
                </a:solidFill>
              </a:rPr>
              <a:t> </a:t>
            </a:r>
            <a:r>
              <a:rPr lang="en-US" sz="2400" dirty="0" err="1">
                <a:solidFill>
                  <a:schemeClr val="bg1"/>
                </a:solidFill>
              </a:rPr>
              <a:t>venner</a:t>
            </a:r>
            <a:r>
              <a:rPr lang="en-US" sz="2400" dirty="0">
                <a:solidFill>
                  <a:schemeClr val="bg1"/>
                </a:solidFill>
              </a:rPr>
              <a:t> </a:t>
            </a:r>
          </a:p>
        </p:txBody>
      </p:sp>
      <p:pic>
        <p:nvPicPr>
          <p:cNvPr id="5" name="Pladsholder til indhold 4">
            <a:extLst>
              <a:ext uri="{FF2B5EF4-FFF2-40B4-BE49-F238E27FC236}">
                <a16:creationId xmlns:a16="http://schemas.microsoft.com/office/drawing/2014/main" id="{72C00FA7-E075-4B3A-B9F5-C0D8094595DD}"/>
              </a:ext>
            </a:extLst>
          </p:cNvPr>
          <p:cNvPicPr>
            <a:picLocks noGrp="1" noChangeAspect="1"/>
          </p:cNvPicPr>
          <p:nvPr>
            <p:ph idx="1"/>
          </p:nvPr>
        </p:nvPicPr>
        <p:blipFill>
          <a:blip r:embed="rId2"/>
          <a:stretch>
            <a:fillRect/>
          </a:stretch>
        </p:blipFill>
        <p:spPr>
          <a:xfrm>
            <a:off x="976081" y="2070069"/>
            <a:ext cx="7191839" cy="3793696"/>
          </a:xfrm>
          <a:prstGeom prst="rect">
            <a:avLst/>
          </a:prstGeom>
        </p:spPr>
      </p:pic>
    </p:spTree>
    <p:extLst>
      <p:ext uri="{BB962C8B-B14F-4D97-AF65-F5344CB8AC3E}">
        <p14:creationId xmlns:p14="http://schemas.microsoft.com/office/powerpoint/2010/main" val="21065275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46065"/>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FC174911-3F45-4143-ACFA-94EA692320C6}"/>
              </a:ext>
            </a:extLst>
          </p:cNvPr>
          <p:cNvSpPr>
            <a:spLocks noGrp="1"/>
          </p:cNvSpPr>
          <p:nvPr>
            <p:ph type="title"/>
          </p:nvPr>
        </p:nvSpPr>
        <p:spPr>
          <a:xfrm>
            <a:off x="417399" y="1339850"/>
            <a:ext cx="8408194" cy="558627"/>
          </a:xfrm>
        </p:spPr>
        <p:txBody>
          <a:bodyPr vert="horz" lIns="68580" tIns="34290" rIns="68580" bIns="34290" rtlCol="0" anchor="ctr">
            <a:normAutofit/>
          </a:bodyPr>
          <a:lstStyle/>
          <a:p>
            <a:pPr algn="ctr"/>
            <a:r>
              <a:rPr lang="en-US" sz="2400" dirty="0" err="1">
                <a:solidFill>
                  <a:schemeClr val="bg1"/>
                </a:solidFill>
              </a:rPr>
              <a:t>Rusmidler</a:t>
            </a:r>
            <a:r>
              <a:rPr lang="en-US" sz="2400" dirty="0">
                <a:solidFill>
                  <a:schemeClr val="bg1"/>
                </a:solidFill>
              </a:rPr>
              <a:t> </a:t>
            </a:r>
          </a:p>
        </p:txBody>
      </p:sp>
      <p:pic>
        <p:nvPicPr>
          <p:cNvPr id="6" name="Pladsholder til indhold 4" descr="Et billede, der indeholder bord">
            <a:extLst>
              <a:ext uri="{FF2B5EF4-FFF2-40B4-BE49-F238E27FC236}">
                <a16:creationId xmlns:a16="http://schemas.microsoft.com/office/drawing/2014/main" id="{B5E25225-D22C-5E9F-B869-6FD5FEE24385}"/>
              </a:ext>
            </a:extLst>
          </p:cNvPr>
          <p:cNvPicPr>
            <a:picLocks noGrp="1" noChangeAspect="1"/>
          </p:cNvPicPr>
          <p:nvPr>
            <p:ph idx="1"/>
          </p:nvPr>
        </p:nvPicPr>
        <p:blipFill>
          <a:blip r:embed="rId2"/>
          <a:stretch>
            <a:fillRect/>
          </a:stretch>
        </p:blipFill>
        <p:spPr>
          <a:xfrm>
            <a:off x="1173768" y="2126766"/>
            <a:ext cx="6796464" cy="3873985"/>
          </a:xfrm>
          <a:prstGeom prst="rect">
            <a:avLst/>
          </a:prstGeom>
        </p:spPr>
      </p:pic>
    </p:spTree>
    <p:extLst>
      <p:ext uri="{BB962C8B-B14F-4D97-AF65-F5344CB8AC3E}">
        <p14:creationId xmlns:p14="http://schemas.microsoft.com/office/powerpoint/2010/main" val="14771932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F07B7230-DF70-40DE-AFE4-6403C114FE2A}"/>
              </a:ext>
            </a:extLst>
          </p:cNvPr>
          <p:cNvPicPr>
            <a:picLocks noGrp="1" noChangeAspect="1"/>
          </p:cNvPicPr>
          <p:nvPr>
            <p:ph idx="1"/>
          </p:nvPr>
        </p:nvPicPr>
        <p:blipFill>
          <a:blip r:embed="rId2"/>
          <a:stretch>
            <a:fillRect/>
          </a:stretch>
        </p:blipFill>
        <p:spPr>
          <a:xfrm>
            <a:off x="1345513" y="1339850"/>
            <a:ext cx="6452975" cy="4178300"/>
          </a:xfrm>
          <a:prstGeom prst="rect">
            <a:avLst/>
          </a:prstGeom>
        </p:spPr>
      </p:pic>
    </p:spTree>
    <p:extLst>
      <p:ext uri="{BB962C8B-B14F-4D97-AF65-F5344CB8AC3E}">
        <p14:creationId xmlns:p14="http://schemas.microsoft.com/office/powerpoint/2010/main" val="16046262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901A6EC7-3E45-4224-97A6-C34D7D498ADA}"/>
              </a:ext>
            </a:extLst>
          </p:cNvPr>
          <p:cNvPicPr>
            <a:picLocks noGrp="1" noChangeAspect="1"/>
          </p:cNvPicPr>
          <p:nvPr>
            <p:ph idx="1"/>
          </p:nvPr>
        </p:nvPicPr>
        <p:blipFill>
          <a:blip r:embed="rId2"/>
          <a:stretch>
            <a:fillRect/>
          </a:stretch>
        </p:blipFill>
        <p:spPr>
          <a:xfrm>
            <a:off x="738698" y="1339850"/>
            <a:ext cx="7666605" cy="4178300"/>
          </a:xfrm>
          <a:prstGeom prst="rect">
            <a:avLst/>
          </a:prstGeom>
        </p:spPr>
      </p:pic>
    </p:spTree>
    <p:extLst>
      <p:ext uri="{BB962C8B-B14F-4D97-AF65-F5344CB8AC3E}">
        <p14:creationId xmlns:p14="http://schemas.microsoft.com/office/powerpoint/2010/main" val="34154364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37F895EB-EC9A-4FFC-AEE3-24A0653BAC73}"/>
              </a:ext>
            </a:extLst>
          </p:cNvPr>
          <p:cNvPicPr>
            <a:picLocks noGrp="1" noChangeAspect="1"/>
          </p:cNvPicPr>
          <p:nvPr>
            <p:ph idx="1"/>
          </p:nvPr>
        </p:nvPicPr>
        <p:blipFill>
          <a:blip r:embed="rId2"/>
          <a:stretch>
            <a:fillRect/>
          </a:stretch>
        </p:blipFill>
        <p:spPr>
          <a:xfrm>
            <a:off x="790733" y="1339850"/>
            <a:ext cx="7562534" cy="4178300"/>
          </a:xfrm>
          <a:prstGeom prst="rect">
            <a:avLst/>
          </a:prstGeom>
        </p:spPr>
      </p:pic>
    </p:spTree>
    <p:extLst>
      <p:ext uri="{BB962C8B-B14F-4D97-AF65-F5344CB8AC3E}">
        <p14:creationId xmlns:p14="http://schemas.microsoft.com/office/powerpoint/2010/main" val="7413903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75F8021-C0C3-4495-852D-CDB153D77037}"/>
              </a:ext>
            </a:extLst>
          </p:cNvPr>
          <p:cNvPicPr>
            <a:picLocks noChangeAspect="1"/>
          </p:cNvPicPr>
          <p:nvPr/>
        </p:nvPicPr>
        <p:blipFill>
          <a:blip r:embed="rId3"/>
          <a:stretch>
            <a:fillRect/>
          </a:stretch>
        </p:blipFill>
        <p:spPr>
          <a:xfrm>
            <a:off x="908463" y="1700212"/>
            <a:ext cx="6735350" cy="3790592"/>
          </a:xfrm>
          <a:prstGeom prst="rect">
            <a:avLst/>
          </a:prstGeom>
        </p:spPr>
      </p:pic>
    </p:spTree>
    <p:extLst>
      <p:ext uri="{BB962C8B-B14F-4D97-AF65-F5344CB8AC3E}">
        <p14:creationId xmlns:p14="http://schemas.microsoft.com/office/powerpoint/2010/main" val="3630366668"/>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Albertslund Kommune">
  <a:themeElements>
    <a:clrScheme name="1 Albertslund Miljø &amp; Teknik">
      <a:dk1>
        <a:srgbClr val="7F7F7F"/>
      </a:dk1>
      <a:lt1>
        <a:srgbClr val="FFFFFF"/>
      </a:lt1>
      <a:dk2>
        <a:srgbClr val="000000"/>
      </a:dk2>
      <a:lt2>
        <a:srgbClr val="034EA2"/>
      </a:lt2>
      <a:accent1>
        <a:srgbClr val="497729"/>
      </a:accent1>
      <a:accent2>
        <a:srgbClr val="92AD7F"/>
      </a:accent2>
      <a:accent3>
        <a:srgbClr val="37591F"/>
      </a:accent3>
      <a:accent4>
        <a:srgbClr val="6D9254"/>
      </a:accent4>
      <a:accent5>
        <a:srgbClr val="B6C9A9"/>
      </a:accent5>
      <a:accent6>
        <a:srgbClr val="DBE4D4"/>
      </a:accent6>
      <a:hlink>
        <a:srgbClr val="497729"/>
      </a:hlink>
      <a:folHlink>
        <a:srgbClr val="8CC63F"/>
      </a:folHlink>
    </a:clrScheme>
    <a:fontScheme name="Albertslund">
      <a:majorFont>
        <a:latin typeface="Open San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defRPr i="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i="1" dirty="0" err="1" smtClean="0">
            <a:latin typeface="+mn-lt"/>
          </a:defRPr>
        </a:defPPr>
      </a:lstStyle>
    </a:txDef>
  </a:objectDefaults>
  <a:extraClrSchemeLst/>
  <a:extLst>
    <a:ext uri="{05A4C25C-085E-4340-85A3-A5531E510DB2}">
      <thm15:themeFamily xmlns:thm15="http://schemas.microsoft.com/office/thememl/2012/main" name="1 Albertslund Miljø &amp; Teknik.potx" id="{7BD21565-25C9-46CF-B65B-1F49D7F031DD}" vid="{713073CF-9CDC-4BED-813C-F3A9985EA37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lbertslund Kommune">
  <a:themeElements>
    <a:clrScheme name="5 Albertslund Børneområde">
      <a:dk1>
        <a:srgbClr val="7F7F7F"/>
      </a:dk1>
      <a:lt1>
        <a:srgbClr val="FFFFFF"/>
      </a:lt1>
      <a:dk2>
        <a:srgbClr val="000000"/>
      </a:dk2>
      <a:lt2>
        <a:srgbClr val="034EA2"/>
      </a:lt2>
      <a:accent1>
        <a:srgbClr val="00B9F2"/>
      </a:accent1>
      <a:accent2>
        <a:srgbClr val="66D5F7"/>
      </a:accent2>
      <a:accent3>
        <a:srgbClr val="005D79"/>
      </a:accent3>
      <a:accent4>
        <a:srgbClr val="008BB6"/>
      </a:accent4>
      <a:accent5>
        <a:srgbClr val="99E3FA"/>
      </a:accent5>
      <a:accent6>
        <a:srgbClr val="CCF1FD"/>
      </a:accent6>
      <a:hlink>
        <a:srgbClr val="66D5F7"/>
      </a:hlink>
      <a:folHlink>
        <a:srgbClr val="CCF1FD"/>
      </a:folHlink>
    </a:clrScheme>
    <a:fontScheme name="Albertslund">
      <a:majorFont>
        <a:latin typeface="Open San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defRPr i="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i="1" dirty="0" err="1" smtClean="0">
            <a:latin typeface="+mn-lt"/>
          </a:defRPr>
        </a:defPPr>
      </a:lstStyle>
    </a:txDef>
  </a:objectDefaults>
  <a:extraClrSchemeLst/>
  <a:extLst>
    <a:ext uri="{05A4C25C-085E-4340-85A3-A5531E510DB2}">
      <thm15:themeFamily xmlns:thm15="http://schemas.microsoft.com/office/thememl/2012/main" name="5 Albertslund Børneområde.potx" id="{B057EB33-DA99-44FB-89B5-E111EF00A806}" vid="{CBC4012B-522F-430D-B15F-7C5FF0137CE2}"/>
    </a:ext>
  </a:extLst>
</a:theme>
</file>

<file path=ppt/theme/theme4.xml><?xml version="1.0" encoding="utf-8"?>
<a:theme xmlns:a="http://schemas.openxmlformats.org/drawingml/2006/main" name="Forløb">
  <a:themeElements>
    <a:clrScheme name="Forløb">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orløb">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rløb">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2_Albertslund Kommune">
  <a:themeElements>
    <a:clrScheme name="2 Albertslund Ældre område">
      <a:dk1>
        <a:srgbClr val="7F7F7F"/>
      </a:dk1>
      <a:lt1>
        <a:srgbClr val="FFFFFF"/>
      </a:lt1>
      <a:dk2>
        <a:srgbClr val="000000"/>
      </a:dk2>
      <a:lt2>
        <a:srgbClr val="034EA2"/>
      </a:lt2>
      <a:accent1>
        <a:srgbClr val="F7941E"/>
      </a:accent1>
      <a:accent2>
        <a:srgbClr val="FABF78"/>
      </a:accent2>
      <a:accent3>
        <a:srgbClr val="B96F17"/>
      </a:accent3>
      <a:accent4>
        <a:srgbClr val="F9A94B"/>
      </a:accent4>
      <a:accent5>
        <a:srgbClr val="FCD4A5"/>
      </a:accent5>
      <a:accent6>
        <a:srgbClr val="FDEAD2"/>
      </a:accent6>
      <a:hlink>
        <a:srgbClr val="F7941E"/>
      </a:hlink>
      <a:folHlink>
        <a:srgbClr val="FABF78"/>
      </a:folHlink>
    </a:clrScheme>
    <a:fontScheme name="Albertslund">
      <a:majorFont>
        <a:latin typeface="Open San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defRPr i="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i="1" dirty="0" err="1" smtClean="0">
            <a:latin typeface="+mn-lt"/>
          </a:defRPr>
        </a:defPPr>
      </a:lstStyle>
    </a:txDef>
  </a:objectDefaults>
  <a:extraClrSchemeLst/>
  <a:extLst>
    <a:ext uri="{05A4C25C-085E-4340-85A3-A5531E510DB2}">
      <thm15:themeFamily xmlns:thm15="http://schemas.microsoft.com/office/thememl/2012/main" name="2 Albertslund Ældre område.potx" id="{F8604F9C-A351-4274-9DD6-C394E55A1EB1}" vid="{3A0FD798-A211-43D0-A85C-1478E9322F39}"/>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Brugerdefineret 24">
    <a:dk1>
      <a:srgbClr val="333333"/>
    </a:dk1>
    <a:lt1>
      <a:srgbClr val="FFFFFF"/>
    </a:lt1>
    <a:dk2>
      <a:srgbClr val="00364E"/>
    </a:dk2>
    <a:lt2>
      <a:srgbClr val="05888E"/>
    </a:lt2>
    <a:accent1>
      <a:srgbClr val="99A8BB"/>
    </a:accent1>
    <a:accent2>
      <a:srgbClr val="06718C"/>
    </a:accent2>
    <a:accent3>
      <a:srgbClr val="4D6787"/>
    </a:accent3>
    <a:accent4>
      <a:srgbClr val="ED6D3A"/>
    </a:accent4>
    <a:accent5>
      <a:srgbClr val="193C65"/>
    </a:accent5>
    <a:accent6>
      <a:srgbClr val="999999"/>
    </a:accent6>
    <a:hlink>
      <a:srgbClr val="68A499"/>
    </a:hlink>
    <a:folHlink>
      <a:srgbClr val="808080"/>
    </a:folHlink>
  </a:clrScheme>
  <a:fontScheme name="Region Hovedstade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1 Albertslund Miljø &amp; Teknik</Template>
  <TotalTime>2065</TotalTime>
  <Words>7932</Words>
  <Application>Microsoft Office PowerPoint</Application>
  <PresentationFormat>Skærmshow (4:3)</PresentationFormat>
  <Paragraphs>784</Paragraphs>
  <Slides>113</Slides>
  <Notes>35</Notes>
  <HiddenSlides>0</HiddenSlides>
  <MMClips>1</MMClips>
  <ScaleCrop>false</ScaleCrop>
  <HeadingPairs>
    <vt:vector size="6" baseType="variant">
      <vt:variant>
        <vt:lpstr>Benyttede skrifttyper</vt:lpstr>
      </vt:variant>
      <vt:variant>
        <vt:i4>17</vt:i4>
      </vt:variant>
      <vt:variant>
        <vt:lpstr>Tema</vt:lpstr>
      </vt:variant>
      <vt:variant>
        <vt:i4>5</vt:i4>
      </vt:variant>
      <vt:variant>
        <vt:lpstr>Slidetitler</vt:lpstr>
      </vt:variant>
      <vt:variant>
        <vt:i4>113</vt:i4>
      </vt:variant>
    </vt:vector>
  </HeadingPairs>
  <TitlesOfParts>
    <vt:vector size="135" baseType="lpstr">
      <vt:lpstr>Arial Unicode MS</vt:lpstr>
      <vt:lpstr>72 Monospace</vt:lpstr>
      <vt:lpstr>Arial</vt:lpstr>
      <vt:lpstr>Calibri</vt:lpstr>
      <vt:lpstr>Calibri Light</vt:lpstr>
      <vt:lpstr>Constantia</vt:lpstr>
      <vt:lpstr>Georgia</vt:lpstr>
      <vt:lpstr>Meta Serif (webfont)</vt:lpstr>
      <vt:lpstr>Muli</vt:lpstr>
      <vt:lpstr>Open Sans</vt:lpstr>
      <vt:lpstr>OpenSans-Light</vt:lpstr>
      <vt:lpstr>Questa-Regular</vt:lpstr>
      <vt:lpstr>Symbol</vt:lpstr>
      <vt:lpstr>var(--font-primary)</vt:lpstr>
      <vt:lpstr>var(--font-secondary)</vt:lpstr>
      <vt:lpstr>Verdana</vt:lpstr>
      <vt:lpstr>Wingdings 2</vt:lpstr>
      <vt:lpstr>Albertslund Kommune</vt:lpstr>
      <vt:lpstr>Office-tema</vt:lpstr>
      <vt:lpstr>1_Albertslund Kommune</vt:lpstr>
      <vt:lpstr>Forløb</vt:lpstr>
      <vt:lpstr>2_Albertslund Kommune</vt:lpstr>
      <vt:lpstr>Ungeliv 12-25 år</vt:lpstr>
      <vt:lpstr>PowerPoint-præsentation</vt:lpstr>
      <vt:lpstr>PowerPoint-præsentation</vt:lpstr>
      <vt:lpstr>PowerPoint-præsentation</vt:lpstr>
      <vt:lpstr>PowerPoint-præsentation</vt:lpstr>
      <vt:lpstr>PowerPoint-præsentation</vt:lpstr>
      <vt:lpstr>PowerPoint-præsentation</vt:lpstr>
      <vt:lpstr>Fra målsætninger til temaer </vt:lpstr>
      <vt:lpstr>Hvad skal vi sammen i dag, helt konkret?</vt:lpstr>
      <vt:lpstr>Aftalekortet</vt:lpstr>
      <vt:lpstr>1. Tema </vt:lpstr>
      <vt:lpstr>Ungeliv</vt:lpstr>
      <vt:lpstr>Hvorfor er det vigtigt?</vt:lpstr>
      <vt:lpstr>Hvorfor er det vigtigt?</vt:lpstr>
      <vt:lpstr>Mål 1</vt:lpstr>
      <vt:lpstr>Uddannelsesniveau Højeste gennemførte uddannelse for 25-29 årige i 2021</vt:lpstr>
      <vt:lpstr>Uddannelsesniveau Andel af 25-29 årige med grundskole som højest fuldførte uddannelse</vt:lpstr>
      <vt:lpstr>Folkeskolen Andel vurderet uddannelsesparate</vt:lpstr>
      <vt:lpstr>Mål 2</vt:lpstr>
      <vt:lpstr>Hvorfor er det vigtigt?</vt:lpstr>
      <vt:lpstr>Uddannelsesniveau Højeste gennemførte uddannelse for 25-29 årige i 2021</vt:lpstr>
      <vt:lpstr>Ungdomsuddannelser Ansøgning til erhvervsuddannelse fra 9. og 10. klasse</vt:lpstr>
      <vt:lpstr>Ungdomsuddannelser Frafald fra erhvervsuddannelser</vt:lpstr>
      <vt:lpstr> Sammenhængende- og helhedsorienteret borgerforløb i Assens Kommune  - Projekt Job og Familie "Alle er en del af vores fællesskab” 2017 –  juni 2020 </vt:lpstr>
      <vt:lpstr>Introduktion til projekt Job &amp; Familie</vt:lpstr>
      <vt:lpstr>Målgruppe</vt:lpstr>
      <vt:lpstr>Overordnede mål</vt:lpstr>
      <vt:lpstr>Projektgruppen</vt:lpstr>
      <vt:lpstr>Overordnede evaluering, fokus og tendenser</vt:lpstr>
      <vt:lpstr>Opstart og forløb</vt:lpstr>
      <vt:lpstr>PowerPoint-præsentation</vt:lpstr>
      <vt:lpstr>PowerPoint-præsentation</vt:lpstr>
      <vt:lpstr>Konklusion</vt:lpstr>
      <vt:lpstr>Sammenhæng mellem de voksnes beskæftigelse og børnenes trivsel</vt:lpstr>
      <vt:lpstr>Resultater: Virksomme mekanismer</vt:lpstr>
      <vt:lpstr>Unge oplever progression i læring</vt:lpstr>
      <vt:lpstr>Unges læsekompetencer</vt:lpstr>
      <vt:lpstr>Hvorfor er det vigtigt at kunne læse?</vt:lpstr>
      <vt:lpstr>Hvad ved vi også?</vt:lpstr>
      <vt:lpstr>Hvad er udgangspunktet i Albertslund?</vt:lpstr>
      <vt:lpstr>Hvorfor er det vigtigt at kunne læse?</vt:lpstr>
      <vt:lpstr>Hvad ved vi også?</vt:lpstr>
      <vt:lpstr>Hvad er udgangspunktet i Albertslund?</vt:lpstr>
      <vt:lpstr>Hvad er udgangspunktet i Albertslund? (fortsat)</vt:lpstr>
      <vt:lpstr>Unges matematiske kompetencer</vt:lpstr>
      <vt:lpstr>Hvorfor er det vigtigt at kunne matematik?</vt:lpstr>
      <vt:lpstr>Hvad ved vi også?</vt:lpstr>
      <vt:lpstr>Hvad er udgangspunktet i Albertslund?</vt:lpstr>
      <vt:lpstr>Børns fravær fra skole</vt:lpstr>
      <vt:lpstr>Hvorfor er det vigtigt at være i skole?</vt:lpstr>
      <vt:lpstr>Hvorfor er det vigtigt at være i skole?</vt:lpstr>
      <vt:lpstr>Hvad er udgangspunktet i Albertslund?</vt:lpstr>
      <vt:lpstr>Gruppedrøftelserne: </vt:lpstr>
      <vt:lpstr>PowerPoint-præsentation</vt:lpstr>
      <vt:lpstr>Mål – 1. tema</vt:lpstr>
      <vt:lpstr>2. Tema</vt:lpstr>
      <vt:lpstr>Slides fra Nanna</vt:lpstr>
      <vt:lpstr>FRITIDSJOB </vt:lpstr>
      <vt:lpstr>Vidtrækkende effekter ved unges fritidsjob </vt:lpstr>
      <vt:lpstr>Hvilke værktøjer bruger vi i indsatsen</vt:lpstr>
      <vt:lpstr>PowerPoint-præsentation</vt:lpstr>
      <vt:lpstr>PowerPoint-præsentation</vt:lpstr>
      <vt:lpstr>PowerPoint-præsentation</vt:lpstr>
      <vt:lpstr>PowerPoint-præsentation</vt:lpstr>
      <vt:lpstr>PowerPoint-præsentation</vt:lpstr>
      <vt:lpstr>PowerPoint-præsentation</vt:lpstr>
      <vt:lpstr>Foreningsliv i Albertslund </vt:lpstr>
      <vt:lpstr>PowerPoint-præsentation</vt:lpstr>
      <vt:lpstr>Antallet af børn og unge der er medlem af en idrætsforening stiger fra 32% til 35% inden 2026 </vt:lpstr>
      <vt:lpstr>Fysisk og mental sundhed</vt:lpstr>
      <vt:lpstr>Unges Idrætsdeltagelse </vt:lpstr>
      <vt:lpstr>Fokus på unge i idrætsforeninger </vt:lpstr>
      <vt:lpstr>Mål – 2. tema</vt:lpstr>
      <vt:lpstr>PowerPoint-præsentation</vt:lpstr>
      <vt:lpstr>3. tema   De unges trivsel og sundhed </vt:lpstr>
      <vt:lpstr>Ungeliv Unges trivsel og sundhed  Målsætning:  Den mentale og fysiske sundhed i Albertslund skal fremmes, så flere oplever bedre mental sundhed, livskvalitet og trivsel   </vt:lpstr>
      <vt:lpstr>Hvad forstår vi ved mental sundhed?</vt:lpstr>
      <vt:lpstr>Hvilke faktorer afgør vores mentale sundhed?</vt:lpstr>
      <vt:lpstr>Mental sundhed – Hvorfor er det vigtigt?</vt:lpstr>
      <vt:lpstr>Fakta om mental sundhed </vt:lpstr>
      <vt:lpstr>PowerPoint-præsentation</vt:lpstr>
      <vt:lpstr>PowerPoint-præsentation</vt:lpstr>
      <vt:lpstr>Hvilke greb skal vi gøre for at vende udviklingen?</vt:lpstr>
      <vt:lpstr>Anbefalinger til det videre arbejde…  - Ikke et enten eller, men et både og </vt:lpstr>
      <vt:lpstr>Målsætning: Den mentale og fysiske sundhed i Albertslund skal fremmes, så flere oplever bedre mental sundhed, livskvalitet og trivsel</vt:lpstr>
      <vt:lpstr>Disposition – 10 minutters baggrundsviden</vt:lpstr>
      <vt:lpstr>Baggrund – hvorfor er dette mål relevant?</vt:lpstr>
      <vt:lpstr>Hvad ved vi ? Og hvad ved vi ikke? </vt:lpstr>
      <vt:lpstr>Praksis-erfaringer fra Albertslund</vt:lpstr>
      <vt:lpstr>Hvad kan hjælpe os på vej  til målet om hurtigere indsats?</vt:lpstr>
      <vt:lpstr>Forudsætninger for målopfyldelse</vt:lpstr>
      <vt:lpstr>Trivsel og mental sundhed</vt:lpstr>
      <vt:lpstr>Skole</vt:lpstr>
      <vt:lpstr>Fritid og venner </vt:lpstr>
      <vt:lpstr>Rusmidler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Kriminalitet </vt:lpstr>
      <vt:lpstr>Overordnet målsætning: Den mentale og fysiske sundhed i Albertslund skal fremmes,  så flere oplever bedre mental sundhed, livskvalitet og trivsel</vt:lpstr>
      <vt:lpstr>Målgruppen er bred</vt:lpstr>
      <vt:lpstr>Temaer i Albertslund Familiehus</vt:lpstr>
      <vt:lpstr>Forståelse og forandring</vt:lpstr>
      <vt:lpstr>Hvem er de unge i udsatte positioner?</vt:lpstr>
      <vt:lpstr>Hvem er de unge i udsatte positioner?</vt:lpstr>
      <vt:lpstr>Hvem er de unge i udsatte positioner? Vive, ”Børn og Unge i Danmark, Velfærd og trivsel, december 2022</vt:lpstr>
      <vt:lpstr>Hvordan kan vi arbejde sammen - og sammen med de unge?</vt:lpstr>
      <vt:lpstr>Mål – 3. tema</vt:lpstr>
      <vt:lpstr>Afrunding på dagen</vt:lpstr>
    </vt:vector>
  </TitlesOfParts>
  <Company>Albertslund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Stærke Valg kickoff</dc:title>
  <dc:creator>Lasse Dalsgaard Andersen</dc:creator>
  <cp:lastModifiedBy>Maike Rubenkamp</cp:lastModifiedBy>
  <cp:revision>43</cp:revision>
  <cp:lastPrinted>2022-11-22T13:01:09Z</cp:lastPrinted>
  <dcterms:created xsi:type="dcterms:W3CDTF">2022-11-15T09:25:41Z</dcterms:created>
  <dcterms:modified xsi:type="dcterms:W3CDTF">2023-01-10T14:25:32Z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ies>
</file>