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5"/>
  </p:notesMasterIdLst>
  <p:sldIdLst>
    <p:sldId id="269" r:id="rId2"/>
    <p:sldId id="379" r:id="rId3"/>
    <p:sldId id="683" r:id="rId4"/>
    <p:sldId id="350" r:id="rId5"/>
    <p:sldId id="351" r:id="rId6"/>
    <p:sldId id="259" r:id="rId7"/>
    <p:sldId id="260" r:id="rId8"/>
    <p:sldId id="261" r:id="rId9"/>
    <p:sldId id="353" r:id="rId10"/>
    <p:sldId id="355" r:id="rId11"/>
    <p:sldId id="356" r:id="rId12"/>
    <p:sldId id="357" r:id="rId13"/>
    <p:sldId id="635" r:id="rId14"/>
    <p:sldId id="380" r:id="rId15"/>
    <p:sldId id="642" r:id="rId16"/>
    <p:sldId id="645" r:id="rId17"/>
    <p:sldId id="682" r:id="rId18"/>
    <p:sldId id="324" r:id="rId19"/>
    <p:sldId id="647" r:id="rId20"/>
    <p:sldId id="648" r:id="rId21"/>
    <p:sldId id="649" r:id="rId22"/>
    <p:sldId id="650" r:id="rId23"/>
    <p:sldId id="651" r:id="rId24"/>
    <p:sldId id="646" r:id="rId25"/>
    <p:sldId id="644" r:id="rId26"/>
    <p:sldId id="652" r:id="rId27"/>
    <p:sldId id="653" r:id="rId28"/>
    <p:sldId id="654" r:id="rId29"/>
    <p:sldId id="655" r:id="rId30"/>
    <p:sldId id="656" r:id="rId31"/>
    <p:sldId id="657" r:id="rId32"/>
    <p:sldId id="294" r:id="rId33"/>
    <p:sldId id="659" r:id="rId34"/>
    <p:sldId id="660" r:id="rId35"/>
    <p:sldId id="661" r:id="rId36"/>
    <p:sldId id="662" r:id="rId37"/>
    <p:sldId id="663" r:id="rId38"/>
    <p:sldId id="664" r:id="rId39"/>
    <p:sldId id="665" r:id="rId40"/>
    <p:sldId id="666" r:id="rId41"/>
    <p:sldId id="667" r:id="rId42"/>
    <p:sldId id="668" r:id="rId43"/>
    <p:sldId id="669" r:id="rId44"/>
    <p:sldId id="670" r:id="rId45"/>
    <p:sldId id="671" r:id="rId46"/>
    <p:sldId id="680" r:id="rId47"/>
    <p:sldId id="325" r:id="rId48"/>
    <p:sldId id="328" r:id="rId49"/>
    <p:sldId id="329" r:id="rId50"/>
    <p:sldId id="681" r:id="rId51"/>
    <p:sldId id="685" r:id="rId52"/>
    <p:sldId id="319" r:id="rId53"/>
    <p:sldId id="684" r:id="rId5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1"/>
    <p:restoredTop sz="93817" autoAdjust="0"/>
  </p:normalViewPr>
  <p:slideViewPr>
    <p:cSldViewPr snapToGrid="0" snapToObjects="1">
      <p:cViewPr varScale="1">
        <p:scale>
          <a:sx n="67" d="100"/>
          <a:sy n="67" d="100"/>
        </p:scale>
        <p:origin x="1264" y="48"/>
      </p:cViewPr>
      <p:guideLst>
        <p:guide orient="horz" pos="2160"/>
        <p:guide pos="2880"/>
      </p:guideLst>
    </p:cSldViewPr>
  </p:slideViewPr>
  <p:outlineViewPr>
    <p:cViewPr>
      <p:scale>
        <a:sx n="33" d="100"/>
        <a:sy n="33" d="100"/>
      </p:scale>
      <p:origin x="0" y="-1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5560" tIns="47780" rIns="95560" bIns="47780" rtlCol="0"/>
          <a:lstStyle>
            <a:lvl1pPr algn="l">
              <a:defRPr sz="1300"/>
            </a:lvl1pPr>
          </a:lstStyle>
          <a:p>
            <a:endParaRPr lang="en-US"/>
          </a:p>
        </p:txBody>
      </p:sp>
      <p:sp>
        <p:nvSpPr>
          <p:cNvPr id="3" name="Date Placeholder 2"/>
          <p:cNvSpPr>
            <a:spLocks noGrp="1"/>
          </p:cNvSpPr>
          <p:nvPr>
            <p:ph type="dt" idx="1"/>
          </p:nvPr>
        </p:nvSpPr>
        <p:spPr>
          <a:xfrm>
            <a:off x="3850444" y="1"/>
            <a:ext cx="2945659" cy="498055"/>
          </a:xfrm>
          <a:prstGeom prst="rect">
            <a:avLst/>
          </a:prstGeom>
        </p:spPr>
        <p:txBody>
          <a:bodyPr vert="horz" lIns="95560" tIns="47780" rIns="95560" bIns="47780" rtlCol="0"/>
          <a:lstStyle>
            <a:lvl1pPr algn="r">
              <a:defRPr sz="1300"/>
            </a:lvl1pPr>
          </a:lstStyle>
          <a:p>
            <a:fld id="{EEBB7A6B-15F9-9746-B314-2DE8C05584D6}" type="datetimeFigureOut">
              <a:rPr lang="en-US" smtClean="0"/>
              <a:t>10/2/2019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0" tIns="47780" rIns="95560" bIns="4778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5560" tIns="47780" rIns="95560" bIns="477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5560" tIns="47780" rIns="95560" bIns="47780" rtlCol="0" anchor="b"/>
          <a:lstStyle>
            <a:lvl1pPr algn="l">
              <a:defRPr sz="1300"/>
            </a:lvl1pPr>
          </a:lstStyle>
          <a:p>
            <a:endParaRPr lang="en-US"/>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5560" tIns="47780" rIns="95560" bIns="47780" rtlCol="0" anchor="b"/>
          <a:lstStyle>
            <a:lvl1pPr algn="r">
              <a:defRPr sz="1300"/>
            </a:lvl1pPr>
          </a:lstStyle>
          <a:p>
            <a:fld id="{9905C3B6-B092-6E42-9FFD-B89C2BC1CDEC}" type="slidenum">
              <a:rPr lang="en-US" smtClean="0"/>
              <a:t>‹nr.›</a:t>
            </a:fld>
            <a:endParaRPr lang="en-US"/>
          </a:p>
        </p:txBody>
      </p:sp>
    </p:spTree>
    <p:extLst>
      <p:ext uri="{BB962C8B-B14F-4D97-AF65-F5344CB8AC3E}">
        <p14:creationId xmlns:p14="http://schemas.microsoft.com/office/powerpoint/2010/main" val="78577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05C3B6-B092-6E42-9FFD-B89C2BC1CDEC}" type="slidenum">
              <a:rPr lang="en-US" smtClean="0"/>
              <a:t>6</a:t>
            </a:fld>
            <a:endParaRPr lang="en-US" dirty="0"/>
          </a:p>
        </p:txBody>
      </p:sp>
    </p:spTree>
    <p:extLst>
      <p:ext uri="{BB962C8B-B14F-4D97-AF65-F5344CB8AC3E}">
        <p14:creationId xmlns:p14="http://schemas.microsoft.com/office/powerpoint/2010/main" val="312856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5"/>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16724" indent="-275663" eaLnBrk="0" hangingPunct="0">
              <a:spcBef>
                <a:spcPct val="30000"/>
              </a:spcBef>
              <a:defRPr sz="1200">
                <a:solidFill>
                  <a:schemeClr val="tx1"/>
                </a:solidFill>
                <a:latin typeface="Times New Roman" charset="0"/>
              </a:defRPr>
            </a:lvl2pPr>
            <a:lvl3pPr marL="1102652" indent="-220530" eaLnBrk="0" hangingPunct="0">
              <a:spcBef>
                <a:spcPct val="30000"/>
              </a:spcBef>
              <a:defRPr sz="1200">
                <a:solidFill>
                  <a:schemeClr val="tx1"/>
                </a:solidFill>
                <a:latin typeface="Times New Roman" charset="0"/>
              </a:defRPr>
            </a:lvl3pPr>
            <a:lvl4pPr marL="1543713" indent="-220530" eaLnBrk="0" hangingPunct="0">
              <a:spcBef>
                <a:spcPct val="30000"/>
              </a:spcBef>
              <a:defRPr sz="1200">
                <a:solidFill>
                  <a:schemeClr val="tx1"/>
                </a:solidFill>
                <a:latin typeface="Times New Roman" charset="0"/>
              </a:defRPr>
            </a:lvl4pPr>
            <a:lvl5pPr marL="1984774" indent="-220530" eaLnBrk="0" hangingPunct="0">
              <a:spcBef>
                <a:spcPct val="30000"/>
              </a:spcBef>
              <a:defRPr sz="1200">
                <a:solidFill>
                  <a:schemeClr val="tx1"/>
                </a:solidFill>
                <a:latin typeface="Times New Roman" charset="0"/>
              </a:defRPr>
            </a:lvl5pPr>
            <a:lvl6pPr marL="2425835" indent="-220530" eaLnBrk="0" fontAlgn="base" hangingPunct="0">
              <a:spcBef>
                <a:spcPct val="30000"/>
              </a:spcBef>
              <a:spcAft>
                <a:spcPct val="0"/>
              </a:spcAft>
              <a:defRPr sz="1200">
                <a:solidFill>
                  <a:schemeClr val="tx1"/>
                </a:solidFill>
                <a:latin typeface="Times New Roman" charset="0"/>
              </a:defRPr>
            </a:lvl6pPr>
            <a:lvl7pPr marL="2866895" indent="-220530" eaLnBrk="0" fontAlgn="base" hangingPunct="0">
              <a:spcBef>
                <a:spcPct val="30000"/>
              </a:spcBef>
              <a:spcAft>
                <a:spcPct val="0"/>
              </a:spcAft>
              <a:defRPr sz="1200">
                <a:solidFill>
                  <a:schemeClr val="tx1"/>
                </a:solidFill>
                <a:latin typeface="Times New Roman" charset="0"/>
              </a:defRPr>
            </a:lvl7pPr>
            <a:lvl8pPr marL="3307956" indent="-220530" eaLnBrk="0" fontAlgn="base" hangingPunct="0">
              <a:spcBef>
                <a:spcPct val="30000"/>
              </a:spcBef>
              <a:spcAft>
                <a:spcPct val="0"/>
              </a:spcAft>
              <a:defRPr sz="1200">
                <a:solidFill>
                  <a:schemeClr val="tx1"/>
                </a:solidFill>
                <a:latin typeface="Times New Roman" charset="0"/>
              </a:defRPr>
            </a:lvl8pPr>
            <a:lvl9pPr marL="3749017" indent="-22053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4972226C-2A69-4544-8AFF-37AEE7BCEB9D}" type="slidenum">
              <a:rPr lang="da-DK" altLang="da-DK" smtClean="0"/>
              <a:pPr eaLnBrk="1" hangingPunct="1">
                <a:spcBef>
                  <a:spcPct val="0"/>
                </a:spcBef>
              </a:pPr>
              <a:t>9</a:t>
            </a:fld>
            <a:endParaRPr lang="da-DK" altLang="da-DK"/>
          </a:p>
        </p:txBody>
      </p:sp>
      <p:sp>
        <p:nvSpPr>
          <p:cNvPr id="47107" name="Rectangle 2"/>
          <p:cNvSpPr>
            <a:spLocks noGrp="1" noRot="1" noChangeAspect="1" noChangeArrowheads="1" noTextEdit="1"/>
          </p:cNvSpPr>
          <p:nvPr>
            <p:ph type="sldImg"/>
          </p:nvPr>
        </p:nvSpPr>
        <p:spPr>
          <a:xfrm>
            <a:off x="849313" y="722313"/>
            <a:ext cx="4813300" cy="3609975"/>
          </a:xfrm>
          <a:ln/>
        </p:spPr>
      </p:sp>
      <p:sp>
        <p:nvSpPr>
          <p:cNvPr id="47108" name="Rectangle 3"/>
          <p:cNvSpPr>
            <a:spLocks noGrp="1" noChangeArrowheads="1"/>
          </p:cNvSpPr>
          <p:nvPr>
            <p:ph type="body" idx="1"/>
          </p:nvPr>
        </p:nvSpPr>
        <p:spPr>
          <a:xfrm>
            <a:off x="868082" y="4573709"/>
            <a:ext cx="4769794" cy="4333473"/>
          </a:xfrm>
          <a:noFill/>
        </p:spPr>
        <p:txBody>
          <a:bodyPr/>
          <a:lstStyle/>
          <a:p>
            <a:pPr eaLnBrk="1" hangingPunct="1"/>
            <a:r>
              <a:rPr lang="da-DK" altLang="da-DK"/>
              <a:t>Alle kombinationer</a:t>
            </a:r>
          </a:p>
        </p:txBody>
      </p:sp>
    </p:spTree>
    <p:extLst>
      <p:ext uri="{BB962C8B-B14F-4D97-AF65-F5344CB8AC3E}">
        <p14:creationId xmlns:p14="http://schemas.microsoft.com/office/powerpoint/2010/main" val="324700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55"/>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16724" indent="-275663" eaLnBrk="0" hangingPunct="0">
              <a:spcBef>
                <a:spcPct val="30000"/>
              </a:spcBef>
              <a:defRPr sz="1200">
                <a:solidFill>
                  <a:schemeClr val="tx1"/>
                </a:solidFill>
                <a:latin typeface="Times New Roman" charset="0"/>
              </a:defRPr>
            </a:lvl2pPr>
            <a:lvl3pPr marL="1102652" indent="-220530" eaLnBrk="0" hangingPunct="0">
              <a:spcBef>
                <a:spcPct val="30000"/>
              </a:spcBef>
              <a:defRPr sz="1200">
                <a:solidFill>
                  <a:schemeClr val="tx1"/>
                </a:solidFill>
                <a:latin typeface="Times New Roman" charset="0"/>
              </a:defRPr>
            </a:lvl3pPr>
            <a:lvl4pPr marL="1543713" indent="-220530" eaLnBrk="0" hangingPunct="0">
              <a:spcBef>
                <a:spcPct val="30000"/>
              </a:spcBef>
              <a:defRPr sz="1200">
                <a:solidFill>
                  <a:schemeClr val="tx1"/>
                </a:solidFill>
                <a:latin typeface="Times New Roman" charset="0"/>
              </a:defRPr>
            </a:lvl4pPr>
            <a:lvl5pPr marL="1984774" indent="-220530" eaLnBrk="0" hangingPunct="0">
              <a:spcBef>
                <a:spcPct val="30000"/>
              </a:spcBef>
              <a:defRPr sz="1200">
                <a:solidFill>
                  <a:schemeClr val="tx1"/>
                </a:solidFill>
                <a:latin typeface="Times New Roman" charset="0"/>
              </a:defRPr>
            </a:lvl5pPr>
            <a:lvl6pPr marL="2425835" indent="-220530" eaLnBrk="0" fontAlgn="base" hangingPunct="0">
              <a:spcBef>
                <a:spcPct val="30000"/>
              </a:spcBef>
              <a:spcAft>
                <a:spcPct val="0"/>
              </a:spcAft>
              <a:defRPr sz="1200">
                <a:solidFill>
                  <a:schemeClr val="tx1"/>
                </a:solidFill>
                <a:latin typeface="Times New Roman" charset="0"/>
              </a:defRPr>
            </a:lvl6pPr>
            <a:lvl7pPr marL="2866895" indent="-220530" eaLnBrk="0" fontAlgn="base" hangingPunct="0">
              <a:spcBef>
                <a:spcPct val="30000"/>
              </a:spcBef>
              <a:spcAft>
                <a:spcPct val="0"/>
              </a:spcAft>
              <a:defRPr sz="1200">
                <a:solidFill>
                  <a:schemeClr val="tx1"/>
                </a:solidFill>
                <a:latin typeface="Times New Roman" charset="0"/>
              </a:defRPr>
            </a:lvl7pPr>
            <a:lvl8pPr marL="3307956" indent="-220530" eaLnBrk="0" fontAlgn="base" hangingPunct="0">
              <a:spcBef>
                <a:spcPct val="30000"/>
              </a:spcBef>
              <a:spcAft>
                <a:spcPct val="0"/>
              </a:spcAft>
              <a:defRPr sz="1200">
                <a:solidFill>
                  <a:schemeClr val="tx1"/>
                </a:solidFill>
                <a:latin typeface="Times New Roman" charset="0"/>
              </a:defRPr>
            </a:lvl8pPr>
            <a:lvl9pPr marL="3749017" indent="-22053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46104EED-73DB-43FA-A2A3-1D04C2845608}" type="slidenum">
              <a:rPr lang="da-DK" altLang="da-DK" smtClean="0"/>
              <a:pPr eaLnBrk="1" hangingPunct="1">
                <a:spcBef>
                  <a:spcPct val="0"/>
                </a:spcBef>
              </a:pPr>
              <a:t>10</a:t>
            </a:fld>
            <a:endParaRPr lang="da-DK" altLang="da-DK"/>
          </a:p>
        </p:txBody>
      </p:sp>
      <p:sp>
        <p:nvSpPr>
          <p:cNvPr id="49155" name="Rectangle 2"/>
          <p:cNvSpPr>
            <a:spLocks noGrp="1" noRot="1" noChangeAspect="1" noChangeArrowheads="1" noTextEdit="1"/>
          </p:cNvSpPr>
          <p:nvPr>
            <p:ph type="sldImg"/>
          </p:nvPr>
        </p:nvSpPr>
        <p:spPr>
          <a:xfrm>
            <a:off x="849313" y="722313"/>
            <a:ext cx="4813300" cy="3609975"/>
          </a:xfrm>
          <a:ln/>
        </p:spPr>
      </p:sp>
      <p:sp>
        <p:nvSpPr>
          <p:cNvPr id="49156" name="Rectangle 3"/>
          <p:cNvSpPr>
            <a:spLocks noGrp="1" noChangeArrowheads="1"/>
          </p:cNvSpPr>
          <p:nvPr>
            <p:ph type="body" idx="1"/>
          </p:nvPr>
        </p:nvSpPr>
        <p:spPr>
          <a:xfrm>
            <a:off x="868082" y="4573709"/>
            <a:ext cx="4769794" cy="4333473"/>
          </a:xfrm>
          <a:noFill/>
        </p:spPr>
        <p:txBody>
          <a:bodyPr/>
          <a:lstStyle/>
          <a:p>
            <a:pPr eaLnBrk="1" hangingPunct="1"/>
            <a:r>
              <a:rPr lang="da-DK" altLang="da-DK"/>
              <a:t>Alle kombinationer</a:t>
            </a:r>
          </a:p>
        </p:txBody>
      </p:sp>
    </p:spTree>
    <p:extLst>
      <p:ext uri="{BB962C8B-B14F-4D97-AF65-F5344CB8AC3E}">
        <p14:creationId xmlns:p14="http://schemas.microsoft.com/office/powerpoint/2010/main" val="37083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55"/>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charset="0"/>
              </a:defRPr>
            </a:lvl1pPr>
            <a:lvl2pPr marL="716724" indent="-275663" eaLnBrk="0" hangingPunct="0">
              <a:spcBef>
                <a:spcPct val="30000"/>
              </a:spcBef>
              <a:defRPr sz="1200">
                <a:solidFill>
                  <a:schemeClr val="tx1"/>
                </a:solidFill>
                <a:latin typeface="Times New Roman" charset="0"/>
              </a:defRPr>
            </a:lvl2pPr>
            <a:lvl3pPr marL="1102652" indent="-220530" eaLnBrk="0" hangingPunct="0">
              <a:spcBef>
                <a:spcPct val="30000"/>
              </a:spcBef>
              <a:defRPr sz="1200">
                <a:solidFill>
                  <a:schemeClr val="tx1"/>
                </a:solidFill>
                <a:latin typeface="Times New Roman" charset="0"/>
              </a:defRPr>
            </a:lvl3pPr>
            <a:lvl4pPr marL="1543713" indent="-220530" eaLnBrk="0" hangingPunct="0">
              <a:spcBef>
                <a:spcPct val="30000"/>
              </a:spcBef>
              <a:defRPr sz="1200">
                <a:solidFill>
                  <a:schemeClr val="tx1"/>
                </a:solidFill>
                <a:latin typeface="Times New Roman" charset="0"/>
              </a:defRPr>
            </a:lvl4pPr>
            <a:lvl5pPr marL="1984774" indent="-220530" eaLnBrk="0" hangingPunct="0">
              <a:spcBef>
                <a:spcPct val="30000"/>
              </a:spcBef>
              <a:defRPr sz="1200">
                <a:solidFill>
                  <a:schemeClr val="tx1"/>
                </a:solidFill>
                <a:latin typeface="Times New Roman" charset="0"/>
              </a:defRPr>
            </a:lvl5pPr>
            <a:lvl6pPr marL="2425835" indent="-220530" eaLnBrk="0" fontAlgn="base" hangingPunct="0">
              <a:spcBef>
                <a:spcPct val="30000"/>
              </a:spcBef>
              <a:spcAft>
                <a:spcPct val="0"/>
              </a:spcAft>
              <a:defRPr sz="1200">
                <a:solidFill>
                  <a:schemeClr val="tx1"/>
                </a:solidFill>
                <a:latin typeface="Times New Roman" charset="0"/>
              </a:defRPr>
            </a:lvl6pPr>
            <a:lvl7pPr marL="2866895" indent="-220530" eaLnBrk="0" fontAlgn="base" hangingPunct="0">
              <a:spcBef>
                <a:spcPct val="30000"/>
              </a:spcBef>
              <a:spcAft>
                <a:spcPct val="0"/>
              </a:spcAft>
              <a:defRPr sz="1200">
                <a:solidFill>
                  <a:schemeClr val="tx1"/>
                </a:solidFill>
                <a:latin typeface="Times New Roman" charset="0"/>
              </a:defRPr>
            </a:lvl7pPr>
            <a:lvl8pPr marL="3307956" indent="-220530" eaLnBrk="0" fontAlgn="base" hangingPunct="0">
              <a:spcBef>
                <a:spcPct val="30000"/>
              </a:spcBef>
              <a:spcAft>
                <a:spcPct val="0"/>
              </a:spcAft>
              <a:defRPr sz="1200">
                <a:solidFill>
                  <a:schemeClr val="tx1"/>
                </a:solidFill>
                <a:latin typeface="Times New Roman" charset="0"/>
              </a:defRPr>
            </a:lvl8pPr>
            <a:lvl9pPr marL="3749017" indent="-220530"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E6C12236-82D5-46C5-BD53-3B265F1F8E30}" type="slidenum">
              <a:rPr lang="da-DK" altLang="da-DK" smtClean="0"/>
              <a:pPr eaLnBrk="1" hangingPunct="1">
                <a:spcBef>
                  <a:spcPct val="0"/>
                </a:spcBef>
              </a:pPr>
              <a:t>11</a:t>
            </a:fld>
            <a:endParaRPr lang="da-DK" altLang="da-DK" dirty="0"/>
          </a:p>
        </p:txBody>
      </p:sp>
      <p:sp>
        <p:nvSpPr>
          <p:cNvPr id="50179" name="Rectangle 2"/>
          <p:cNvSpPr>
            <a:spLocks noGrp="1" noRot="1" noChangeAspect="1" noChangeArrowheads="1" noTextEdit="1"/>
          </p:cNvSpPr>
          <p:nvPr>
            <p:ph type="sldImg"/>
          </p:nvPr>
        </p:nvSpPr>
        <p:spPr>
          <a:xfrm>
            <a:off x="849313" y="722313"/>
            <a:ext cx="4813300" cy="3609975"/>
          </a:xfrm>
          <a:ln/>
        </p:spPr>
      </p:sp>
      <p:sp>
        <p:nvSpPr>
          <p:cNvPr id="50180" name="Rectangle 3"/>
          <p:cNvSpPr>
            <a:spLocks noGrp="1" noChangeArrowheads="1"/>
          </p:cNvSpPr>
          <p:nvPr>
            <p:ph type="body" idx="1"/>
          </p:nvPr>
        </p:nvSpPr>
        <p:spPr>
          <a:xfrm>
            <a:off x="868082" y="4573709"/>
            <a:ext cx="4769794" cy="4333473"/>
          </a:xfrm>
          <a:noFill/>
        </p:spPr>
        <p:txBody>
          <a:bodyPr/>
          <a:lstStyle/>
          <a:p>
            <a:pPr eaLnBrk="1" hangingPunct="1"/>
            <a:r>
              <a:rPr lang="da-DK" altLang="da-DK" dirty="0"/>
              <a:t>Alle kombinationer</a:t>
            </a:r>
          </a:p>
        </p:txBody>
      </p:sp>
    </p:spTree>
    <p:extLst>
      <p:ext uri="{BB962C8B-B14F-4D97-AF65-F5344CB8AC3E}">
        <p14:creationId xmlns:p14="http://schemas.microsoft.com/office/powerpoint/2010/main" val="3968016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ladsholder til tekst 12"/>
          <p:cNvSpPr>
            <a:spLocks noGrp="1"/>
          </p:cNvSpPr>
          <p:nvPr>
            <p:ph type="body" sz="quarter" idx="11"/>
          </p:nvPr>
        </p:nvSpPr>
        <p:spPr>
          <a:xfrm>
            <a:off x="712074" y="5189517"/>
            <a:ext cx="3656611" cy="724395"/>
          </a:xfrm>
        </p:spPr>
        <p:txBody>
          <a:bodyPr vert="horz" lIns="91440" tIns="45720" rIns="91440" bIns="45720" rtlCol="0">
            <a:noAutofit/>
          </a:bodyPr>
          <a:lstStyle>
            <a:lvl1pPr>
              <a:defRPr lang="da-DK" sz="1500" b="0" i="0" smtClean="0">
                <a:solidFill>
                  <a:schemeClr val="bg1"/>
                </a:solidFill>
                <a:ea typeface="Raleway Medium" panose="020B0604020202020204" charset="0"/>
                <a:cs typeface="Raleway Medium" panose="020B0604020202020204" charset="0"/>
              </a:defRPr>
            </a:lvl1pPr>
            <a:lvl2pPr>
              <a:defRPr lang="da-DK" sz="1200" smtClean="0"/>
            </a:lvl2pPr>
            <a:lvl3pPr>
              <a:defRPr lang="da-DK" sz="1200" smtClean="0"/>
            </a:lvl3pPr>
            <a:lvl4pPr>
              <a:defRPr lang="da-DK" sz="1200" smtClean="0"/>
            </a:lvl4pPr>
            <a:lvl5pPr>
              <a:defRPr lang="da-DK" sz="1200"/>
            </a:lvl5pPr>
          </a:lstStyle>
          <a:p>
            <a:pPr marL="0" lvl="0" indent="0">
              <a:buNone/>
            </a:pPr>
            <a:r>
              <a:rPr lang="da-DK" dirty="0"/>
              <a:t>Klik for at redigere i master</a:t>
            </a:r>
          </a:p>
        </p:txBody>
      </p:sp>
      <p:sp>
        <p:nvSpPr>
          <p:cNvPr id="13" name="Pladsholder til tekst 12"/>
          <p:cNvSpPr>
            <a:spLocks noGrp="1"/>
          </p:cNvSpPr>
          <p:nvPr>
            <p:ph type="body" sz="quarter" idx="10"/>
          </p:nvPr>
        </p:nvSpPr>
        <p:spPr>
          <a:xfrm>
            <a:off x="712073" y="4824239"/>
            <a:ext cx="3656611" cy="347663"/>
          </a:xfrm>
        </p:spPr>
        <p:txBody>
          <a:bodyPr vert="horz" lIns="91440" tIns="45720" rIns="91440" bIns="45720" rtlCol="0">
            <a:noAutofit/>
          </a:bodyPr>
          <a:lstStyle>
            <a:lvl1pPr>
              <a:defRPr lang="da-DK" sz="1500" b="1" i="0" smtClean="0">
                <a:solidFill>
                  <a:schemeClr val="bg1"/>
                </a:solidFill>
                <a:ea typeface="Raleway Medium" panose="020B0604020202020204" charset="0"/>
                <a:cs typeface="Raleway Medium" panose="020B0604020202020204" charset="0"/>
              </a:defRPr>
            </a:lvl1pPr>
            <a:lvl2pPr>
              <a:defRPr lang="da-DK" sz="1200" smtClean="0"/>
            </a:lvl2pPr>
            <a:lvl3pPr>
              <a:defRPr lang="da-DK" sz="1200" smtClean="0"/>
            </a:lvl3pPr>
            <a:lvl4pPr>
              <a:defRPr lang="da-DK" sz="1200" smtClean="0"/>
            </a:lvl4pPr>
            <a:lvl5pPr>
              <a:defRPr lang="da-DK" sz="1200"/>
            </a:lvl5pPr>
          </a:lstStyle>
          <a:p>
            <a:pPr marL="0" lvl="0" indent="0">
              <a:buNone/>
            </a:pPr>
            <a:r>
              <a:rPr lang="da-DK" dirty="0"/>
              <a:t>Klik for at redigere i master</a:t>
            </a:r>
          </a:p>
        </p:txBody>
      </p:sp>
      <p:sp>
        <p:nvSpPr>
          <p:cNvPr id="10" name="Title 1"/>
          <p:cNvSpPr>
            <a:spLocks noGrp="1"/>
          </p:cNvSpPr>
          <p:nvPr>
            <p:ph type="ctrTitle"/>
          </p:nvPr>
        </p:nvSpPr>
        <p:spPr>
          <a:xfrm>
            <a:off x="712073" y="1144247"/>
            <a:ext cx="7643651" cy="1545342"/>
          </a:xfrm>
        </p:spPr>
        <p:txBody>
          <a:bodyPr anchor="b">
            <a:noAutofit/>
          </a:bodyPr>
          <a:lstStyle>
            <a:lvl1pPr algn="l">
              <a:defRPr sz="4800" b="0" i="0">
                <a:solidFill>
                  <a:schemeClr val="bg1"/>
                </a:solidFill>
                <a:latin typeface="+mn-lt"/>
                <a:ea typeface="Crete Round" charset="0"/>
                <a:cs typeface="Crete Round"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11" name="Subtitle 2"/>
          <p:cNvSpPr>
            <a:spLocks noGrp="1"/>
          </p:cNvSpPr>
          <p:nvPr>
            <p:ph type="subTitle" idx="1"/>
          </p:nvPr>
        </p:nvSpPr>
        <p:spPr>
          <a:xfrm>
            <a:off x="712073" y="2705679"/>
            <a:ext cx="7643651" cy="1078059"/>
          </a:xfrm>
        </p:spPr>
        <p:txBody>
          <a:bodyPr>
            <a:noAutofit/>
          </a:bodyPr>
          <a:lstStyle>
            <a:lvl1pPr marL="0" indent="0" algn="l">
              <a:buNone/>
              <a:defRPr sz="2000" b="0" i="0">
                <a:solidFill>
                  <a:schemeClr val="bg1"/>
                </a:solidFill>
                <a:latin typeface="+mn-lt"/>
                <a:ea typeface="Raleway Medium" panose="020B0604020202020204" charset="0"/>
                <a:cs typeface="Raleway Medium" panose="020B06040202020202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a:t>
            </a:r>
            <a:r>
              <a:rPr lang="da-DK" noProof="0" dirty="0" err="1"/>
              <a:t>style</a:t>
            </a:r>
            <a:endParaRPr lang="da-DK" noProof="0" dirty="0"/>
          </a:p>
        </p:txBody>
      </p:sp>
    </p:spTree>
    <p:extLst>
      <p:ext uri="{BB962C8B-B14F-4D97-AF65-F5344CB8AC3E}">
        <p14:creationId xmlns:p14="http://schemas.microsoft.com/office/powerpoint/2010/main" val="26965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med take-a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7480" y="6430782"/>
            <a:ext cx="4768287" cy="365125"/>
          </a:xfrm>
          <a:prstGeom prst="rect">
            <a:avLst/>
          </a:prstGeom>
        </p:spPr>
        <p:txBody>
          <a:bodyPr vert="horz" lIns="91440" tIns="45720" rIns="91440" bIns="45720" rtlCol="0">
            <a:noAutofit/>
          </a:bodyPr>
          <a:lstStyle>
            <a:lvl1pPr>
              <a:defRPr lang="da-DK" sz="1050" b="0" i="0" smtClean="0">
                <a:solidFill>
                  <a:srgbClr val="002943"/>
                </a:solidFill>
                <a:latin typeface="+mn-lt"/>
                <a:ea typeface="Raleway Medium" charset="0"/>
                <a:cs typeface="Raleway Medium" charset="0"/>
              </a:defRPr>
            </a:lvl1pPr>
          </a:lstStyle>
          <a:p>
            <a:pPr>
              <a:lnSpc>
                <a:spcPct val="90000"/>
              </a:lnSpc>
              <a:spcBef>
                <a:spcPts val="1000"/>
              </a:spcBef>
              <a:buFont typeface="Arial" panose="020B0604020202020204" pitchFamily="34" charset="0"/>
              <a:buNone/>
              <a:tabLst>
                <a:tab pos="3048000" algn="l"/>
              </a:tabLst>
            </a:pPr>
            <a:r>
              <a:rPr lang="nb-NO"/>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‹nr.›</a:t>
            </a:fld>
            <a:r>
              <a:rPr lang="nb-NO"/>
              <a:t>    	1. aug. 2016</a:t>
            </a:r>
            <a:endParaRPr lang="nb-NO" dirty="0"/>
          </a:p>
        </p:txBody>
      </p:sp>
      <p:sp>
        <p:nvSpPr>
          <p:cNvPr id="13" name="Title 1"/>
          <p:cNvSpPr>
            <a:spLocks noGrp="1"/>
          </p:cNvSpPr>
          <p:nvPr>
            <p:ph type="title"/>
          </p:nvPr>
        </p:nvSpPr>
        <p:spPr>
          <a:xfrm>
            <a:off x="691752" y="97640"/>
            <a:ext cx="7762700" cy="1086679"/>
          </a:xfrm>
        </p:spPr>
        <p:txBody>
          <a:bodyPr anchor="b">
            <a:noAutofit/>
          </a:bodyPr>
          <a:lstStyle>
            <a:lvl1pPr>
              <a:defRPr sz="2800" b="0" i="0">
                <a:solidFill>
                  <a:srgbClr val="002943"/>
                </a:solidFill>
                <a:latin typeface="+mn-lt"/>
                <a:ea typeface="Crete Round" charset="0"/>
                <a:cs typeface="Crete Round"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14" name="Text Placeholder 2"/>
          <p:cNvSpPr>
            <a:spLocks noGrp="1"/>
          </p:cNvSpPr>
          <p:nvPr>
            <p:ph type="body" idx="1"/>
          </p:nvPr>
        </p:nvSpPr>
        <p:spPr>
          <a:xfrm>
            <a:off x="691752" y="1184320"/>
            <a:ext cx="7762700" cy="558756"/>
          </a:xfrm>
        </p:spPr>
        <p:txBody>
          <a:bodyPr>
            <a:noAutofit/>
          </a:bodyPr>
          <a:lstStyle>
            <a:lvl1pPr marL="0" indent="0">
              <a:buNone/>
              <a:defRPr sz="1800" b="0" i="0">
                <a:solidFill>
                  <a:srgbClr val="002943"/>
                </a:solidFill>
                <a:latin typeface="+mn-lt"/>
                <a:ea typeface="Raleway Medium" charset="0"/>
                <a:cs typeface="Raleway Medium"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6" name="Pladsholder til tekst 5"/>
          <p:cNvSpPr>
            <a:spLocks noGrp="1"/>
          </p:cNvSpPr>
          <p:nvPr>
            <p:ph type="body" sz="quarter" idx="15"/>
          </p:nvPr>
        </p:nvSpPr>
        <p:spPr>
          <a:xfrm>
            <a:off x="691752" y="1822450"/>
            <a:ext cx="7763273" cy="4244976"/>
          </a:xfrm>
        </p:spPr>
        <p:txBody>
          <a:bodyPr/>
          <a:lstStyle>
            <a:lvl1pPr>
              <a:defRPr sz="1500">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82619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uden take-a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691752" y="97640"/>
            <a:ext cx="7762700" cy="1086679"/>
          </a:xfrm>
        </p:spPr>
        <p:txBody>
          <a:bodyPr anchor="b">
            <a:noAutofit/>
          </a:bodyPr>
          <a:lstStyle>
            <a:lvl1pPr>
              <a:defRPr sz="2800" b="0" i="0">
                <a:solidFill>
                  <a:srgbClr val="002943"/>
                </a:solidFill>
                <a:latin typeface="+mn-lt"/>
                <a:ea typeface="Crete Round" charset="0"/>
                <a:cs typeface="Crete Round"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6" name="Pladsholder til tekst 5"/>
          <p:cNvSpPr>
            <a:spLocks noGrp="1"/>
          </p:cNvSpPr>
          <p:nvPr>
            <p:ph type="body" sz="quarter" idx="15"/>
          </p:nvPr>
        </p:nvSpPr>
        <p:spPr>
          <a:xfrm>
            <a:off x="691752" y="1822450"/>
            <a:ext cx="7763273" cy="4244976"/>
          </a:xfrm>
        </p:spPr>
        <p:txBody>
          <a:bodyPr/>
          <a:lstStyle>
            <a:lvl1pPr>
              <a:defRPr sz="1500">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3"/>
          <p:cNvSpPr>
            <a:spLocks noGrp="1"/>
          </p:cNvSpPr>
          <p:nvPr>
            <p:ph type="dt" sz="half" idx="10"/>
          </p:nvPr>
        </p:nvSpPr>
        <p:spPr>
          <a:xfrm>
            <a:off x="707480" y="6430782"/>
            <a:ext cx="4768287" cy="365125"/>
          </a:xfrm>
          <a:prstGeom prst="rect">
            <a:avLst/>
          </a:prstGeom>
        </p:spPr>
        <p:txBody>
          <a:bodyPr vert="horz" lIns="91440" tIns="45720" rIns="91440" bIns="45720" rtlCol="0">
            <a:noAutofit/>
          </a:bodyPr>
          <a:lstStyle>
            <a:lvl1pPr>
              <a:defRPr lang="da-DK" sz="1050" b="0" i="0" smtClean="0">
                <a:solidFill>
                  <a:srgbClr val="002943"/>
                </a:solidFill>
                <a:latin typeface="+mn-lt"/>
                <a:ea typeface="Raleway Medium" charset="0"/>
                <a:cs typeface="Raleway Medium" charset="0"/>
              </a:defRPr>
            </a:lvl1pPr>
          </a:lstStyle>
          <a:p>
            <a:pPr>
              <a:lnSpc>
                <a:spcPct val="90000"/>
              </a:lnSpc>
              <a:spcBef>
                <a:spcPts val="1000"/>
              </a:spcBef>
              <a:buFont typeface="Arial" panose="020B0604020202020204" pitchFamily="34" charset="0"/>
              <a:buNone/>
              <a:tabLst>
                <a:tab pos="3048000" algn="l"/>
              </a:tabLst>
            </a:pPr>
            <a:r>
              <a:rPr lang="nb-NO"/>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‹nr.›</a:t>
            </a:fld>
            <a:r>
              <a:rPr lang="nb-NO"/>
              <a:t>    	1. aug. 2016</a:t>
            </a:r>
            <a:endParaRPr lang="nb-NO" dirty="0"/>
          </a:p>
        </p:txBody>
      </p:sp>
    </p:spTree>
    <p:extLst>
      <p:ext uri="{BB962C8B-B14F-4D97-AF65-F5344CB8AC3E}">
        <p14:creationId xmlns:p14="http://schemas.microsoft.com/office/powerpoint/2010/main" val="125240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fik-felt med take-a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691752" y="97640"/>
            <a:ext cx="7762700" cy="1086679"/>
          </a:xfrm>
        </p:spPr>
        <p:txBody>
          <a:bodyPr anchor="b">
            <a:noAutofit/>
          </a:bodyPr>
          <a:lstStyle>
            <a:lvl1pPr>
              <a:defRPr sz="2800" b="0" i="0">
                <a:solidFill>
                  <a:srgbClr val="002943"/>
                </a:solidFill>
                <a:latin typeface="+mn-lt"/>
                <a:ea typeface="Crete Round" charset="0"/>
                <a:cs typeface="Crete Round"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14" name="Text Placeholder 2"/>
          <p:cNvSpPr>
            <a:spLocks noGrp="1"/>
          </p:cNvSpPr>
          <p:nvPr>
            <p:ph type="body" idx="1"/>
          </p:nvPr>
        </p:nvSpPr>
        <p:spPr>
          <a:xfrm>
            <a:off x="691752" y="1184320"/>
            <a:ext cx="7762700" cy="558756"/>
          </a:xfrm>
        </p:spPr>
        <p:txBody>
          <a:bodyPr>
            <a:noAutofit/>
          </a:bodyPr>
          <a:lstStyle>
            <a:lvl1pPr marL="0" indent="0">
              <a:buNone/>
              <a:defRPr sz="1800" b="0" i="0">
                <a:solidFill>
                  <a:srgbClr val="002943"/>
                </a:solidFill>
                <a:latin typeface="+mn-lt"/>
                <a:ea typeface="Raleway Medium" charset="0"/>
                <a:cs typeface="Raleway Medium"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3" name="Pladsholder til indhold 2"/>
          <p:cNvSpPr>
            <a:spLocks noGrp="1"/>
          </p:cNvSpPr>
          <p:nvPr>
            <p:ph sz="quarter" idx="16"/>
          </p:nvPr>
        </p:nvSpPr>
        <p:spPr>
          <a:xfrm>
            <a:off x="691752" y="1822450"/>
            <a:ext cx="7763273" cy="4244975"/>
          </a:xfrm>
        </p:spPr>
        <p:txBody>
          <a:bodyPr/>
          <a:lstStyle>
            <a:lvl1pPr>
              <a:defRPr sz="1500">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Date Placeholder 3"/>
          <p:cNvSpPr>
            <a:spLocks noGrp="1"/>
          </p:cNvSpPr>
          <p:nvPr>
            <p:ph type="dt" sz="half" idx="10"/>
          </p:nvPr>
        </p:nvSpPr>
        <p:spPr>
          <a:xfrm>
            <a:off x="707480" y="6430782"/>
            <a:ext cx="4768287" cy="365125"/>
          </a:xfrm>
          <a:prstGeom prst="rect">
            <a:avLst/>
          </a:prstGeom>
        </p:spPr>
        <p:txBody>
          <a:bodyPr vert="horz" lIns="91440" tIns="45720" rIns="91440" bIns="45720" rtlCol="0">
            <a:noAutofit/>
          </a:bodyPr>
          <a:lstStyle>
            <a:lvl1pPr>
              <a:defRPr lang="da-DK" sz="1050" b="0" i="0" smtClean="0">
                <a:solidFill>
                  <a:srgbClr val="002943"/>
                </a:solidFill>
                <a:latin typeface="+mn-lt"/>
                <a:ea typeface="Raleway Medium" charset="0"/>
                <a:cs typeface="Raleway Medium" charset="0"/>
              </a:defRPr>
            </a:lvl1pPr>
          </a:lstStyle>
          <a:p>
            <a:pPr>
              <a:lnSpc>
                <a:spcPct val="90000"/>
              </a:lnSpc>
              <a:spcBef>
                <a:spcPts val="1000"/>
              </a:spcBef>
              <a:buFont typeface="Arial" panose="020B0604020202020204" pitchFamily="34" charset="0"/>
              <a:buNone/>
              <a:tabLst>
                <a:tab pos="3048000" algn="l"/>
              </a:tabLst>
            </a:pPr>
            <a:r>
              <a:rPr lang="nb-NO"/>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‹nr.›</a:t>
            </a:fld>
            <a:r>
              <a:rPr lang="nb-NO"/>
              <a:t>    	1. aug. 2016</a:t>
            </a:r>
            <a:endParaRPr lang="nb-NO" dirty="0"/>
          </a:p>
        </p:txBody>
      </p:sp>
    </p:spTree>
    <p:extLst>
      <p:ext uri="{BB962C8B-B14F-4D97-AF65-F5344CB8AC3E}">
        <p14:creationId xmlns:p14="http://schemas.microsoft.com/office/powerpoint/2010/main" val="50655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k-felt uden take-a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691752" y="97640"/>
            <a:ext cx="7762700" cy="1086679"/>
          </a:xfrm>
        </p:spPr>
        <p:txBody>
          <a:bodyPr anchor="b">
            <a:noAutofit/>
          </a:bodyPr>
          <a:lstStyle>
            <a:lvl1pPr>
              <a:defRPr sz="2800" b="0" i="0">
                <a:solidFill>
                  <a:srgbClr val="002943"/>
                </a:solidFill>
                <a:latin typeface="+mn-lt"/>
                <a:ea typeface="Crete Round" charset="0"/>
                <a:cs typeface="Crete Round"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3" name="Pladsholder til indhold 2"/>
          <p:cNvSpPr>
            <a:spLocks noGrp="1"/>
          </p:cNvSpPr>
          <p:nvPr>
            <p:ph sz="quarter" idx="16"/>
          </p:nvPr>
        </p:nvSpPr>
        <p:spPr>
          <a:xfrm>
            <a:off x="691752" y="1822450"/>
            <a:ext cx="7763273" cy="4244975"/>
          </a:xfrm>
        </p:spPr>
        <p:txBody>
          <a:bodyPr/>
          <a:lstStyle>
            <a:lvl1pPr>
              <a:defRPr sz="1500">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Date Placeholder 3"/>
          <p:cNvSpPr>
            <a:spLocks noGrp="1"/>
          </p:cNvSpPr>
          <p:nvPr>
            <p:ph type="dt" sz="half" idx="10"/>
          </p:nvPr>
        </p:nvSpPr>
        <p:spPr>
          <a:xfrm>
            <a:off x="707480" y="6430782"/>
            <a:ext cx="4768287" cy="365125"/>
          </a:xfrm>
          <a:prstGeom prst="rect">
            <a:avLst/>
          </a:prstGeom>
        </p:spPr>
        <p:txBody>
          <a:bodyPr vert="horz" lIns="91440" tIns="45720" rIns="91440" bIns="45720" rtlCol="0">
            <a:noAutofit/>
          </a:bodyPr>
          <a:lstStyle>
            <a:lvl1pPr>
              <a:defRPr lang="da-DK" sz="1050" b="0" i="0" smtClean="0">
                <a:solidFill>
                  <a:srgbClr val="002943"/>
                </a:solidFill>
                <a:latin typeface="+mn-lt"/>
                <a:ea typeface="Raleway Medium" charset="0"/>
                <a:cs typeface="Raleway Medium" charset="0"/>
              </a:defRPr>
            </a:lvl1pPr>
          </a:lstStyle>
          <a:p>
            <a:pPr>
              <a:lnSpc>
                <a:spcPct val="90000"/>
              </a:lnSpc>
              <a:spcBef>
                <a:spcPts val="1000"/>
              </a:spcBef>
              <a:buFont typeface="Arial" panose="020B0604020202020204" pitchFamily="34" charset="0"/>
              <a:buNone/>
              <a:tabLst>
                <a:tab pos="3048000" algn="l"/>
              </a:tabLst>
            </a:pPr>
            <a:r>
              <a:rPr lang="nb-NO"/>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‹nr.›</a:t>
            </a:fld>
            <a:r>
              <a:rPr lang="nb-NO"/>
              <a:t>    	1. aug. 2016</a:t>
            </a:r>
            <a:endParaRPr lang="nb-NO" dirty="0"/>
          </a:p>
        </p:txBody>
      </p:sp>
    </p:spTree>
    <p:extLst>
      <p:ext uri="{BB962C8B-B14F-4D97-AF65-F5344CB8AC3E}">
        <p14:creationId xmlns:p14="http://schemas.microsoft.com/office/powerpoint/2010/main" val="377764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kolonner med take-a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691752" y="97640"/>
            <a:ext cx="7762700" cy="1086679"/>
          </a:xfrm>
        </p:spPr>
        <p:txBody>
          <a:bodyPr anchor="b">
            <a:noAutofit/>
          </a:bodyPr>
          <a:lstStyle>
            <a:lvl1pPr>
              <a:defRPr sz="2800" b="0" i="0">
                <a:solidFill>
                  <a:srgbClr val="002943"/>
                </a:solidFill>
                <a:latin typeface="+mn-lt"/>
                <a:ea typeface="Crete Round" charset="0"/>
                <a:cs typeface="Crete Round"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14" name="Text Placeholder 2"/>
          <p:cNvSpPr>
            <a:spLocks noGrp="1"/>
          </p:cNvSpPr>
          <p:nvPr>
            <p:ph type="body" idx="1"/>
          </p:nvPr>
        </p:nvSpPr>
        <p:spPr>
          <a:xfrm>
            <a:off x="691752" y="1184320"/>
            <a:ext cx="7762700" cy="558756"/>
          </a:xfrm>
        </p:spPr>
        <p:txBody>
          <a:bodyPr>
            <a:noAutofit/>
          </a:bodyPr>
          <a:lstStyle>
            <a:lvl1pPr marL="0" indent="0">
              <a:buNone/>
              <a:defRPr sz="1800" b="0" i="0">
                <a:solidFill>
                  <a:srgbClr val="002943"/>
                </a:solidFill>
                <a:latin typeface="+mn-lt"/>
                <a:ea typeface="Raleway Medium" charset="0"/>
                <a:cs typeface="Raleway Medium"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6" name="Pladsholder til tekst 5"/>
          <p:cNvSpPr>
            <a:spLocks noGrp="1"/>
          </p:cNvSpPr>
          <p:nvPr>
            <p:ph type="body" sz="quarter" idx="15"/>
          </p:nvPr>
        </p:nvSpPr>
        <p:spPr>
          <a:xfrm>
            <a:off x="691753" y="1822450"/>
            <a:ext cx="3880248" cy="4244976"/>
          </a:xfrm>
        </p:spPr>
        <p:txBody>
          <a:bodyPr/>
          <a:lstStyle>
            <a:lvl1pPr>
              <a:defRPr sz="1500">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indhold 2"/>
          <p:cNvSpPr>
            <a:spLocks noGrp="1"/>
          </p:cNvSpPr>
          <p:nvPr>
            <p:ph sz="quarter" idx="16"/>
          </p:nvPr>
        </p:nvSpPr>
        <p:spPr>
          <a:xfrm>
            <a:off x="4572000" y="1822450"/>
            <a:ext cx="3883025" cy="4244975"/>
          </a:xfrm>
        </p:spPr>
        <p:txBody>
          <a:bodyPr/>
          <a:lstStyle>
            <a:lvl1pPr>
              <a:defRPr sz="1500">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8" name="Date Placeholder 3"/>
          <p:cNvSpPr>
            <a:spLocks noGrp="1"/>
          </p:cNvSpPr>
          <p:nvPr>
            <p:ph type="dt" sz="half" idx="10"/>
          </p:nvPr>
        </p:nvSpPr>
        <p:spPr>
          <a:xfrm>
            <a:off x="707480" y="6430782"/>
            <a:ext cx="4768287" cy="365125"/>
          </a:xfrm>
          <a:prstGeom prst="rect">
            <a:avLst/>
          </a:prstGeom>
        </p:spPr>
        <p:txBody>
          <a:bodyPr vert="horz" lIns="91440" tIns="45720" rIns="91440" bIns="45720" rtlCol="0">
            <a:noAutofit/>
          </a:bodyPr>
          <a:lstStyle>
            <a:lvl1pPr>
              <a:defRPr lang="da-DK" sz="1050" b="0" i="0" smtClean="0">
                <a:solidFill>
                  <a:srgbClr val="002943"/>
                </a:solidFill>
                <a:latin typeface="+mn-lt"/>
                <a:ea typeface="Raleway Medium" charset="0"/>
                <a:cs typeface="Raleway Medium" charset="0"/>
              </a:defRPr>
            </a:lvl1pPr>
          </a:lstStyle>
          <a:p>
            <a:pPr>
              <a:lnSpc>
                <a:spcPct val="90000"/>
              </a:lnSpc>
              <a:spcBef>
                <a:spcPts val="1000"/>
              </a:spcBef>
              <a:buFont typeface="Arial" panose="020B0604020202020204" pitchFamily="34" charset="0"/>
              <a:buNone/>
              <a:tabLst>
                <a:tab pos="3048000" algn="l"/>
              </a:tabLst>
            </a:pPr>
            <a:r>
              <a:rPr lang="nb-NO"/>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‹nr.›</a:t>
            </a:fld>
            <a:r>
              <a:rPr lang="nb-NO"/>
              <a:t>    	1. aug. 2016</a:t>
            </a:r>
            <a:endParaRPr lang="nb-NO" dirty="0"/>
          </a:p>
        </p:txBody>
      </p:sp>
    </p:spTree>
    <p:extLst>
      <p:ext uri="{BB962C8B-B14F-4D97-AF65-F5344CB8AC3E}">
        <p14:creationId xmlns:p14="http://schemas.microsoft.com/office/powerpoint/2010/main" val="145163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kolonner uden take-a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691752" y="97640"/>
            <a:ext cx="7762700" cy="1086679"/>
          </a:xfrm>
        </p:spPr>
        <p:txBody>
          <a:bodyPr anchor="b">
            <a:noAutofit/>
          </a:bodyPr>
          <a:lstStyle>
            <a:lvl1pPr>
              <a:defRPr sz="2800" b="0" i="0">
                <a:solidFill>
                  <a:srgbClr val="002943"/>
                </a:solidFill>
                <a:latin typeface="+mn-lt"/>
                <a:ea typeface="Crete Round" charset="0"/>
                <a:cs typeface="Crete Round" charset="0"/>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6" name="Pladsholder til tekst 5"/>
          <p:cNvSpPr>
            <a:spLocks noGrp="1"/>
          </p:cNvSpPr>
          <p:nvPr>
            <p:ph type="body" sz="quarter" idx="15"/>
          </p:nvPr>
        </p:nvSpPr>
        <p:spPr>
          <a:xfrm>
            <a:off x="691753" y="1822450"/>
            <a:ext cx="3880248" cy="4244976"/>
          </a:xfrm>
        </p:spPr>
        <p:txBody>
          <a:bodyPr/>
          <a:lstStyle>
            <a:lvl1pPr>
              <a:defRPr sz="1500">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indhold 2"/>
          <p:cNvSpPr>
            <a:spLocks noGrp="1"/>
          </p:cNvSpPr>
          <p:nvPr>
            <p:ph sz="quarter" idx="16"/>
          </p:nvPr>
        </p:nvSpPr>
        <p:spPr>
          <a:xfrm>
            <a:off x="4572000" y="1822450"/>
            <a:ext cx="3883025" cy="4244975"/>
          </a:xfrm>
        </p:spPr>
        <p:txBody>
          <a:bodyPr/>
          <a:lstStyle>
            <a:lvl1pPr>
              <a:defRPr sz="1500">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8" name="Date Placeholder 3"/>
          <p:cNvSpPr>
            <a:spLocks noGrp="1"/>
          </p:cNvSpPr>
          <p:nvPr>
            <p:ph type="dt" sz="half" idx="10"/>
          </p:nvPr>
        </p:nvSpPr>
        <p:spPr>
          <a:xfrm>
            <a:off x="707480" y="6430782"/>
            <a:ext cx="4768287" cy="365125"/>
          </a:xfrm>
          <a:prstGeom prst="rect">
            <a:avLst/>
          </a:prstGeom>
        </p:spPr>
        <p:txBody>
          <a:bodyPr vert="horz" lIns="91440" tIns="45720" rIns="91440" bIns="45720" rtlCol="0">
            <a:noAutofit/>
          </a:bodyPr>
          <a:lstStyle>
            <a:lvl1pPr>
              <a:defRPr lang="da-DK" sz="1050" b="0" i="0" smtClean="0">
                <a:solidFill>
                  <a:srgbClr val="002943"/>
                </a:solidFill>
                <a:latin typeface="+mn-lt"/>
                <a:ea typeface="Raleway Medium" charset="0"/>
                <a:cs typeface="Raleway Medium" charset="0"/>
              </a:defRPr>
            </a:lvl1pPr>
          </a:lstStyle>
          <a:p>
            <a:pPr>
              <a:lnSpc>
                <a:spcPct val="90000"/>
              </a:lnSpc>
              <a:spcBef>
                <a:spcPts val="1000"/>
              </a:spcBef>
              <a:buFont typeface="Arial" panose="020B0604020202020204" pitchFamily="34" charset="0"/>
              <a:buNone/>
              <a:tabLst>
                <a:tab pos="3048000" algn="l"/>
              </a:tabLst>
            </a:pPr>
            <a:r>
              <a:rPr lang="nb-NO"/>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‹nr.›</a:t>
            </a:fld>
            <a:r>
              <a:rPr lang="nb-NO"/>
              <a:t>    	1. aug. 2016</a:t>
            </a:r>
            <a:endParaRPr lang="nb-NO" dirty="0"/>
          </a:p>
        </p:txBody>
      </p:sp>
    </p:spTree>
    <p:extLst>
      <p:ext uri="{BB962C8B-B14F-4D97-AF65-F5344CB8AC3E}">
        <p14:creationId xmlns:p14="http://schemas.microsoft.com/office/powerpoint/2010/main" val="238659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fdg</a:t>
            </a:r>
            <a:endParaRPr lang="da-DK" noProof="0" dirty="0"/>
          </a:p>
          <a:p>
            <a:pPr lvl="6"/>
            <a:r>
              <a:rPr lang="da-DK" noProof="0" dirty="0"/>
              <a:t>f</a:t>
            </a:r>
          </a:p>
          <a:p>
            <a:pPr lvl="7"/>
            <a:r>
              <a:rPr lang="da-DK" noProof="0" dirty="0" err="1"/>
              <a:t>dfg</a:t>
            </a:r>
            <a:endParaRPr lang="da-DK" noProof="0" dirty="0"/>
          </a:p>
        </p:txBody>
      </p:sp>
    </p:spTree>
    <p:extLst>
      <p:ext uri="{BB962C8B-B14F-4D97-AF65-F5344CB8AC3E}">
        <p14:creationId xmlns:p14="http://schemas.microsoft.com/office/powerpoint/2010/main" val="209052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6" r:id="rId5"/>
    <p:sldLayoutId id="2147483664" r:id="rId6"/>
    <p:sldLayoutId id="2147483667" r:id="rId7"/>
  </p:sldLayoutIdLs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600"/>
        </a:spcBef>
        <a:buFont typeface="Arial" panose="020B0604020202020204" pitchFamily="34" charset="0"/>
        <a:buChar char="•"/>
        <a:defRPr lang="en-US" sz="12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arbejdstilsynet.dk/da/regler/bekendtgorelser/a/sam-arbejde-med-kodenummerede-produkter-30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app.ecoonline.com/app/api/document/v1/sds/17155129/pdf?accesskey=1CbszYjK1yhKGjuqoHsJQMlOMNWLF2WGrzL8tN28XFORDT4b1I385G/5fbME6NXQ&amp;applicationID=7&amp;int_status=0"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1"/>
          </p:nvPr>
        </p:nvSpPr>
        <p:spPr/>
        <p:txBody>
          <a:bodyPr/>
          <a:lstStyle/>
          <a:p>
            <a:pPr>
              <a:buNone/>
            </a:pPr>
            <a:endParaRPr lang="da-DK" dirty="0"/>
          </a:p>
          <a:p>
            <a:pPr>
              <a:buNone/>
            </a:pPr>
            <a:r>
              <a:rPr lang="da-DK" dirty="0"/>
              <a:t>Seniorkonsulent</a:t>
            </a:r>
          </a:p>
          <a:p>
            <a:pPr>
              <a:buNone/>
            </a:pPr>
            <a:r>
              <a:rPr lang="da-DK" dirty="0"/>
              <a:t>Hsk@amcentret.dk</a:t>
            </a:r>
          </a:p>
          <a:p>
            <a:pPr marL="0" indent="0">
              <a:buNone/>
            </a:pPr>
            <a:endParaRPr lang="da-DK" dirty="0"/>
          </a:p>
        </p:txBody>
      </p:sp>
      <p:sp>
        <p:nvSpPr>
          <p:cNvPr id="4" name="Pladsholder til tekst 3"/>
          <p:cNvSpPr>
            <a:spLocks noGrp="1"/>
          </p:cNvSpPr>
          <p:nvPr>
            <p:ph type="body" sz="quarter" idx="10"/>
          </p:nvPr>
        </p:nvSpPr>
        <p:spPr>
          <a:xfrm>
            <a:off x="712074" y="4841854"/>
            <a:ext cx="3656611" cy="347663"/>
          </a:xfrm>
        </p:spPr>
        <p:txBody>
          <a:bodyPr/>
          <a:lstStyle/>
          <a:p>
            <a:pPr marL="0" indent="0">
              <a:buNone/>
            </a:pPr>
            <a:r>
              <a:rPr lang="da-DK" b="1" dirty="0"/>
              <a:t>Hans S. Knudsen</a:t>
            </a:r>
          </a:p>
          <a:p>
            <a:pPr marL="0" indent="0">
              <a:buNone/>
            </a:pPr>
            <a:endParaRPr lang="da-DK" dirty="0"/>
          </a:p>
          <a:p>
            <a:pPr marL="0" indent="0">
              <a:buNone/>
            </a:pPr>
            <a:endParaRPr lang="da-DK" b="1" dirty="0"/>
          </a:p>
        </p:txBody>
      </p:sp>
      <p:sp>
        <p:nvSpPr>
          <p:cNvPr id="2" name="Title 1"/>
          <p:cNvSpPr>
            <a:spLocks noGrp="1"/>
          </p:cNvSpPr>
          <p:nvPr>
            <p:ph type="ctrTitle"/>
          </p:nvPr>
        </p:nvSpPr>
        <p:spPr/>
        <p:txBody>
          <a:bodyPr/>
          <a:lstStyle/>
          <a:p>
            <a:r>
              <a:rPr lang="da-DK" dirty="0"/>
              <a:t>Kemidag 03-10-19</a:t>
            </a:r>
            <a:endParaRPr lang="da-DK" dirty="0">
              <a:latin typeface="+mn-lt"/>
            </a:endParaRPr>
          </a:p>
        </p:txBody>
      </p:sp>
      <p:sp>
        <p:nvSpPr>
          <p:cNvPr id="3" name="Subtitle 2"/>
          <p:cNvSpPr>
            <a:spLocks noGrp="1"/>
          </p:cNvSpPr>
          <p:nvPr>
            <p:ph type="subTitle" idx="1"/>
          </p:nvPr>
        </p:nvSpPr>
        <p:spPr/>
        <p:txBody>
          <a:bodyPr/>
          <a:lstStyle/>
          <a:p>
            <a:r>
              <a:rPr lang="da-DK" dirty="0"/>
              <a:t>Kemi – lidt om farlighed ?</a:t>
            </a:r>
          </a:p>
          <a:p>
            <a:r>
              <a:rPr lang="da-DK" dirty="0"/>
              <a:t>Kemi – hvad er det nye ?</a:t>
            </a:r>
          </a:p>
          <a:p>
            <a:r>
              <a:rPr lang="da-DK" dirty="0"/>
              <a:t>Hvilken rolle får instruktionen der ?</a:t>
            </a:r>
          </a:p>
          <a:p>
            <a:r>
              <a:rPr lang="da-DK" dirty="0"/>
              <a:t>Hvad gør vi nu ?</a:t>
            </a:r>
          </a:p>
        </p:txBody>
      </p:sp>
    </p:spTree>
    <p:extLst>
      <p:ext uri="{BB962C8B-B14F-4D97-AF65-F5344CB8AC3E}">
        <p14:creationId xmlns:p14="http://schemas.microsoft.com/office/powerpoint/2010/main" val="947130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14400" y="533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0" hangingPunct="0">
              <a:spcBef>
                <a:spcPct val="50000"/>
              </a:spcBef>
              <a:buFontTx/>
              <a:buNone/>
            </a:pPr>
            <a:endParaRPr lang="da-DK" altLang="da-DK" sz="2400">
              <a:latin typeface="Times New Roman" charset="0"/>
            </a:endParaRPr>
          </a:p>
        </p:txBody>
      </p:sp>
      <p:sp>
        <p:nvSpPr>
          <p:cNvPr id="4" name="Pladsholder til dato 3"/>
          <p:cNvSpPr>
            <a:spLocks noGrp="1"/>
          </p:cNvSpPr>
          <p:nvPr>
            <p:ph type="dt" sz="half" idx="10"/>
          </p:nvPr>
        </p:nvSpPr>
        <p:spPr/>
        <p:txBody>
          <a:bodyPr/>
          <a:lstStyle/>
          <a:p>
            <a:pPr>
              <a:lnSpc>
                <a:spcPct val="90000"/>
              </a:lnSpc>
              <a:spcBef>
                <a:spcPts val="1000"/>
              </a:spcBef>
              <a:buFont typeface="Arial" panose="020B0604020202020204" pitchFamily="34" charset="0"/>
              <a:buNone/>
              <a:tabLst>
                <a:tab pos="990600" algn="l"/>
              </a:tabLst>
            </a:pPr>
            <a:r>
              <a:rPr lang="da-DK" dirty="0"/>
              <a:t>Side </a:t>
            </a:r>
            <a:fld id="{0FDF7125-A90A-457F-9A23-27E60D8CDA6A}" type="slidenum">
              <a:rPr lang="da-DK" smtClean="0"/>
              <a:pPr>
                <a:lnSpc>
                  <a:spcPct val="90000"/>
                </a:lnSpc>
                <a:spcBef>
                  <a:spcPts val="1000"/>
                </a:spcBef>
                <a:buFont typeface="Arial" panose="020B0604020202020204" pitchFamily="34" charset="0"/>
                <a:buNone/>
                <a:tabLst>
                  <a:tab pos="990600" algn="l"/>
                </a:tabLst>
              </a:pPr>
              <a:t>10</a:t>
            </a:fld>
            <a:r>
              <a:rPr lang="da-DK" dirty="0"/>
              <a:t>    			</a:t>
            </a:r>
            <a:fld id="{091F30E3-4751-473B-9F01-30C1E6D1340C}" type="datetime2">
              <a:rPr lang="da-DK" smtClean="0"/>
              <a:pPr>
                <a:lnSpc>
                  <a:spcPct val="90000"/>
                </a:lnSpc>
                <a:spcBef>
                  <a:spcPts val="1000"/>
                </a:spcBef>
                <a:buFont typeface="Arial" panose="020B0604020202020204" pitchFamily="34" charset="0"/>
                <a:buNone/>
                <a:tabLst>
                  <a:tab pos="990600" algn="l"/>
                </a:tabLst>
              </a:pPr>
              <a:t>2. oktober 2019</a:t>
            </a:fld>
            <a:endParaRPr lang="da-DK" dirty="0"/>
          </a:p>
        </p:txBody>
      </p:sp>
      <p:sp>
        <p:nvSpPr>
          <p:cNvPr id="2" name="Titel 1"/>
          <p:cNvSpPr>
            <a:spLocks noGrp="1"/>
          </p:cNvSpPr>
          <p:nvPr>
            <p:ph type="title"/>
          </p:nvPr>
        </p:nvSpPr>
        <p:spPr/>
        <p:txBody>
          <a:bodyPr/>
          <a:lstStyle/>
          <a:p>
            <a:r>
              <a:rPr lang="da-DK" altLang="da-DK" dirty="0">
                <a:solidFill>
                  <a:schemeClr val="tx1"/>
                </a:solidFill>
              </a:rPr>
              <a:t>Kemi-k</a:t>
            </a:r>
            <a:r>
              <a:rPr lang="da-DK" altLang="da-DK" dirty="0"/>
              <a:t>odenummer</a:t>
            </a:r>
            <a:endParaRPr lang="da-DK" dirty="0"/>
          </a:p>
        </p:txBody>
      </p:sp>
      <p:sp>
        <p:nvSpPr>
          <p:cNvPr id="3" name="Pladsholder til tekst 2"/>
          <p:cNvSpPr>
            <a:spLocks noGrp="1"/>
          </p:cNvSpPr>
          <p:nvPr>
            <p:ph type="body" idx="1"/>
          </p:nvPr>
        </p:nvSpPr>
        <p:spPr/>
        <p:txBody>
          <a:bodyPr>
            <a:normAutofit/>
          </a:bodyPr>
          <a:lstStyle/>
          <a:p>
            <a:r>
              <a:rPr lang="da-DK" dirty="0"/>
              <a:t>Tallet </a:t>
            </a:r>
            <a:r>
              <a:rPr lang="da-DK" u="sng" dirty="0"/>
              <a:t>før</a:t>
            </a:r>
            <a:r>
              <a:rPr lang="da-DK" dirty="0"/>
              <a:t> bindestregen </a:t>
            </a:r>
            <a:endParaRPr lang="da-DK" dirty="0">
              <a:latin typeface="+mn-lt"/>
            </a:endParaRPr>
          </a:p>
        </p:txBody>
      </p:sp>
      <p:sp>
        <p:nvSpPr>
          <p:cNvPr id="5" name="Pladsholder til tekst 4"/>
          <p:cNvSpPr>
            <a:spLocks noGrp="1"/>
          </p:cNvSpPr>
          <p:nvPr>
            <p:ph type="body" sz="quarter" idx="15"/>
          </p:nvPr>
        </p:nvSpPr>
        <p:spPr/>
        <p:txBody>
          <a:bodyPr/>
          <a:lstStyle/>
          <a:p>
            <a:pPr marL="0" indent="0">
              <a:buNone/>
            </a:pPr>
            <a:r>
              <a:rPr lang="da-DK" altLang="da-DK" dirty="0"/>
              <a:t>Det beregnede MAL (</a:t>
            </a:r>
            <a:r>
              <a:rPr lang="da-DK" altLang="da-DK" b="1" dirty="0"/>
              <a:t>M</a:t>
            </a:r>
            <a:r>
              <a:rPr lang="da-DK" altLang="da-DK" dirty="0"/>
              <a:t>åletekniske </a:t>
            </a:r>
            <a:r>
              <a:rPr lang="da-DK" altLang="da-DK" b="1" dirty="0"/>
              <a:t>A</a:t>
            </a:r>
            <a:r>
              <a:rPr lang="da-DK" altLang="da-DK" dirty="0"/>
              <a:t>rbejdshygiejniske </a:t>
            </a:r>
            <a:r>
              <a:rPr lang="da-DK" altLang="da-DK" b="1" dirty="0"/>
              <a:t>L</a:t>
            </a:r>
            <a:r>
              <a:rPr lang="da-DK" altLang="da-DK" dirty="0"/>
              <a:t>uftbehov)m3 luft pr. liter produkt</a:t>
            </a:r>
          </a:p>
          <a:p>
            <a:pPr marL="363538" indent="-363538">
              <a:spcBef>
                <a:spcPts val="1800"/>
              </a:spcBef>
              <a:buNone/>
            </a:pPr>
            <a:r>
              <a:rPr lang="da-DK" sz="1600" dirty="0"/>
              <a:t>00	</a:t>
            </a:r>
            <a:r>
              <a:rPr lang="da-DK" dirty="0"/>
              <a:t>30 m3/l</a:t>
            </a:r>
          </a:p>
          <a:p>
            <a:pPr marL="363538" indent="-363538">
              <a:buNone/>
            </a:pPr>
            <a:r>
              <a:rPr lang="da-DK" dirty="0"/>
              <a:t>0	30-100 m3/l  </a:t>
            </a:r>
          </a:p>
          <a:p>
            <a:pPr marL="342900" indent="-342900">
              <a:buFont typeface="+mj-lt"/>
              <a:buAutoNum type="arabicPeriod"/>
            </a:pPr>
            <a:r>
              <a:rPr lang="da-DK"/>
              <a:t>100</a:t>
            </a:r>
            <a:r>
              <a:rPr lang="da-DK" sz="1600"/>
              <a:t>-400 </a:t>
            </a:r>
            <a:r>
              <a:rPr lang="da-DK" sz="1600" dirty="0"/>
              <a:t>m3/l </a:t>
            </a:r>
          </a:p>
          <a:p>
            <a:pPr marL="342900" indent="-342900">
              <a:buFont typeface="+mj-lt"/>
              <a:buAutoNum type="arabicPeriod"/>
            </a:pPr>
            <a:r>
              <a:rPr lang="da-DK" sz="1600" dirty="0"/>
              <a:t>400-800 m3/l </a:t>
            </a:r>
          </a:p>
          <a:p>
            <a:pPr marL="342900" indent="-342900">
              <a:buFont typeface="+mj-lt"/>
              <a:buAutoNum type="arabicPeriod"/>
            </a:pPr>
            <a:r>
              <a:rPr lang="da-DK" sz="1600" dirty="0"/>
              <a:t>800-1600 m3/l </a:t>
            </a:r>
          </a:p>
          <a:p>
            <a:pPr marL="342900" indent="-342900">
              <a:buFont typeface="+mj-lt"/>
              <a:buAutoNum type="arabicPeriod"/>
            </a:pPr>
            <a:r>
              <a:rPr lang="da-DK" sz="1600" dirty="0"/>
              <a:t>1600-3200 m3/l</a:t>
            </a:r>
          </a:p>
          <a:p>
            <a:pPr marL="342900" indent="-342900">
              <a:buFont typeface="+mj-lt"/>
              <a:buAutoNum type="arabicPeriod"/>
            </a:pPr>
            <a:r>
              <a:rPr lang="da-DK" sz="1600" dirty="0"/>
              <a:t> &gt;3200 m3/l</a:t>
            </a:r>
          </a:p>
          <a:p>
            <a:endParaRPr lang="da-DK" dirty="0"/>
          </a:p>
        </p:txBody>
      </p:sp>
    </p:spTree>
    <p:extLst>
      <p:ext uri="{BB962C8B-B14F-4D97-AF65-F5344CB8AC3E}">
        <p14:creationId xmlns:p14="http://schemas.microsoft.com/office/powerpoint/2010/main" val="321201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14400" y="533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0" hangingPunct="0">
              <a:spcBef>
                <a:spcPct val="50000"/>
              </a:spcBef>
              <a:buFontTx/>
              <a:buNone/>
            </a:pPr>
            <a:endParaRPr lang="da-DK" altLang="da-DK" sz="2400" dirty="0">
              <a:latin typeface="Times New Roman" charset="0"/>
            </a:endParaRPr>
          </a:p>
        </p:txBody>
      </p:sp>
      <p:sp>
        <p:nvSpPr>
          <p:cNvPr id="32771" name="Text Box 4"/>
          <p:cNvSpPr txBox="1">
            <a:spLocks noChangeArrowheads="1"/>
          </p:cNvSpPr>
          <p:nvPr/>
        </p:nvSpPr>
        <p:spPr bwMode="auto">
          <a:xfrm>
            <a:off x="539750" y="1341438"/>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0" hangingPunct="0">
              <a:spcBef>
                <a:spcPct val="50000"/>
              </a:spcBef>
              <a:buFontTx/>
              <a:buNone/>
            </a:pPr>
            <a:endParaRPr lang="da-DK" altLang="da-DK" sz="2400" dirty="0">
              <a:latin typeface="Arial" charset="0"/>
            </a:endParaRPr>
          </a:p>
        </p:txBody>
      </p:sp>
      <p:sp>
        <p:nvSpPr>
          <p:cNvPr id="3" name="Pladsholder til dato 2"/>
          <p:cNvSpPr>
            <a:spLocks noGrp="1"/>
          </p:cNvSpPr>
          <p:nvPr>
            <p:ph type="dt" sz="half" idx="10"/>
          </p:nvPr>
        </p:nvSpPr>
        <p:spPr/>
        <p:txBody>
          <a:bodyPr/>
          <a:lstStyle/>
          <a:p>
            <a:pPr>
              <a:lnSpc>
                <a:spcPct val="90000"/>
              </a:lnSpc>
              <a:spcBef>
                <a:spcPts val="1000"/>
              </a:spcBef>
              <a:buFont typeface="Arial" panose="020B0604020202020204" pitchFamily="34" charset="0"/>
              <a:buNone/>
              <a:tabLst>
                <a:tab pos="990600" algn="l"/>
              </a:tabLst>
            </a:pPr>
            <a:r>
              <a:rPr lang="da-DK" dirty="0"/>
              <a:t>Side </a:t>
            </a:r>
            <a:fld id="{0FDF7125-A90A-457F-9A23-27E60D8CDA6A}" type="slidenum">
              <a:rPr lang="da-DK" smtClean="0"/>
              <a:pPr>
                <a:lnSpc>
                  <a:spcPct val="90000"/>
                </a:lnSpc>
                <a:spcBef>
                  <a:spcPts val="1000"/>
                </a:spcBef>
                <a:buFont typeface="Arial" panose="020B0604020202020204" pitchFamily="34" charset="0"/>
                <a:buNone/>
                <a:tabLst>
                  <a:tab pos="990600" algn="l"/>
                </a:tabLst>
              </a:pPr>
              <a:t>11</a:t>
            </a:fld>
            <a:r>
              <a:rPr lang="da-DK" dirty="0"/>
              <a:t>    			</a:t>
            </a:r>
            <a:fld id="{BE1C3AB7-3970-497E-921F-C14523F7B462}" type="datetime2">
              <a:rPr lang="da-DK" smtClean="0"/>
              <a:pPr>
                <a:lnSpc>
                  <a:spcPct val="90000"/>
                </a:lnSpc>
                <a:spcBef>
                  <a:spcPts val="1000"/>
                </a:spcBef>
                <a:buFont typeface="Arial" panose="020B0604020202020204" pitchFamily="34" charset="0"/>
                <a:buNone/>
                <a:tabLst>
                  <a:tab pos="990600" algn="l"/>
                </a:tabLst>
              </a:pPr>
              <a:t>2. oktober 2019</a:t>
            </a:fld>
            <a:endParaRPr lang="da-DK" dirty="0"/>
          </a:p>
        </p:txBody>
      </p:sp>
      <p:sp>
        <p:nvSpPr>
          <p:cNvPr id="2" name="Titel 1"/>
          <p:cNvSpPr>
            <a:spLocks noGrp="1"/>
          </p:cNvSpPr>
          <p:nvPr>
            <p:ph type="title"/>
          </p:nvPr>
        </p:nvSpPr>
        <p:spPr/>
        <p:txBody>
          <a:bodyPr/>
          <a:lstStyle/>
          <a:p>
            <a:r>
              <a:rPr lang="da-DK" altLang="da-DK" dirty="0">
                <a:solidFill>
                  <a:schemeClr val="tx1"/>
                </a:solidFill>
              </a:rPr>
              <a:t>Kemi-kodenummer</a:t>
            </a:r>
            <a:endParaRPr lang="da-DK" dirty="0">
              <a:solidFill>
                <a:schemeClr val="tx1"/>
              </a:solidFill>
            </a:endParaRPr>
          </a:p>
        </p:txBody>
      </p:sp>
      <p:sp>
        <p:nvSpPr>
          <p:cNvPr id="5" name="Pladsholder til tekst 4"/>
          <p:cNvSpPr>
            <a:spLocks noGrp="1"/>
          </p:cNvSpPr>
          <p:nvPr>
            <p:ph type="body" idx="1"/>
          </p:nvPr>
        </p:nvSpPr>
        <p:spPr>
          <a:xfrm>
            <a:off x="707480" y="1184319"/>
            <a:ext cx="7674520" cy="558756"/>
          </a:xfrm>
        </p:spPr>
        <p:txBody>
          <a:bodyPr/>
          <a:lstStyle/>
          <a:p>
            <a:pPr marL="363538" indent="-363538"/>
            <a:r>
              <a:rPr lang="da-DK" altLang="da-DK" dirty="0"/>
              <a:t>Tallet </a:t>
            </a:r>
            <a:r>
              <a:rPr lang="da-DK" altLang="da-DK" u="sng" dirty="0"/>
              <a:t>efter</a:t>
            </a:r>
            <a:r>
              <a:rPr lang="da-DK" altLang="da-DK" dirty="0"/>
              <a:t> bindestregen - skade</a:t>
            </a:r>
            <a:endParaRPr lang="da-DK" dirty="0"/>
          </a:p>
        </p:txBody>
      </p:sp>
      <p:sp>
        <p:nvSpPr>
          <p:cNvPr id="6" name="Pladsholder til tekst 5"/>
          <p:cNvSpPr>
            <a:spLocks noGrp="1"/>
          </p:cNvSpPr>
          <p:nvPr>
            <p:ph type="body" sz="quarter" idx="15"/>
          </p:nvPr>
        </p:nvSpPr>
        <p:spPr/>
        <p:txBody>
          <a:bodyPr/>
          <a:lstStyle/>
          <a:p>
            <a:pPr marL="363538" indent="-363538">
              <a:buNone/>
            </a:pPr>
            <a:r>
              <a:rPr lang="da-DK" dirty="0"/>
              <a:t>0.	Vand</a:t>
            </a:r>
          </a:p>
          <a:p>
            <a:pPr marL="342900" indent="-342900">
              <a:buFont typeface="+mj-lt"/>
              <a:buAutoNum type="arabicPeriod"/>
            </a:pPr>
            <a:r>
              <a:rPr lang="da-DK" dirty="0"/>
              <a:t>Skade ved sprøjtetåge - ikke ved kontakt</a:t>
            </a:r>
          </a:p>
          <a:p>
            <a:pPr marL="342900" indent="-342900">
              <a:buFont typeface="+mj-lt"/>
              <a:buAutoNum type="arabicPeriod"/>
            </a:pPr>
            <a:r>
              <a:rPr lang="da-DK" dirty="0"/>
              <a:t>Skade ved indtagelse og indånding – ikke ved hud/øjenkontakt</a:t>
            </a:r>
          </a:p>
          <a:p>
            <a:pPr marL="342900" indent="-342900">
              <a:buFont typeface="+mj-lt"/>
              <a:buAutoNum type="arabicPeriod"/>
            </a:pPr>
            <a:r>
              <a:rPr lang="da-DK" dirty="0"/>
              <a:t>Skade ved kontakt med hud og øjne – let allergi</a:t>
            </a:r>
          </a:p>
          <a:p>
            <a:pPr marL="342900" indent="-342900">
              <a:buFont typeface="+mj-lt"/>
              <a:buAutoNum type="arabicPeriod"/>
            </a:pPr>
            <a:r>
              <a:rPr lang="da-DK" dirty="0"/>
              <a:t>Risiko for ætsning</a:t>
            </a:r>
          </a:p>
          <a:p>
            <a:pPr marL="342900" indent="-342900">
              <a:buFont typeface="+mj-lt"/>
              <a:buAutoNum type="arabicPeriod"/>
            </a:pPr>
            <a:r>
              <a:rPr lang="da-DK" dirty="0"/>
              <a:t>Stærk allergi, meget sundhedsskadeligt – alle optagelsesveje</a:t>
            </a:r>
          </a:p>
          <a:p>
            <a:pPr marL="342900" indent="-342900">
              <a:buFont typeface="+mj-lt"/>
              <a:buAutoNum type="arabicPeriod"/>
            </a:pPr>
            <a:r>
              <a:rPr lang="da-DK" dirty="0"/>
              <a:t>Kræft, giftig </a:t>
            </a:r>
          </a:p>
          <a:p>
            <a:endParaRPr lang="da-DK" dirty="0"/>
          </a:p>
        </p:txBody>
      </p:sp>
    </p:spTree>
    <p:extLst>
      <p:ext uri="{BB962C8B-B14F-4D97-AF65-F5344CB8AC3E}">
        <p14:creationId xmlns:p14="http://schemas.microsoft.com/office/powerpoint/2010/main" val="253934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nSpc>
                <a:spcPct val="90000"/>
              </a:lnSpc>
              <a:spcBef>
                <a:spcPts val="1000"/>
              </a:spcBef>
              <a:buFont typeface="Arial" panose="020B0604020202020204" pitchFamily="34" charset="0"/>
              <a:buNone/>
              <a:tabLst>
                <a:tab pos="990600" algn="l"/>
              </a:tabLst>
            </a:pPr>
            <a:r>
              <a:rPr lang="da-DK" dirty="0"/>
              <a:t>Side </a:t>
            </a:r>
            <a:fld id="{0FDF7125-A90A-457F-9A23-27E60D8CDA6A}" type="slidenum">
              <a:rPr lang="da-DK" smtClean="0"/>
              <a:pPr>
                <a:lnSpc>
                  <a:spcPct val="90000"/>
                </a:lnSpc>
                <a:spcBef>
                  <a:spcPts val="1000"/>
                </a:spcBef>
                <a:buFont typeface="Arial" panose="020B0604020202020204" pitchFamily="34" charset="0"/>
                <a:buNone/>
                <a:tabLst>
                  <a:tab pos="990600" algn="l"/>
                </a:tabLst>
              </a:pPr>
              <a:t>12</a:t>
            </a:fld>
            <a:r>
              <a:rPr lang="da-DK" dirty="0"/>
              <a:t>    			</a:t>
            </a:r>
            <a:fld id="{CC257206-EBC0-4A91-BB17-2C79D2E12760}" type="datetime2">
              <a:rPr lang="da-DK" smtClean="0"/>
              <a:pPr>
                <a:lnSpc>
                  <a:spcPct val="90000"/>
                </a:lnSpc>
                <a:spcBef>
                  <a:spcPts val="1000"/>
                </a:spcBef>
                <a:buFont typeface="Arial" panose="020B0604020202020204" pitchFamily="34" charset="0"/>
                <a:buNone/>
                <a:tabLst>
                  <a:tab pos="990600" algn="l"/>
                </a:tabLst>
              </a:pPr>
              <a:t>2. oktober 2019</a:t>
            </a:fld>
            <a:endParaRPr lang="da-DK" dirty="0"/>
          </a:p>
        </p:txBody>
      </p:sp>
      <p:sp>
        <p:nvSpPr>
          <p:cNvPr id="33794" name="Rectangle 2"/>
          <p:cNvSpPr>
            <a:spLocks noGrp="1" noChangeArrowheads="1"/>
          </p:cNvSpPr>
          <p:nvPr>
            <p:ph type="title"/>
          </p:nvPr>
        </p:nvSpPr>
        <p:spPr/>
        <p:txBody>
          <a:bodyPr rtlCol="0">
            <a:normAutofit/>
          </a:bodyPr>
          <a:lstStyle/>
          <a:p>
            <a:pPr fontAlgn="auto">
              <a:spcAft>
                <a:spcPts val="0"/>
              </a:spcAft>
              <a:defRPr/>
            </a:pPr>
            <a:r>
              <a:rPr lang="da-DK" altLang="da-DK" dirty="0"/>
              <a:t>Mærkning af produkt</a:t>
            </a:r>
          </a:p>
        </p:txBody>
      </p:sp>
      <p:sp>
        <p:nvSpPr>
          <p:cNvPr id="33795" name="Rectangle 3"/>
          <p:cNvSpPr>
            <a:spLocks noGrp="1" noChangeArrowheads="1"/>
          </p:cNvSpPr>
          <p:nvPr>
            <p:ph type="body" idx="1"/>
          </p:nvPr>
        </p:nvSpPr>
        <p:spPr/>
        <p:txBody>
          <a:bodyPr/>
          <a:lstStyle/>
          <a:p>
            <a:r>
              <a:rPr lang="da-DK" altLang="da-DK" dirty="0"/>
              <a:t>MAL-kode</a:t>
            </a:r>
          </a:p>
        </p:txBody>
      </p:sp>
      <p:sp>
        <p:nvSpPr>
          <p:cNvPr id="3" name="Pladsholder til tekst 2"/>
          <p:cNvSpPr>
            <a:spLocks noGrp="1"/>
          </p:cNvSpPr>
          <p:nvPr>
            <p:ph type="body" sz="quarter" idx="15"/>
          </p:nvPr>
        </p:nvSpPr>
        <p:spPr/>
        <p:txBody>
          <a:bodyPr/>
          <a:lstStyle/>
          <a:p>
            <a:r>
              <a:rPr lang="da-DK" dirty="0"/>
              <a:t>I bekendtgørelsen om arbejde med kodenummererede produkter (</a:t>
            </a:r>
            <a:r>
              <a:rPr lang="da-DK" dirty="0" err="1"/>
              <a:t>AT’s</a:t>
            </a:r>
            <a:r>
              <a:rPr lang="da-DK" dirty="0"/>
              <a:t> </a:t>
            </a:r>
            <a:r>
              <a:rPr lang="da-DK" dirty="0" err="1"/>
              <a:t>bek</a:t>
            </a:r>
            <a:r>
              <a:rPr lang="da-DK" dirty="0"/>
              <a:t>. nr. 302 af 13. maj 1993) findes:</a:t>
            </a:r>
          </a:p>
          <a:p>
            <a:pPr lvl="1"/>
            <a:r>
              <a:rPr lang="da-DK" dirty="0"/>
              <a:t>Regler for højst tilladte MAL-kode til forskellige arbejdsprocesser, f.eks. malearbejde indendørs.</a:t>
            </a:r>
          </a:p>
          <a:p>
            <a:pPr lvl="1"/>
            <a:r>
              <a:rPr lang="da-DK" dirty="0"/>
              <a:t>Krav til ventilation der, hvor arbejdet udføres</a:t>
            </a:r>
          </a:p>
          <a:p>
            <a:pPr lvl="1"/>
            <a:r>
              <a:rPr lang="da-DK" dirty="0"/>
              <a:t>Regler for brug af personlige værnemidler ift. MAL-kode </a:t>
            </a:r>
          </a:p>
          <a:p>
            <a:pPr lvl="1"/>
            <a:r>
              <a:rPr lang="da-DK" dirty="0"/>
              <a:t>Bilag 7 – skema VII.3</a:t>
            </a:r>
          </a:p>
          <a:p>
            <a:pPr lvl="1"/>
            <a:r>
              <a:rPr lang="da-DK" dirty="0">
                <a:hlinkClick r:id="rId2"/>
              </a:rPr>
              <a:t>Regel</a:t>
            </a:r>
            <a:endParaRPr lang="da-DK" dirty="0"/>
          </a:p>
          <a:p>
            <a:pPr marL="0" indent="0">
              <a:buNone/>
            </a:pPr>
            <a:endParaRPr lang="da-DK" dirty="0"/>
          </a:p>
        </p:txBody>
      </p:sp>
      <p:pic>
        <p:nvPicPr>
          <p:cNvPr id="3074" name="Picture 2" descr="Billedresultat for personlige værnemi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287" y="4061011"/>
            <a:ext cx="3460266" cy="125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APV</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p:txBody>
          <a:bodyPr/>
          <a:lstStyle/>
          <a:p>
            <a:endParaRPr lang="da-DK" dirty="0"/>
          </a:p>
          <a:p>
            <a:pPr marL="0" indent="0">
              <a:buNone/>
            </a:pPr>
            <a:r>
              <a:rPr lang="da-DK" sz="2400" b="1" dirty="0"/>
              <a:t>APB-kravet ophæves – og erstattes af:</a:t>
            </a:r>
            <a:endParaRPr lang="da-DK" sz="2400" dirty="0"/>
          </a:p>
          <a:p>
            <a:r>
              <a:rPr lang="da-DK" sz="2400" dirty="0"/>
              <a:t>1. juli 2019 – ABP kravet er ophævet, nye regler </a:t>
            </a:r>
          </a:p>
          <a:p>
            <a:r>
              <a:rPr lang="da-DK" sz="2400" dirty="0"/>
              <a:t>Fokus på </a:t>
            </a:r>
            <a:r>
              <a:rPr lang="da-DK" sz="2400" dirty="0">
                <a:solidFill>
                  <a:srgbClr val="FF0000"/>
                </a:solidFill>
              </a:rPr>
              <a:t>oplæring og instruktion,</a:t>
            </a:r>
            <a:r>
              <a:rPr lang="da-DK" sz="2400" dirty="0"/>
              <a:t> kemisk risikovurdering af arbejdsprocesser og sikkerhedsdatablade</a:t>
            </a:r>
            <a:endParaRPr lang="da-DK" sz="2400" dirty="0">
              <a:solidFill>
                <a:srgbClr val="FF0000"/>
              </a:solidFill>
            </a:endParaRPr>
          </a:p>
          <a:p>
            <a:pPr marL="0" indent="0">
              <a:buNone/>
            </a:pPr>
            <a:endParaRPr lang="da-DK" sz="2400" dirty="0"/>
          </a:p>
          <a:p>
            <a:r>
              <a:rPr lang="da-DK" sz="2400" dirty="0"/>
              <a:t>AMO skal deltage i den kemiske risikovurdering!</a:t>
            </a:r>
          </a:p>
          <a:p>
            <a:endParaRPr lang="da-DK" dirty="0"/>
          </a:p>
        </p:txBody>
      </p:sp>
    </p:spTree>
    <p:extLst>
      <p:ext uri="{BB962C8B-B14F-4D97-AF65-F5344CB8AC3E}">
        <p14:creationId xmlns:p14="http://schemas.microsoft.com/office/powerpoint/2010/main" val="388061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15"/>
          </p:nvPr>
        </p:nvSpPr>
        <p:spPr/>
        <p:txBody>
          <a:bodyPr/>
          <a:lstStyle/>
          <a:p>
            <a:pPr lvl="0"/>
            <a:r>
              <a:rPr lang="da-DK" sz="2200" dirty="0"/>
              <a:t>Baggrunden for og intentionen med de nye regler</a:t>
            </a:r>
          </a:p>
          <a:p>
            <a:pPr lvl="0"/>
            <a:r>
              <a:rPr lang="da-DK" sz="2200" dirty="0"/>
              <a:t>Hvad siger de nye regler?</a:t>
            </a:r>
          </a:p>
          <a:p>
            <a:pPr lvl="0"/>
            <a:r>
              <a:rPr lang="da-DK" sz="2200" dirty="0"/>
              <a:t>Kemiske APV – hvad er det og hvilke vurderingskriterier skal indgå heri? </a:t>
            </a:r>
          </a:p>
          <a:p>
            <a:pPr lvl="0"/>
            <a:r>
              <a:rPr lang="da-DK" sz="2200" dirty="0"/>
              <a:t>Hvordan bruges eksponeringsscenarier? </a:t>
            </a:r>
          </a:p>
          <a:p>
            <a:pPr lvl="0"/>
            <a:r>
              <a:rPr lang="da-DK" sz="2200" dirty="0"/>
              <a:t>Substitution - hvornår, hvorfor og hvordan? </a:t>
            </a:r>
          </a:p>
          <a:p>
            <a:pPr lvl="0"/>
            <a:r>
              <a:rPr lang="da-DK" sz="2200" dirty="0"/>
              <a:t>Krav til instruktion - indhold og form </a:t>
            </a:r>
          </a:p>
          <a:p>
            <a:pPr marL="0" indent="0">
              <a:buNone/>
              <a:defRPr/>
            </a:pPr>
            <a:br>
              <a:rPr lang="da-DK" sz="1600" dirty="0"/>
            </a:br>
            <a:endParaRPr lang="da-DK" sz="1600" dirty="0"/>
          </a:p>
          <a:p>
            <a:pPr marL="0" indent="0">
              <a:defRPr/>
            </a:pPr>
            <a:endParaRPr lang="da-DK" sz="1600" dirty="0"/>
          </a:p>
          <a:p>
            <a:pPr marL="0" indent="0">
              <a:defRPr/>
            </a:pPr>
            <a:endParaRPr lang="da-DK" sz="1600" dirty="0"/>
          </a:p>
          <a:p>
            <a:pPr marL="0" indent="0">
              <a:defRPr/>
            </a:pPr>
            <a:endParaRPr lang="da-DK" sz="1600" dirty="0"/>
          </a:p>
          <a:p>
            <a:pPr marL="0" indent="0" algn="r">
              <a:defRPr/>
            </a:pPr>
            <a:endParaRPr lang="da-DK" sz="1200" i="1" dirty="0"/>
          </a:p>
          <a:p>
            <a:pPr marL="0" indent="0" algn="r">
              <a:defRPr/>
            </a:pPr>
            <a:endParaRPr lang="da-DK" sz="1200" i="1" dirty="0"/>
          </a:p>
          <a:p>
            <a:pPr marL="0" indent="0" algn="r">
              <a:defRPr/>
            </a:pPr>
            <a:endParaRPr lang="da-DK" sz="1200" i="1" dirty="0"/>
          </a:p>
        </p:txBody>
      </p:sp>
      <p:sp>
        <p:nvSpPr>
          <p:cNvPr id="7" name="Pladsholder til dato 1"/>
          <p:cNvSpPr>
            <a:spLocks noGrp="1"/>
          </p:cNvSpPr>
          <p:nvPr>
            <p:ph type="dt" sz="half" idx="10"/>
          </p:nvPr>
        </p:nvSpPr>
        <p:spPr>
          <a:xfrm>
            <a:off x="707480" y="6430782"/>
            <a:ext cx="4768287" cy="365125"/>
          </a:xfrm>
        </p:spPr>
        <p:txBody>
          <a:bodyPr/>
          <a:lstStyle/>
          <a:p>
            <a:pPr>
              <a:lnSpc>
                <a:spcPct val="90000"/>
              </a:lnSpc>
              <a:spcBef>
                <a:spcPts val="1000"/>
              </a:spcBef>
              <a:buFont typeface="Arial" panose="020B0604020202020204" pitchFamily="34" charset="0"/>
              <a:buNone/>
              <a:tabLst>
                <a:tab pos="3048000" algn="l"/>
              </a:tabLst>
            </a:pPr>
            <a:r>
              <a:rPr lang="nb-NO" dirty="0"/>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14</a:t>
            </a:fld>
            <a:r>
              <a:rPr lang="nb-NO" dirty="0"/>
              <a:t>    	</a:t>
            </a:r>
          </a:p>
        </p:txBody>
      </p:sp>
      <p:pic>
        <p:nvPicPr>
          <p:cNvPr id="2" name="Billede 1">
            <a:extLst>
              <a:ext uri="{FF2B5EF4-FFF2-40B4-BE49-F238E27FC236}">
                <a16:creationId xmlns:a16="http://schemas.microsoft.com/office/drawing/2014/main" id="{94457D9E-64A6-4C23-9F4C-DF95A0F6B47A}"/>
              </a:ext>
            </a:extLst>
          </p:cNvPr>
          <p:cNvPicPr>
            <a:picLocks noChangeAspect="1"/>
          </p:cNvPicPr>
          <p:nvPr/>
        </p:nvPicPr>
        <p:blipFill>
          <a:blip r:embed="rId2"/>
          <a:stretch>
            <a:fillRect/>
          </a:stretch>
        </p:blipFill>
        <p:spPr>
          <a:xfrm>
            <a:off x="467544" y="692696"/>
            <a:ext cx="7608936" cy="5002290"/>
          </a:xfrm>
          <a:prstGeom prst="rect">
            <a:avLst/>
          </a:prstGeom>
        </p:spPr>
      </p:pic>
    </p:spTree>
    <p:extLst>
      <p:ext uri="{BB962C8B-B14F-4D97-AF65-F5344CB8AC3E}">
        <p14:creationId xmlns:p14="http://schemas.microsoft.com/office/powerpoint/2010/main" val="170000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APV</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p:txBody>
          <a:bodyPr/>
          <a:lstStyle/>
          <a:p>
            <a:endParaRPr lang="da-DK" dirty="0"/>
          </a:p>
          <a:p>
            <a:pPr marL="0" indent="0">
              <a:buNone/>
            </a:pPr>
            <a:r>
              <a:rPr lang="da-DK" sz="2400" b="1" dirty="0"/>
              <a:t>Kemisk risikovurdering (kemisk APV) er en del af den almindelige APV</a:t>
            </a:r>
          </a:p>
          <a:p>
            <a:r>
              <a:rPr lang="da-DK" sz="2400" dirty="0"/>
              <a:t>Direktivfastlagt i Kemisk Agens Direktivet (98/24/EF)</a:t>
            </a:r>
          </a:p>
          <a:p>
            <a:r>
              <a:rPr lang="da-DK" sz="2400" dirty="0"/>
              <a:t>Kemisk risikovurdering er ikke nye regler, men hidtil har reglerne kunnet opfyldes med APB</a:t>
            </a:r>
          </a:p>
          <a:p>
            <a:pPr marL="0" indent="0">
              <a:buNone/>
            </a:pPr>
            <a:endParaRPr lang="da-DK" sz="2400" dirty="0"/>
          </a:p>
          <a:p>
            <a:r>
              <a:rPr lang="da-DK" sz="2400" dirty="0"/>
              <a:t>Implementeret i:</a:t>
            </a:r>
          </a:p>
          <a:p>
            <a:pPr lvl="1"/>
            <a:r>
              <a:rPr lang="da-DK" sz="2400" dirty="0"/>
              <a:t>Bekendtgørelse om arbejde med stoffer og materialer</a:t>
            </a:r>
          </a:p>
          <a:p>
            <a:pPr lvl="1"/>
            <a:r>
              <a:rPr lang="da-DK" sz="2400" dirty="0"/>
              <a:t>Bekendtgørelse om foranstaltninger til forebyggelse af kræftrisikoen ved arbejde med stoffer og materialer</a:t>
            </a:r>
          </a:p>
          <a:p>
            <a:pPr marL="446088" indent="217488"/>
            <a:r>
              <a:rPr lang="da-DK" sz="2400" dirty="0"/>
              <a:t>Vejledning om arbejde med stoffer og materialer</a:t>
            </a:r>
            <a:endParaRPr lang="da-DK" dirty="0"/>
          </a:p>
        </p:txBody>
      </p:sp>
    </p:spTree>
    <p:extLst>
      <p:ext uri="{BB962C8B-B14F-4D97-AF65-F5344CB8AC3E}">
        <p14:creationId xmlns:p14="http://schemas.microsoft.com/office/powerpoint/2010/main" val="303945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APV</a:t>
            </a:r>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3" y="1822450"/>
            <a:ext cx="6318648" cy="4244976"/>
          </a:xfrm>
        </p:spPr>
        <p:txBody>
          <a:bodyPr/>
          <a:lstStyle/>
          <a:p>
            <a:endParaRPr lang="da-DK" dirty="0"/>
          </a:p>
          <a:p>
            <a:pPr marL="0" indent="0">
              <a:buNone/>
            </a:pPr>
            <a:r>
              <a:rPr lang="da-DK" sz="2400" b="1" dirty="0"/>
              <a:t>Fremgangsmåde</a:t>
            </a:r>
            <a:endParaRPr lang="da-DK" dirty="0"/>
          </a:p>
          <a:p>
            <a:pPr marL="457200" indent="-457200">
              <a:buFont typeface="+mj-lt"/>
              <a:buAutoNum type="arabicPeriod"/>
            </a:pPr>
            <a:r>
              <a:rPr lang="da-DK" sz="2400" dirty="0"/>
              <a:t>Produktliste over farlige stoffer og materialer</a:t>
            </a:r>
            <a:br>
              <a:rPr lang="da-DK" sz="2400" dirty="0"/>
            </a:br>
            <a:endParaRPr lang="da-DK" sz="2400" dirty="0"/>
          </a:p>
          <a:p>
            <a:pPr marL="457200" indent="-457200">
              <a:buFont typeface="+mj-lt"/>
              <a:buAutoNum type="arabicPeriod"/>
            </a:pPr>
            <a:r>
              <a:rPr lang="da-DK" sz="2400" dirty="0"/>
              <a:t>Komplet samling af sikkerhedsdatablade </a:t>
            </a:r>
          </a:p>
          <a:p>
            <a:pPr lvl="1"/>
            <a:r>
              <a:rPr lang="da-DK" sz="2400" dirty="0"/>
              <a:t>Ansatte skal have adgang til produktliste og sikkerhedsdatablade</a:t>
            </a:r>
            <a:br>
              <a:rPr lang="da-DK" sz="2400" dirty="0"/>
            </a:br>
            <a:endParaRPr lang="da-DK" sz="2400" dirty="0"/>
          </a:p>
          <a:p>
            <a:pPr marL="0" indent="0">
              <a:buNone/>
            </a:pPr>
            <a:r>
              <a:rPr lang="da-DK" sz="2400" dirty="0"/>
              <a:t>3.    Risikovurdering af virksomhedens</a:t>
            </a:r>
            <a:br>
              <a:rPr lang="da-DK" sz="2400" dirty="0"/>
            </a:br>
            <a:r>
              <a:rPr lang="da-DK" sz="2400" dirty="0"/>
              <a:t>       arbejdsprocesser, hvor der arbejdes med</a:t>
            </a:r>
            <a:br>
              <a:rPr lang="da-DK" sz="2400" dirty="0"/>
            </a:br>
            <a:r>
              <a:rPr lang="da-DK" sz="2400" dirty="0"/>
              <a:t>       farlige stoffer og materialer</a:t>
            </a:r>
          </a:p>
          <a:p>
            <a:pPr marL="0" indent="0">
              <a:buNone/>
            </a:pPr>
            <a:endParaRPr lang="da-DK" sz="2400" b="1" dirty="0"/>
          </a:p>
        </p:txBody>
      </p:sp>
      <p:pic>
        <p:nvPicPr>
          <p:cNvPr id="2" name="Billede 1">
            <a:extLst>
              <a:ext uri="{FF2B5EF4-FFF2-40B4-BE49-F238E27FC236}">
                <a16:creationId xmlns:a16="http://schemas.microsoft.com/office/drawing/2014/main" id="{3442F5DE-83DF-409D-B886-BF48C6ED56AB}"/>
              </a:ext>
            </a:extLst>
          </p:cNvPr>
          <p:cNvPicPr>
            <a:picLocks noChangeAspect="1"/>
          </p:cNvPicPr>
          <p:nvPr/>
        </p:nvPicPr>
        <p:blipFill>
          <a:blip r:embed="rId2"/>
          <a:stretch>
            <a:fillRect/>
          </a:stretch>
        </p:blipFill>
        <p:spPr>
          <a:xfrm>
            <a:off x="7248525" y="3342926"/>
            <a:ext cx="1594425" cy="2194699"/>
          </a:xfrm>
          <a:prstGeom prst="rect">
            <a:avLst/>
          </a:prstGeom>
        </p:spPr>
      </p:pic>
      <p:sp>
        <p:nvSpPr>
          <p:cNvPr id="7" name="Pladsholder til tekst 6">
            <a:extLst>
              <a:ext uri="{FF2B5EF4-FFF2-40B4-BE49-F238E27FC236}">
                <a16:creationId xmlns:a16="http://schemas.microsoft.com/office/drawing/2014/main" id="{6FA0CD86-D0B1-4ECD-9640-D5CBDC31E453}"/>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193015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APV</a:t>
            </a:r>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3" y="1822450"/>
            <a:ext cx="6318648" cy="4244976"/>
          </a:xfrm>
        </p:spPr>
        <p:txBody>
          <a:bodyPr/>
          <a:lstStyle/>
          <a:p>
            <a:r>
              <a:rPr lang="da-DK" sz="2400" dirty="0"/>
              <a:t>Hvilke processer skal vi risiko vurdere</a:t>
            </a:r>
            <a:br>
              <a:rPr lang="da-DK" sz="2400" dirty="0"/>
            </a:br>
            <a:endParaRPr lang="da-DK" sz="2400" dirty="0"/>
          </a:p>
          <a:p>
            <a:r>
              <a:rPr lang="da-DK" sz="2400" dirty="0"/>
              <a:t>Hvis vi bruger kemikalier</a:t>
            </a:r>
          </a:p>
          <a:p>
            <a:r>
              <a:rPr lang="da-DK" sz="2400" dirty="0"/>
              <a:t>Hvis vi danner ”kemi”</a:t>
            </a:r>
          </a:p>
          <a:p>
            <a:endParaRPr lang="da-DK" sz="2400" dirty="0"/>
          </a:p>
          <a:p>
            <a:r>
              <a:rPr lang="da-DK" sz="2400" dirty="0"/>
              <a:t>Rengøring/maling/kemiforsøg</a:t>
            </a:r>
          </a:p>
          <a:p>
            <a:endParaRPr lang="da-DK" sz="2400" dirty="0"/>
          </a:p>
          <a:p>
            <a:r>
              <a:rPr lang="da-DK" sz="2400" dirty="0"/>
              <a:t>Hvis vi sliber, skærer og borer</a:t>
            </a:r>
          </a:p>
        </p:txBody>
      </p:sp>
      <p:sp>
        <p:nvSpPr>
          <p:cNvPr id="7" name="Pladsholder til tekst 6">
            <a:extLst>
              <a:ext uri="{FF2B5EF4-FFF2-40B4-BE49-F238E27FC236}">
                <a16:creationId xmlns:a16="http://schemas.microsoft.com/office/drawing/2014/main" id="{BCDB50E0-7110-450B-8CE3-409DF1739532}"/>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67124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7991077-66F7-456C-8A86-011262F11106}"/>
              </a:ext>
            </a:extLst>
          </p:cNvPr>
          <p:cNvSpPr>
            <a:spLocks noGrp="1"/>
          </p:cNvSpPr>
          <p:nvPr>
            <p:ph type="title"/>
          </p:nvPr>
        </p:nvSpPr>
        <p:spPr/>
        <p:txBody>
          <a:bodyPr/>
          <a:lstStyle/>
          <a:p>
            <a:endParaRPr lang="da-DK" dirty="0"/>
          </a:p>
        </p:txBody>
      </p:sp>
      <p:sp>
        <p:nvSpPr>
          <p:cNvPr id="4" name="Pladsholder til tekst 3">
            <a:extLst>
              <a:ext uri="{FF2B5EF4-FFF2-40B4-BE49-F238E27FC236}">
                <a16:creationId xmlns:a16="http://schemas.microsoft.com/office/drawing/2014/main" id="{BB5AE42F-1C3E-47BD-AEC5-3D62DFFDB134}"/>
              </a:ext>
            </a:extLst>
          </p:cNvPr>
          <p:cNvSpPr>
            <a:spLocks noGrp="1"/>
          </p:cNvSpPr>
          <p:nvPr>
            <p:ph type="body" idx="1"/>
          </p:nvPr>
        </p:nvSpPr>
        <p:spPr/>
        <p:txBody>
          <a:bodyPr/>
          <a:lstStyle/>
          <a:p>
            <a:endParaRPr lang="da-DK"/>
          </a:p>
        </p:txBody>
      </p:sp>
      <p:pic>
        <p:nvPicPr>
          <p:cNvPr id="6" name="Billede 5">
            <a:extLst>
              <a:ext uri="{FF2B5EF4-FFF2-40B4-BE49-F238E27FC236}">
                <a16:creationId xmlns:a16="http://schemas.microsoft.com/office/drawing/2014/main" id="{1379DADF-5BFC-4FC7-96AC-E1363D24C511}"/>
              </a:ext>
            </a:extLst>
          </p:cNvPr>
          <p:cNvPicPr>
            <a:picLocks noChangeAspect="1"/>
          </p:cNvPicPr>
          <p:nvPr/>
        </p:nvPicPr>
        <p:blipFill>
          <a:blip r:embed="rId2"/>
          <a:stretch>
            <a:fillRect/>
          </a:stretch>
        </p:blipFill>
        <p:spPr>
          <a:xfrm>
            <a:off x="536639" y="515155"/>
            <a:ext cx="7702486" cy="5561795"/>
          </a:xfrm>
          <a:prstGeom prst="rect">
            <a:avLst/>
          </a:prstGeom>
        </p:spPr>
      </p:pic>
      <p:sp>
        <p:nvSpPr>
          <p:cNvPr id="5" name="Pladsholder til tekst 4">
            <a:extLst>
              <a:ext uri="{FF2B5EF4-FFF2-40B4-BE49-F238E27FC236}">
                <a16:creationId xmlns:a16="http://schemas.microsoft.com/office/drawing/2014/main" id="{CF24D012-F656-468E-8CBE-B893D3FB3EE8}"/>
              </a:ext>
            </a:extLst>
          </p:cNvPr>
          <p:cNvSpPr>
            <a:spLocks noGrp="1"/>
          </p:cNvSpPr>
          <p:nvPr>
            <p:ph type="body" sz="quarter" idx="15"/>
          </p:nvPr>
        </p:nvSpPr>
        <p:spPr/>
        <p:txBody>
          <a:bodyPr/>
          <a:lstStyle/>
          <a:p>
            <a:pPr marL="0" indent="0">
              <a:buNone/>
            </a:pPr>
            <a:endParaRPr lang="da-DK" dirty="0"/>
          </a:p>
        </p:txBody>
      </p:sp>
    </p:spTree>
    <p:extLst>
      <p:ext uri="{BB962C8B-B14F-4D97-AF65-F5344CB8AC3E}">
        <p14:creationId xmlns:p14="http://schemas.microsoft.com/office/powerpoint/2010/main" val="2917129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APV</a:t>
            </a:r>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2093643"/>
            <a:ext cx="7233047" cy="3021279"/>
          </a:xfrm>
        </p:spPr>
        <p:txBody>
          <a:bodyPr/>
          <a:lstStyle/>
          <a:p>
            <a:pPr marL="0" indent="0">
              <a:buNone/>
            </a:pPr>
            <a:r>
              <a:rPr lang="da-DK" sz="2400" b="1" dirty="0"/>
              <a:t>Sikkerhedsdatablade</a:t>
            </a:r>
          </a:p>
          <a:p>
            <a:r>
              <a:rPr lang="da-DK" sz="2400" dirty="0"/>
              <a:t>Typisk stoffer og materialer, der er faremærkede</a:t>
            </a:r>
          </a:p>
          <a:p>
            <a:pPr lvl="1"/>
            <a:r>
              <a:rPr lang="da-DK" sz="2400" dirty="0"/>
              <a:t>Leverandøren har pligt til at levere SDS på dansk</a:t>
            </a:r>
          </a:p>
          <a:p>
            <a:pPr lvl="2"/>
            <a:r>
              <a:rPr lang="da-DK" sz="2400" dirty="0"/>
              <a:t>Gælder dog ikke leverandører til offentligheden, f.eks. byggemarkeder.</a:t>
            </a:r>
            <a:br>
              <a:rPr lang="da-DK" sz="2400" dirty="0"/>
            </a:br>
            <a:endParaRPr lang="da-DK" sz="2400" dirty="0"/>
          </a:p>
          <a:p>
            <a:pPr marL="0" lvl="2" indent="268288"/>
            <a:r>
              <a:rPr lang="da-DK" sz="2400" dirty="0"/>
              <a:t>Hvis de er mere end 2-3 år gamle, så skal der være en</a:t>
            </a:r>
            <a:br>
              <a:rPr lang="da-DK" sz="2400" dirty="0"/>
            </a:br>
            <a:r>
              <a:rPr lang="da-DK" sz="2400" dirty="0"/>
              <a:t>    god forklaring!</a:t>
            </a:r>
          </a:p>
          <a:p>
            <a:pPr lvl="2"/>
            <a:endParaRPr lang="da-DK" sz="2400" dirty="0"/>
          </a:p>
          <a:p>
            <a:endParaRPr lang="da-DK" sz="2400" dirty="0"/>
          </a:p>
          <a:p>
            <a:pPr marL="0" indent="0">
              <a:buNone/>
            </a:pPr>
            <a:endParaRPr lang="da-DK" sz="2400" dirty="0"/>
          </a:p>
          <a:p>
            <a:pPr lvl="1"/>
            <a:endParaRPr lang="da-DK" sz="2400" dirty="0"/>
          </a:p>
          <a:p>
            <a:pPr lvl="1"/>
            <a:endParaRPr lang="da-DK" sz="2400" dirty="0"/>
          </a:p>
          <a:p>
            <a:endParaRPr lang="da-DK" sz="2400" dirty="0"/>
          </a:p>
          <a:p>
            <a:pPr marL="0" indent="0">
              <a:buNone/>
            </a:pPr>
            <a:endParaRPr lang="da-DK" dirty="0"/>
          </a:p>
          <a:p>
            <a:pPr marL="0" indent="0">
              <a:buNone/>
            </a:pPr>
            <a:endParaRPr lang="da-DK" sz="2400" b="1" dirty="0"/>
          </a:p>
        </p:txBody>
      </p:sp>
      <p:pic>
        <p:nvPicPr>
          <p:cNvPr id="6" name="Billede 5">
            <a:extLst>
              <a:ext uri="{FF2B5EF4-FFF2-40B4-BE49-F238E27FC236}">
                <a16:creationId xmlns:a16="http://schemas.microsoft.com/office/drawing/2014/main" id="{0FE27BEE-3EDE-4B07-AA25-E06E4D260598}"/>
              </a:ext>
            </a:extLst>
          </p:cNvPr>
          <p:cNvPicPr>
            <a:picLocks noChangeAspect="1"/>
          </p:cNvPicPr>
          <p:nvPr/>
        </p:nvPicPr>
        <p:blipFill>
          <a:blip r:embed="rId2"/>
          <a:stretch>
            <a:fillRect/>
          </a:stretch>
        </p:blipFill>
        <p:spPr>
          <a:xfrm>
            <a:off x="1286997" y="5231800"/>
            <a:ext cx="3021278" cy="1111127"/>
          </a:xfrm>
          <a:prstGeom prst="rect">
            <a:avLst/>
          </a:prstGeom>
        </p:spPr>
      </p:pic>
      <p:sp>
        <p:nvSpPr>
          <p:cNvPr id="7" name="Pladsholder til tekst 6">
            <a:extLst>
              <a:ext uri="{FF2B5EF4-FFF2-40B4-BE49-F238E27FC236}">
                <a16:creationId xmlns:a16="http://schemas.microsoft.com/office/drawing/2014/main" id="{E4922D86-9C42-4966-81BE-059DE324E2EA}"/>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272049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a:t>Ny regler pr. 01-07-2019</a:t>
            </a:r>
          </a:p>
        </p:txBody>
      </p:sp>
      <p:sp>
        <p:nvSpPr>
          <p:cNvPr id="4" name="Pladsholder til tekst 3"/>
          <p:cNvSpPr>
            <a:spLocks noGrp="1"/>
          </p:cNvSpPr>
          <p:nvPr>
            <p:ph type="body" idx="1"/>
          </p:nvPr>
        </p:nvSpPr>
        <p:spPr/>
        <p:txBody>
          <a:bodyPr/>
          <a:lstStyle/>
          <a:p>
            <a:r>
              <a:rPr lang="da-DK" b="1" dirty="0"/>
              <a:t>Ændringsbekendtgørelsen om stoffer og materialer  nr. 254 af 19-03-2019 </a:t>
            </a:r>
          </a:p>
        </p:txBody>
      </p:sp>
      <p:sp>
        <p:nvSpPr>
          <p:cNvPr id="5" name="Pladsholder til tekst 4"/>
          <p:cNvSpPr>
            <a:spLocks noGrp="1"/>
          </p:cNvSpPr>
          <p:nvPr>
            <p:ph type="body" sz="quarter" idx="15"/>
          </p:nvPr>
        </p:nvSpPr>
        <p:spPr>
          <a:xfrm>
            <a:off x="755576" y="1851026"/>
            <a:ext cx="7763273" cy="4244976"/>
          </a:xfrm>
        </p:spPr>
        <p:txBody>
          <a:bodyPr/>
          <a:lstStyle/>
          <a:p>
            <a:pPr marL="0" indent="0">
              <a:defRPr/>
            </a:pPr>
            <a:r>
              <a:rPr lang="da-DK" sz="2200" dirty="0"/>
              <a:t>Tag det roligt   </a:t>
            </a:r>
          </a:p>
          <a:p>
            <a:pPr marL="0" indent="0">
              <a:defRPr/>
            </a:pPr>
            <a:endParaRPr lang="da-DK" sz="2200" dirty="0"/>
          </a:p>
          <a:p>
            <a:pPr marL="0" indent="0">
              <a:defRPr/>
            </a:pPr>
            <a:r>
              <a:rPr lang="da-DK" sz="2200" dirty="0" err="1"/>
              <a:t>Don’t</a:t>
            </a:r>
            <a:r>
              <a:rPr lang="da-DK" sz="2200" dirty="0"/>
              <a:t> </a:t>
            </a:r>
            <a:r>
              <a:rPr lang="da-DK" sz="2200" dirty="0" err="1"/>
              <a:t>panic</a:t>
            </a:r>
            <a:endParaRPr lang="da-DK" sz="2200" dirty="0"/>
          </a:p>
          <a:p>
            <a:pPr marL="0" indent="0">
              <a:defRPr/>
            </a:pPr>
            <a:endParaRPr lang="da-DK" sz="2200" dirty="0"/>
          </a:p>
          <a:p>
            <a:pPr marL="0" indent="0">
              <a:defRPr/>
            </a:pPr>
            <a:endParaRPr lang="da-DK" sz="2200" dirty="0"/>
          </a:p>
          <a:p>
            <a:pPr marL="0" indent="0" algn="r">
              <a:defRPr/>
            </a:pPr>
            <a:endParaRPr lang="da-DK" sz="1200" i="1" dirty="0"/>
          </a:p>
          <a:p>
            <a:pPr marL="0" indent="0" algn="r">
              <a:defRPr/>
            </a:pPr>
            <a:endParaRPr lang="da-DK" sz="1200" i="1" dirty="0"/>
          </a:p>
          <a:p>
            <a:pPr marL="0" indent="0" algn="r">
              <a:defRPr/>
            </a:pPr>
            <a:endParaRPr lang="da-DK" sz="1200" i="1" dirty="0"/>
          </a:p>
        </p:txBody>
      </p:sp>
      <p:sp>
        <p:nvSpPr>
          <p:cNvPr id="7" name="Pladsholder til dato 1"/>
          <p:cNvSpPr>
            <a:spLocks noGrp="1"/>
          </p:cNvSpPr>
          <p:nvPr>
            <p:ph type="dt" sz="half" idx="10"/>
          </p:nvPr>
        </p:nvSpPr>
        <p:spPr>
          <a:xfrm>
            <a:off x="755576" y="6577797"/>
            <a:ext cx="4768287" cy="365125"/>
          </a:xfrm>
        </p:spPr>
        <p:txBody>
          <a:bodyPr/>
          <a:lstStyle/>
          <a:p>
            <a:pPr>
              <a:lnSpc>
                <a:spcPct val="90000"/>
              </a:lnSpc>
              <a:spcBef>
                <a:spcPts val="1000"/>
              </a:spcBef>
              <a:buFont typeface="Arial" panose="020B0604020202020204" pitchFamily="34" charset="0"/>
              <a:buNone/>
              <a:tabLst>
                <a:tab pos="3048000" algn="l"/>
              </a:tabLst>
            </a:pPr>
            <a:r>
              <a:rPr lang="nb-NO" dirty="0"/>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2</a:t>
            </a:fld>
            <a:r>
              <a:rPr lang="nb-NO" dirty="0"/>
              <a:t>    	</a:t>
            </a:r>
          </a:p>
        </p:txBody>
      </p:sp>
      <p:pic>
        <p:nvPicPr>
          <p:cNvPr id="2" name="Billede 1">
            <a:extLst>
              <a:ext uri="{FF2B5EF4-FFF2-40B4-BE49-F238E27FC236}">
                <a16:creationId xmlns:a16="http://schemas.microsoft.com/office/drawing/2014/main" id="{C12837F4-B5B0-4EE7-8508-38E2F267BF2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000"/>
                    </a14:imgEffect>
                    <a14:imgEffect>
                      <a14:brightnessContrast bright="36000" contrast="44000"/>
                    </a14:imgEffect>
                  </a14:imgLayer>
                </a14:imgProps>
              </a:ext>
            </a:extLst>
          </a:blip>
          <a:stretch>
            <a:fillRect/>
          </a:stretch>
        </p:blipFill>
        <p:spPr>
          <a:xfrm>
            <a:off x="2512741" y="1756148"/>
            <a:ext cx="6230227" cy="3917532"/>
          </a:xfrm>
          <a:prstGeom prst="rect">
            <a:avLst/>
          </a:prstGeom>
        </p:spPr>
      </p:pic>
    </p:spTree>
    <p:extLst>
      <p:ext uri="{BB962C8B-B14F-4D97-AF65-F5344CB8AC3E}">
        <p14:creationId xmlns:p14="http://schemas.microsoft.com/office/powerpoint/2010/main" val="2688585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APV</a:t>
            </a:r>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1724027"/>
            <a:ext cx="7233047" cy="4276723"/>
          </a:xfrm>
        </p:spPr>
        <p:txBody>
          <a:bodyPr/>
          <a:lstStyle/>
          <a:p>
            <a:pPr marL="0" indent="0">
              <a:buNone/>
            </a:pPr>
            <a:r>
              <a:rPr lang="da-DK" sz="2400" b="1" dirty="0"/>
              <a:t>Sikkerhedsdatablade</a:t>
            </a:r>
            <a:endParaRPr lang="da-DK" sz="2400" dirty="0"/>
          </a:p>
          <a:p>
            <a:r>
              <a:rPr lang="da-DK" sz="2400" dirty="0"/>
              <a:t>Ved produkter, der ikke er klassificeret som farlige har leverandøren ikke pligt til at levere SDS. Anmoder virksomheden om SDS træder pligten dog i kraft, hvis produktet, opfylder nedenstående kriterier:</a:t>
            </a:r>
          </a:p>
          <a:p>
            <a:pPr marL="800100" lvl="1" indent="-342900">
              <a:buFont typeface="+mj-lt"/>
              <a:buAutoNum type="arabicPeriod"/>
            </a:pPr>
            <a:r>
              <a:rPr lang="da-DK" sz="1400" dirty="0"/>
              <a:t>Har et indholdsstof der er klassificeret ≥ 1 vægt%</a:t>
            </a:r>
          </a:p>
          <a:p>
            <a:pPr marL="800100" lvl="1" indent="-342900">
              <a:buFont typeface="+mj-lt"/>
              <a:buAutoNum type="arabicPeriod"/>
            </a:pPr>
            <a:r>
              <a:rPr lang="da-DK" sz="1400" dirty="0"/>
              <a:t>Har et indholdsstof ≥ 0,1 vægt%, (≥ 0,2vol% for </a:t>
            </a:r>
            <a:r>
              <a:rPr lang="da-DK" sz="1400" dirty="0" err="1"/>
              <a:t>gasformige</a:t>
            </a:r>
            <a:r>
              <a:rPr lang="da-DK" sz="1400" dirty="0"/>
              <a:t>):</a:t>
            </a:r>
          </a:p>
          <a:p>
            <a:pPr lvl="2"/>
            <a:r>
              <a:rPr lang="da-DK" sz="1400" dirty="0"/>
              <a:t>der er kræftfremkaldende kategori 2</a:t>
            </a:r>
          </a:p>
          <a:p>
            <a:pPr lvl="2"/>
            <a:r>
              <a:rPr lang="da-DK" sz="1400" dirty="0"/>
              <a:t>reproduktionstoksisk kategori 1A/1B</a:t>
            </a:r>
          </a:p>
          <a:p>
            <a:pPr lvl="2"/>
            <a:r>
              <a:rPr lang="da-DK" sz="1400" dirty="0"/>
              <a:t>hudsensibiliserende kategori 1</a:t>
            </a:r>
          </a:p>
          <a:p>
            <a:pPr lvl="2"/>
            <a:r>
              <a:rPr lang="da-DK" sz="1400" dirty="0"/>
              <a:t>overfølsomhed ved indånding kategori 1</a:t>
            </a:r>
          </a:p>
          <a:p>
            <a:pPr marL="800100" lvl="1" indent="-342900">
              <a:buFont typeface="+mj-lt"/>
              <a:buAutoNum type="arabicPeriod"/>
            </a:pPr>
            <a:r>
              <a:rPr lang="da-DK" sz="1400" dirty="0"/>
              <a:t>Har et indholdsstof omfattet af EF grænseværdi</a:t>
            </a:r>
          </a:p>
          <a:p>
            <a:pPr marL="800100" lvl="1" indent="-342900">
              <a:buFont typeface="+mj-lt"/>
              <a:buAutoNum type="arabicPeriod"/>
            </a:pPr>
            <a:r>
              <a:rPr lang="da-DK" sz="1400" dirty="0"/>
              <a:t>Har et indholdsstof, der er på kandidatlisten</a:t>
            </a:r>
          </a:p>
          <a:p>
            <a:endParaRPr lang="da-DK" sz="2400" dirty="0"/>
          </a:p>
          <a:p>
            <a:pPr marL="0" indent="0">
              <a:buNone/>
            </a:pPr>
            <a:endParaRPr lang="da-DK" sz="2400" dirty="0"/>
          </a:p>
          <a:p>
            <a:pPr lvl="1"/>
            <a:endParaRPr lang="da-DK" sz="2400" dirty="0"/>
          </a:p>
          <a:p>
            <a:pPr lvl="1"/>
            <a:endParaRPr lang="da-DK" sz="2400" dirty="0"/>
          </a:p>
          <a:p>
            <a:endParaRPr lang="da-DK" sz="2400" dirty="0"/>
          </a:p>
          <a:p>
            <a:pPr marL="0" indent="0">
              <a:buNone/>
            </a:pPr>
            <a:endParaRPr lang="da-DK" dirty="0"/>
          </a:p>
          <a:p>
            <a:pPr marL="0" indent="0">
              <a:buNone/>
            </a:pPr>
            <a:endParaRPr lang="da-DK" sz="2400" b="1" dirty="0"/>
          </a:p>
        </p:txBody>
      </p:sp>
      <p:pic>
        <p:nvPicPr>
          <p:cNvPr id="6" name="Billede 5">
            <a:extLst>
              <a:ext uri="{FF2B5EF4-FFF2-40B4-BE49-F238E27FC236}">
                <a16:creationId xmlns:a16="http://schemas.microsoft.com/office/drawing/2014/main" id="{0FE27BEE-3EDE-4B07-AA25-E06E4D260598}"/>
              </a:ext>
            </a:extLst>
          </p:cNvPr>
          <p:cNvPicPr>
            <a:picLocks noChangeAspect="1"/>
          </p:cNvPicPr>
          <p:nvPr/>
        </p:nvPicPr>
        <p:blipFill>
          <a:blip r:embed="rId2"/>
          <a:stretch>
            <a:fillRect/>
          </a:stretch>
        </p:blipFill>
        <p:spPr>
          <a:xfrm>
            <a:off x="5503334" y="4187571"/>
            <a:ext cx="3021278" cy="1086400"/>
          </a:xfrm>
          <a:prstGeom prst="rect">
            <a:avLst/>
          </a:prstGeom>
        </p:spPr>
      </p:pic>
      <p:sp>
        <p:nvSpPr>
          <p:cNvPr id="7" name="Pladsholder til tekst 6">
            <a:extLst>
              <a:ext uri="{FF2B5EF4-FFF2-40B4-BE49-F238E27FC236}">
                <a16:creationId xmlns:a16="http://schemas.microsoft.com/office/drawing/2014/main" id="{C5ADD4B2-67B0-4C90-BC19-B226B8AF7140}"/>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3426012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1638981"/>
            <a:ext cx="7233047" cy="4361769"/>
          </a:xfrm>
        </p:spPr>
        <p:txBody>
          <a:bodyPr/>
          <a:lstStyle/>
          <a:p>
            <a:pPr marL="0" indent="0">
              <a:buNone/>
            </a:pPr>
            <a:r>
              <a:rPr lang="da-DK" sz="2400" b="1" dirty="0"/>
              <a:t>Kemisk risikovurdering af alle </a:t>
            </a:r>
            <a:r>
              <a:rPr lang="da-DK" sz="2400" b="1" u="sng" dirty="0"/>
              <a:t>arbejdsprocesser</a:t>
            </a:r>
            <a:r>
              <a:rPr lang="da-DK" sz="2400" b="1" dirty="0"/>
              <a:t>, hvor der indgår farlige stoffer og materialer</a:t>
            </a:r>
          </a:p>
          <a:p>
            <a:pPr marL="0" indent="0">
              <a:buNone/>
            </a:pPr>
            <a:endParaRPr lang="da-DK" sz="2400" dirty="0"/>
          </a:p>
          <a:p>
            <a:pPr marL="0" indent="0">
              <a:buNone/>
            </a:pPr>
            <a:r>
              <a:rPr lang="da-DK" sz="2400" b="1" dirty="0" err="1"/>
              <a:t>AT’s</a:t>
            </a:r>
            <a:r>
              <a:rPr lang="da-DK" sz="2400" b="1" dirty="0"/>
              <a:t> farlighedsbegreb:</a:t>
            </a:r>
          </a:p>
          <a:p>
            <a:r>
              <a:rPr lang="da-DK" sz="2400" dirty="0"/>
              <a:t>CLP-klassificering af stof/materiale (produkt)</a:t>
            </a:r>
          </a:p>
          <a:p>
            <a:r>
              <a:rPr lang="da-DK" sz="2400" dirty="0"/>
              <a:t>Stoffer og materialer, hvor der er krav om et sikkerhedsdatablad (SDS)</a:t>
            </a:r>
          </a:p>
          <a:p>
            <a:r>
              <a:rPr lang="da-DK" sz="2400" dirty="0"/>
              <a:t>Stoffer og materialer som er optaget med en grænseværdi i bekendtgørelse om grænseværdier for stoffer og materialer</a:t>
            </a:r>
          </a:p>
          <a:p>
            <a:r>
              <a:rPr lang="da-DK" sz="2400" dirty="0"/>
              <a:t>Stoffer og materialer som er omfattet af kræftbekendtgørelsen</a:t>
            </a:r>
          </a:p>
          <a:p>
            <a:pPr marL="0" indent="0">
              <a:buNone/>
            </a:pPr>
            <a:endParaRPr lang="da-DK" sz="2400" dirty="0"/>
          </a:p>
          <a:p>
            <a:pPr lvl="1"/>
            <a:endParaRPr lang="da-DK" sz="2400" dirty="0"/>
          </a:p>
          <a:p>
            <a:pPr lvl="1"/>
            <a:endParaRPr lang="da-DK" sz="2400" dirty="0"/>
          </a:p>
          <a:p>
            <a:endParaRPr lang="da-DK" sz="2400" dirty="0"/>
          </a:p>
          <a:p>
            <a:pPr marL="0" indent="0">
              <a:buNone/>
            </a:pPr>
            <a:endParaRPr lang="da-DK" dirty="0"/>
          </a:p>
          <a:p>
            <a:pPr marL="0" indent="0">
              <a:buNone/>
            </a:pPr>
            <a:endParaRPr lang="da-DK" sz="2400" b="1" dirty="0"/>
          </a:p>
        </p:txBody>
      </p:sp>
      <p:pic>
        <p:nvPicPr>
          <p:cNvPr id="6" name="Billede 5">
            <a:extLst>
              <a:ext uri="{FF2B5EF4-FFF2-40B4-BE49-F238E27FC236}">
                <a16:creationId xmlns:a16="http://schemas.microsoft.com/office/drawing/2014/main" id="{0FE27BEE-3EDE-4B07-AA25-E06E4D260598}"/>
              </a:ext>
            </a:extLst>
          </p:cNvPr>
          <p:cNvPicPr>
            <a:picLocks noChangeAspect="1"/>
          </p:cNvPicPr>
          <p:nvPr/>
        </p:nvPicPr>
        <p:blipFill>
          <a:blip r:embed="rId2"/>
          <a:stretch>
            <a:fillRect/>
          </a:stretch>
        </p:blipFill>
        <p:spPr>
          <a:xfrm>
            <a:off x="5650287" y="2097760"/>
            <a:ext cx="3021278" cy="1086400"/>
          </a:xfrm>
          <a:prstGeom prst="rect">
            <a:avLst/>
          </a:prstGeom>
        </p:spPr>
      </p:pic>
    </p:spTree>
    <p:extLst>
      <p:ext uri="{BB962C8B-B14F-4D97-AF65-F5344CB8AC3E}">
        <p14:creationId xmlns:p14="http://schemas.microsoft.com/office/powerpoint/2010/main" val="310246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1638981"/>
            <a:ext cx="7233047" cy="4361769"/>
          </a:xfrm>
        </p:spPr>
        <p:txBody>
          <a:bodyPr/>
          <a:lstStyle/>
          <a:p>
            <a:pPr marL="0" indent="0">
              <a:buNone/>
            </a:pPr>
            <a:r>
              <a:rPr lang="da-DK" sz="2400" b="1" dirty="0"/>
              <a:t>Kemisk risikovurdering af alle arbejdsprocesser, hvor der indgår farlige stoffer og materialer</a:t>
            </a:r>
          </a:p>
          <a:p>
            <a:pPr marL="0" indent="0">
              <a:buNone/>
            </a:pPr>
            <a:endParaRPr lang="da-DK" sz="2400" b="1" dirty="0"/>
          </a:p>
          <a:p>
            <a:pPr marL="0" indent="0">
              <a:buNone/>
            </a:pPr>
            <a:r>
              <a:rPr lang="da-DK" sz="2400" b="1" dirty="0"/>
              <a:t>Eksempler på arbejdsprocesser:</a:t>
            </a:r>
            <a:endParaRPr lang="da-DK" dirty="0"/>
          </a:p>
          <a:p>
            <a:r>
              <a:rPr lang="da-DK" sz="2000" dirty="0"/>
              <a:t>Stoffer og materialer kan være faste, flydende eller luftformige. De kan </a:t>
            </a:r>
            <a:r>
              <a:rPr lang="da-DK" sz="2000" b="1" dirty="0"/>
              <a:t>indgå i en fremstillingsproces</a:t>
            </a:r>
            <a:r>
              <a:rPr lang="da-DK" sz="2000" dirty="0"/>
              <a:t>, i en proces som et </a:t>
            </a:r>
            <a:r>
              <a:rPr lang="da-DK" sz="2000" b="1" dirty="0"/>
              <a:t>hjælpemiddel </a:t>
            </a:r>
            <a:r>
              <a:rPr lang="da-DK" sz="2000" dirty="0"/>
              <a:t>eller </a:t>
            </a:r>
            <a:r>
              <a:rPr lang="da-DK" sz="2000" b="1" dirty="0"/>
              <a:t>opstå som et biprodukt </a:t>
            </a:r>
            <a:r>
              <a:rPr lang="da-DK" sz="2000" dirty="0"/>
              <a:t>ved en proces, fx som farlige dampe. </a:t>
            </a:r>
          </a:p>
          <a:p>
            <a:r>
              <a:rPr lang="da-DK" sz="2000" dirty="0"/>
              <a:t>Stoffer og materialer, kan </a:t>
            </a:r>
            <a:r>
              <a:rPr lang="da-DK" sz="2000" b="1" dirty="0"/>
              <a:t>fx </a:t>
            </a:r>
            <a:r>
              <a:rPr lang="da-DK" sz="2000" dirty="0"/>
              <a:t>være </a:t>
            </a:r>
            <a:r>
              <a:rPr lang="da-DK" sz="2000" b="1" dirty="0"/>
              <a:t>dannet ved en arbejdsproces </a:t>
            </a:r>
            <a:r>
              <a:rPr lang="da-DK" sz="2000" dirty="0"/>
              <a:t>som fx ved </a:t>
            </a:r>
            <a:r>
              <a:rPr lang="da-DK" sz="2000" b="1" dirty="0"/>
              <a:t>støv</a:t>
            </a:r>
            <a:r>
              <a:rPr lang="da-DK" sz="2000" dirty="0"/>
              <a:t>, </a:t>
            </a:r>
            <a:r>
              <a:rPr lang="da-DK" sz="2000" b="1" dirty="0"/>
              <a:t>stænk</a:t>
            </a:r>
            <a:r>
              <a:rPr lang="da-DK" sz="2000" dirty="0"/>
              <a:t>, </a:t>
            </a:r>
            <a:r>
              <a:rPr lang="da-DK" sz="2000" b="1" dirty="0"/>
              <a:t>dampe </a:t>
            </a:r>
            <a:r>
              <a:rPr lang="da-DK" sz="2000" dirty="0"/>
              <a:t>og </a:t>
            </a:r>
            <a:r>
              <a:rPr lang="da-DK" sz="2000" b="1" dirty="0"/>
              <a:t>aerosoler </a:t>
            </a:r>
            <a:r>
              <a:rPr lang="da-DK" sz="2000" dirty="0"/>
              <a:t>i luften, </a:t>
            </a:r>
            <a:r>
              <a:rPr lang="da-DK" sz="2000" b="1" dirty="0"/>
              <a:t>slibe- og borestøv </a:t>
            </a:r>
            <a:r>
              <a:rPr lang="da-DK" sz="2000" dirty="0"/>
              <a:t>med </a:t>
            </a:r>
            <a:r>
              <a:rPr lang="da-DK" sz="2000" dirty="0" err="1"/>
              <a:t>respirabelt</a:t>
            </a:r>
            <a:r>
              <a:rPr lang="da-DK" sz="2000" dirty="0"/>
              <a:t> kvarts, </a:t>
            </a:r>
            <a:r>
              <a:rPr lang="da-DK" sz="2000" b="1" dirty="0"/>
              <a:t>røg fra svejsning </a:t>
            </a:r>
            <a:r>
              <a:rPr lang="da-DK" sz="2000" dirty="0"/>
              <a:t>og </a:t>
            </a:r>
            <a:r>
              <a:rPr lang="da-DK" sz="2000" b="1" dirty="0"/>
              <a:t>lodning </a:t>
            </a:r>
            <a:r>
              <a:rPr lang="da-DK" sz="2000" dirty="0"/>
              <a:t>samt </a:t>
            </a:r>
            <a:r>
              <a:rPr lang="da-DK" sz="2000" b="1" dirty="0"/>
              <a:t>dieseludstødningsgasser</a:t>
            </a:r>
            <a:r>
              <a:rPr lang="da-DK" sz="2000" dirty="0"/>
              <a:t>. </a:t>
            </a:r>
          </a:p>
          <a:p>
            <a:pPr marL="0" indent="0">
              <a:buNone/>
            </a:pPr>
            <a:endParaRPr lang="da-DK" sz="2400" dirty="0"/>
          </a:p>
          <a:p>
            <a:pPr lvl="1"/>
            <a:endParaRPr lang="da-DK" sz="2400" dirty="0"/>
          </a:p>
          <a:p>
            <a:pPr lvl="1"/>
            <a:endParaRPr lang="da-DK" sz="2400" dirty="0"/>
          </a:p>
          <a:p>
            <a:endParaRPr lang="da-DK" sz="2400" dirty="0"/>
          </a:p>
          <a:p>
            <a:pPr marL="0" indent="0">
              <a:buNone/>
            </a:pPr>
            <a:endParaRPr lang="da-DK" dirty="0"/>
          </a:p>
          <a:p>
            <a:pPr marL="0" indent="0">
              <a:buNone/>
            </a:pPr>
            <a:endParaRPr lang="da-DK" sz="2400" b="1" dirty="0"/>
          </a:p>
        </p:txBody>
      </p:sp>
      <p:pic>
        <p:nvPicPr>
          <p:cNvPr id="6" name="Billede 5">
            <a:extLst>
              <a:ext uri="{FF2B5EF4-FFF2-40B4-BE49-F238E27FC236}">
                <a16:creationId xmlns:a16="http://schemas.microsoft.com/office/drawing/2014/main" id="{0FE27BEE-3EDE-4B07-AA25-E06E4D260598}"/>
              </a:ext>
            </a:extLst>
          </p:cNvPr>
          <p:cNvPicPr>
            <a:picLocks noChangeAspect="1"/>
          </p:cNvPicPr>
          <p:nvPr/>
        </p:nvPicPr>
        <p:blipFill>
          <a:blip r:embed="rId2"/>
          <a:stretch>
            <a:fillRect/>
          </a:stretch>
        </p:blipFill>
        <p:spPr>
          <a:xfrm>
            <a:off x="5836378" y="2105155"/>
            <a:ext cx="2618074" cy="941415"/>
          </a:xfrm>
          <a:prstGeom prst="rect">
            <a:avLst/>
          </a:prstGeom>
        </p:spPr>
      </p:pic>
    </p:spTree>
    <p:extLst>
      <p:ext uri="{BB962C8B-B14F-4D97-AF65-F5344CB8AC3E}">
        <p14:creationId xmlns:p14="http://schemas.microsoft.com/office/powerpoint/2010/main" val="3515257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1638981"/>
            <a:ext cx="7233047" cy="4361769"/>
          </a:xfrm>
        </p:spPr>
        <p:txBody>
          <a:bodyPr/>
          <a:lstStyle/>
          <a:p>
            <a:pPr marL="0" indent="0">
              <a:buNone/>
            </a:pPr>
            <a:r>
              <a:rPr lang="da-DK" sz="2400" b="1" dirty="0"/>
              <a:t>Kemisk risikovurdering af alle arbejdsprocesser, hvor der indgår farlige stoffer og materialer</a:t>
            </a:r>
          </a:p>
          <a:p>
            <a:pPr marL="0" indent="0">
              <a:buNone/>
            </a:pPr>
            <a:endParaRPr lang="da-DK" sz="800" b="1" dirty="0"/>
          </a:p>
          <a:p>
            <a:pPr marL="0" indent="0">
              <a:buNone/>
            </a:pPr>
            <a:r>
              <a:rPr lang="da-DK" sz="1800" b="1" dirty="0"/>
              <a:t>Kemisk risikovurdering skal indeholde følgende 7 vurderingselementer</a:t>
            </a:r>
          </a:p>
          <a:p>
            <a:pPr marL="457200" indent="-457200">
              <a:buFont typeface="+mj-lt"/>
              <a:buAutoNum type="arabicPeriod"/>
            </a:pPr>
            <a:r>
              <a:rPr lang="da-DK" sz="1700" dirty="0"/>
              <a:t>Stoffernes og materialernes farlige egenskaber</a:t>
            </a:r>
          </a:p>
          <a:p>
            <a:pPr marL="457200" indent="-457200">
              <a:buFont typeface="+mj-lt"/>
              <a:buAutoNum type="arabicPeriod"/>
            </a:pPr>
            <a:r>
              <a:rPr lang="da-DK" sz="1700" dirty="0"/>
              <a:t>Eksponeringsgrad, -type og –varighed</a:t>
            </a:r>
          </a:p>
          <a:p>
            <a:pPr marL="457200" indent="-457200">
              <a:buFont typeface="+mj-lt"/>
              <a:buAutoNum type="arabicPeriod"/>
            </a:pPr>
            <a:r>
              <a:rPr lang="da-DK" sz="1700" dirty="0"/>
              <a:t>Omstændighederne ved arbejdet med de farlige stoffer og materialer, herunder mængden</a:t>
            </a:r>
          </a:p>
          <a:p>
            <a:pPr marL="457200" indent="-457200">
              <a:buFont typeface="+mj-lt"/>
              <a:buAutoNum type="arabicPeriod"/>
            </a:pPr>
            <a:r>
              <a:rPr lang="da-DK" sz="1700" dirty="0"/>
              <a:t>Virkningen af de forebyggende foranstaltninger, der er truffet eller skal træffes</a:t>
            </a:r>
          </a:p>
          <a:p>
            <a:pPr marL="457200" indent="-457200">
              <a:buFont typeface="+mj-lt"/>
              <a:buAutoNum type="arabicPeriod"/>
            </a:pPr>
            <a:r>
              <a:rPr lang="da-DK" sz="1700" dirty="0"/>
              <a:t>Erfaringer fra arbejdsmedicinske undersøgelser</a:t>
            </a:r>
          </a:p>
          <a:p>
            <a:pPr marL="457200" indent="-457200">
              <a:buFont typeface="+mj-lt"/>
              <a:buAutoNum type="arabicPeriod"/>
            </a:pPr>
            <a:r>
              <a:rPr lang="da-DK" sz="1700" dirty="0"/>
              <a:t>Arbejdstilsynets grænseværdier</a:t>
            </a:r>
          </a:p>
          <a:p>
            <a:pPr marL="457200" indent="-457200">
              <a:buFont typeface="+mj-lt"/>
              <a:buAutoNum type="arabicPeriod"/>
            </a:pPr>
            <a:r>
              <a:rPr lang="da-DK" sz="1700" dirty="0"/>
              <a:t>Leverandøroplysninger om sikkerhed og sundhed</a:t>
            </a:r>
          </a:p>
          <a:p>
            <a:pPr marL="0" indent="0">
              <a:buNone/>
            </a:pPr>
            <a:endParaRPr lang="da-DK" sz="1700" dirty="0"/>
          </a:p>
          <a:p>
            <a:pPr marL="0" indent="0">
              <a:buNone/>
            </a:pPr>
            <a:r>
              <a:rPr lang="da-DK" sz="1700" b="1" dirty="0"/>
              <a:t>Der er krav om skriftlighed, men det er ikke et krav at de 7 punkter skal være beskrevet særskilt – metodefrihed</a:t>
            </a:r>
          </a:p>
          <a:p>
            <a:pPr marL="0" indent="0">
              <a:buNone/>
            </a:pPr>
            <a:endParaRPr lang="da-DK" sz="2000" dirty="0"/>
          </a:p>
          <a:p>
            <a:pPr marL="0" indent="0">
              <a:buNone/>
            </a:pPr>
            <a:endParaRPr lang="da-DK" sz="2000" dirty="0"/>
          </a:p>
          <a:p>
            <a:pPr marL="0" indent="0">
              <a:buNone/>
            </a:pPr>
            <a:endParaRPr lang="da-DK" sz="2400" dirty="0"/>
          </a:p>
          <a:p>
            <a:pPr lvl="1"/>
            <a:endParaRPr lang="da-DK" sz="2400" dirty="0"/>
          </a:p>
          <a:p>
            <a:pPr lvl="1"/>
            <a:endParaRPr lang="da-DK" sz="2400" dirty="0"/>
          </a:p>
          <a:p>
            <a:endParaRPr lang="da-DK" sz="2400" dirty="0"/>
          </a:p>
          <a:p>
            <a:pPr marL="0" indent="0">
              <a:buNone/>
            </a:pPr>
            <a:endParaRPr lang="da-DK" dirty="0"/>
          </a:p>
          <a:p>
            <a:pPr marL="0" indent="0">
              <a:buNone/>
            </a:pPr>
            <a:endParaRPr lang="da-DK" sz="2400" b="1" dirty="0"/>
          </a:p>
        </p:txBody>
      </p:sp>
      <p:pic>
        <p:nvPicPr>
          <p:cNvPr id="6" name="Billede 5">
            <a:extLst>
              <a:ext uri="{FF2B5EF4-FFF2-40B4-BE49-F238E27FC236}">
                <a16:creationId xmlns:a16="http://schemas.microsoft.com/office/drawing/2014/main" id="{0FE27BEE-3EDE-4B07-AA25-E06E4D260598}"/>
              </a:ext>
            </a:extLst>
          </p:cNvPr>
          <p:cNvPicPr>
            <a:picLocks noChangeAspect="1"/>
          </p:cNvPicPr>
          <p:nvPr/>
        </p:nvPicPr>
        <p:blipFill>
          <a:blip r:embed="rId2"/>
          <a:stretch>
            <a:fillRect/>
          </a:stretch>
        </p:blipFill>
        <p:spPr>
          <a:xfrm>
            <a:off x="5935739" y="4516281"/>
            <a:ext cx="2618074" cy="941415"/>
          </a:xfrm>
          <a:prstGeom prst="rect">
            <a:avLst/>
          </a:prstGeom>
        </p:spPr>
      </p:pic>
    </p:spTree>
    <p:extLst>
      <p:ext uri="{BB962C8B-B14F-4D97-AF65-F5344CB8AC3E}">
        <p14:creationId xmlns:p14="http://schemas.microsoft.com/office/powerpoint/2010/main" val="4040300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6" name="Pladsholder til tekst 5">
            <a:extLst>
              <a:ext uri="{FF2B5EF4-FFF2-40B4-BE49-F238E27FC236}">
                <a16:creationId xmlns:a16="http://schemas.microsoft.com/office/drawing/2014/main" id="{2A8B460E-4DE8-4719-8421-CD345CB39CBD}"/>
              </a:ext>
            </a:extLst>
          </p:cNvPr>
          <p:cNvSpPr>
            <a:spLocks noGrp="1"/>
          </p:cNvSpPr>
          <p:nvPr>
            <p:ph type="body" sz="quarter" idx="15"/>
          </p:nvPr>
        </p:nvSpPr>
        <p:spPr>
          <a:xfrm>
            <a:off x="691752" y="1628775"/>
            <a:ext cx="7763273" cy="4438651"/>
          </a:xfrm>
        </p:spPr>
        <p:txBody>
          <a:bodyPr/>
          <a:lstStyle/>
          <a:p>
            <a:pPr marL="0" indent="0">
              <a:buNone/>
            </a:pPr>
            <a:r>
              <a:rPr lang="da-DK" sz="2000" b="1" dirty="0"/>
              <a:t>1. Stoffernes og materialernes farlige egenskaber</a:t>
            </a:r>
          </a:p>
          <a:p>
            <a:endParaRPr lang="da-DK" dirty="0"/>
          </a:p>
          <a:p>
            <a:pPr marL="0" indent="0">
              <a:buNone/>
            </a:pPr>
            <a:r>
              <a:rPr lang="da-DK" sz="2000" dirty="0"/>
              <a:t>Vurder sundheds- og sikkerhedsrisici </a:t>
            </a:r>
          </a:p>
          <a:p>
            <a:r>
              <a:rPr lang="da-DK" sz="2000" dirty="0"/>
              <a:t>Hvordan stofferne og materialerne kan påvirke og skade kroppen. Stofferne og materialerne kan komme ind i kroppen via munden, ved indånding, ved hud- eller øjenkontakt. </a:t>
            </a:r>
          </a:p>
          <a:p>
            <a:endParaRPr lang="da-DK" sz="2000" dirty="0"/>
          </a:p>
          <a:p>
            <a:r>
              <a:rPr lang="da-DK" sz="2000" dirty="0"/>
              <a:t>Kan udsættelse give skader og symptomer: </a:t>
            </a:r>
          </a:p>
          <a:p>
            <a:pPr lvl="1"/>
            <a:r>
              <a:rPr lang="da-DK" sz="2000" dirty="0"/>
              <a:t>straks, fx akut giftig, ætsende, øjenskade </a:t>
            </a:r>
          </a:p>
          <a:p>
            <a:pPr lvl="1"/>
            <a:r>
              <a:rPr lang="da-DK" sz="2000" dirty="0"/>
              <a:t>flere timer efter udsættelse, fx skadelig ved indånding </a:t>
            </a:r>
          </a:p>
          <a:p>
            <a:pPr lvl="1"/>
            <a:r>
              <a:rPr lang="da-DK" sz="2000" dirty="0"/>
              <a:t>længerevarende udsættelse, kroniske skader fx kræft, allergi, organskade, skade på nervesystemet </a:t>
            </a:r>
          </a:p>
          <a:p>
            <a:pPr marL="0" indent="0">
              <a:buNone/>
            </a:pPr>
            <a:endParaRPr lang="da-DK" sz="2000" dirty="0"/>
          </a:p>
          <a:p>
            <a:r>
              <a:rPr lang="da-DK" sz="2000" dirty="0"/>
              <a:t>Form og størrelse, dvs. væske, granulat, pulver, fordampningsevne </a:t>
            </a:r>
          </a:p>
          <a:p>
            <a:pPr marL="0" indent="0">
              <a:buNone/>
            </a:pPr>
            <a:endParaRPr lang="da-DK" sz="2000" b="1" dirty="0"/>
          </a:p>
        </p:txBody>
      </p:sp>
    </p:spTree>
    <p:extLst>
      <p:ext uri="{BB962C8B-B14F-4D97-AF65-F5344CB8AC3E}">
        <p14:creationId xmlns:p14="http://schemas.microsoft.com/office/powerpoint/2010/main" val="1395543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p:txBody>
          <a:bodyPr/>
          <a:lstStyle/>
          <a:p>
            <a:pPr marL="0" indent="0">
              <a:buNone/>
            </a:pPr>
            <a:r>
              <a:rPr lang="da-DK" sz="2000" b="1" dirty="0"/>
              <a:t>2. Eksponeringsgrad, -type og –varighed</a:t>
            </a:r>
          </a:p>
          <a:p>
            <a:pPr marL="0" indent="0">
              <a:buNone/>
            </a:pPr>
            <a:endParaRPr lang="da-DK" dirty="0"/>
          </a:p>
          <a:p>
            <a:pPr marL="0" indent="0">
              <a:buNone/>
            </a:pPr>
            <a:r>
              <a:rPr lang="da-DK" sz="2000" dirty="0"/>
              <a:t>De ansattes eksponeringen (udsættelsen) kan vurderes ved at se på type, intensitet, længde, hyppighed: </a:t>
            </a:r>
          </a:p>
          <a:p>
            <a:pPr marL="0" indent="0">
              <a:buNone/>
            </a:pPr>
            <a:r>
              <a:rPr lang="da-DK" sz="2000" dirty="0"/>
              <a:t>Inddrag oplysninger om: </a:t>
            </a:r>
          </a:p>
          <a:p>
            <a:r>
              <a:rPr lang="da-DK" sz="2000" dirty="0"/>
              <a:t>Stoffernes og materialernes farlige egenskaber </a:t>
            </a:r>
          </a:p>
          <a:p>
            <a:r>
              <a:rPr lang="da-DK" sz="2000" dirty="0"/>
              <a:t>Arbejdsprocessen og hvordan udsættelsen er forebygget </a:t>
            </a:r>
          </a:p>
          <a:p>
            <a:r>
              <a:rPr lang="da-DK" sz="2000" dirty="0"/>
              <a:t>Hvilken type udsættelse der er tale om, fx indånding af dampe, aerosoler eller støv, utilsigtet indtagelse, hudkontakt, øjenkontakt fx fra stænk osv. </a:t>
            </a:r>
          </a:p>
          <a:p>
            <a:r>
              <a:rPr lang="da-DK" sz="2000" dirty="0"/>
              <a:t>Varigheden af udsættelsen. </a:t>
            </a:r>
          </a:p>
          <a:p>
            <a:pPr marL="0" indent="0">
              <a:buNone/>
            </a:pPr>
            <a:endParaRPr lang="da-DK" sz="2000" b="1" dirty="0"/>
          </a:p>
          <a:p>
            <a:pPr marL="0" indent="0">
              <a:buNone/>
            </a:pPr>
            <a:endParaRPr lang="da-DK" dirty="0"/>
          </a:p>
        </p:txBody>
      </p:sp>
    </p:spTree>
    <p:extLst>
      <p:ext uri="{BB962C8B-B14F-4D97-AF65-F5344CB8AC3E}">
        <p14:creationId xmlns:p14="http://schemas.microsoft.com/office/powerpoint/2010/main" val="645517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p:txBody>
          <a:bodyPr/>
          <a:lstStyle/>
          <a:p>
            <a:pPr marL="0" indent="0">
              <a:buNone/>
            </a:pPr>
            <a:r>
              <a:rPr lang="da-DK" sz="2000" b="1" dirty="0"/>
              <a:t>3. Omstændighederne ved arbejdet med de farlige stoffer og materialer, herunder mængden</a:t>
            </a:r>
            <a:endParaRPr lang="da-DK" dirty="0"/>
          </a:p>
          <a:p>
            <a:endParaRPr lang="da-DK" dirty="0"/>
          </a:p>
          <a:p>
            <a:r>
              <a:rPr lang="da-DK" sz="2000" dirty="0"/>
              <a:t>Hvordan arbejdes der med de farlige stoffer og materialer? </a:t>
            </a:r>
          </a:p>
          <a:p>
            <a:r>
              <a:rPr lang="da-DK" sz="2000" dirty="0"/>
              <a:t>Hvordan opbevares de farlige stoffer og materialer? </a:t>
            </a:r>
          </a:p>
          <a:p>
            <a:r>
              <a:rPr lang="da-DK" sz="2000" dirty="0"/>
              <a:t>Hvordan er arbejdsstedet indrettet? </a:t>
            </a:r>
          </a:p>
          <a:p>
            <a:r>
              <a:rPr lang="da-DK" sz="2000" dirty="0"/>
              <a:t>Hvor store mængder bruges der? </a:t>
            </a:r>
          </a:p>
          <a:p>
            <a:r>
              <a:rPr lang="da-DK" sz="2000" dirty="0"/>
              <a:t>Hvordan kan der ske udsættelse for farlige stoffer? </a:t>
            </a:r>
          </a:p>
          <a:p>
            <a:r>
              <a:rPr lang="da-DK" sz="2000" dirty="0"/>
              <a:t>Kan der ske udsættelse for farlige stoffer fra andres arbejde? </a:t>
            </a:r>
          </a:p>
          <a:p>
            <a:r>
              <a:rPr lang="da-DK" sz="2000" dirty="0"/>
              <a:t>Kan der ske udsættelse for farlige stoffer fra arbejdsprocesser som fx boring, slibning eller opvarmning? </a:t>
            </a:r>
          </a:p>
        </p:txBody>
      </p:sp>
    </p:spTree>
    <p:extLst>
      <p:ext uri="{BB962C8B-B14F-4D97-AF65-F5344CB8AC3E}">
        <p14:creationId xmlns:p14="http://schemas.microsoft.com/office/powerpoint/2010/main" val="4255207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p:txBody>
          <a:bodyPr/>
          <a:lstStyle/>
          <a:p>
            <a:pPr marL="0" indent="0">
              <a:buNone/>
            </a:pPr>
            <a:r>
              <a:rPr lang="da-DK" sz="2000" b="1" dirty="0"/>
              <a:t>4. Virkningen af de forebyggende foranstaltninger, der er truffet eller skal træffes</a:t>
            </a:r>
          </a:p>
          <a:p>
            <a:endParaRPr lang="da-DK" sz="800" dirty="0"/>
          </a:p>
          <a:p>
            <a:r>
              <a:rPr lang="da-DK" sz="2000" dirty="0"/>
              <a:t>Er de enkelte farer effektivt forebygget? </a:t>
            </a:r>
          </a:p>
          <a:p>
            <a:r>
              <a:rPr lang="da-DK" sz="2000" dirty="0"/>
              <a:t>Procesudsugning (dampe/aerosoler fra væske/gas) – </a:t>
            </a:r>
            <a:r>
              <a:rPr lang="da-DK" sz="2000" dirty="0" err="1"/>
              <a:t>obs</a:t>
            </a:r>
            <a:r>
              <a:rPr lang="da-DK" sz="2000" dirty="0"/>
              <a:t> på eftersyn og vedligeholdelse </a:t>
            </a:r>
          </a:p>
          <a:p>
            <a:r>
              <a:rPr lang="da-DK" sz="2000" dirty="0"/>
              <a:t>Åndedrætsværn – </a:t>
            </a:r>
            <a:r>
              <a:rPr lang="da-DK" sz="2000" dirty="0" err="1"/>
              <a:t>obs</a:t>
            </a:r>
            <a:r>
              <a:rPr lang="da-DK" sz="2000" dirty="0"/>
              <a:t> på skift af filtre </a:t>
            </a:r>
          </a:p>
          <a:p>
            <a:r>
              <a:rPr lang="da-DK" sz="2000" dirty="0"/>
              <a:t>Handsker (kontakt med huden) – </a:t>
            </a:r>
            <a:r>
              <a:rPr lang="da-DK" sz="2000" dirty="0" err="1"/>
              <a:t>obs</a:t>
            </a:r>
            <a:r>
              <a:rPr lang="da-DK" sz="2000" dirty="0"/>
              <a:t> på handskemateriale, gennemtrængningstider </a:t>
            </a:r>
          </a:p>
          <a:p>
            <a:r>
              <a:rPr lang="da-DK" sz="2000" dirty="0"/>
              <a:t>Beskyttelse af øjne – </a:t>
            </a:r>
            <a:r>
              <a:rPr lang="da-DK" sz="2000" dirty="0" err="1"/>
              <a:t>obs</a:t>
            </a:r>
            <a:r>
              <a:rPr lang="da-DK" sz="2000" dirty="0"/>
              <a:t> på stænk, aerosoler </a:t>
            </a:r>
          </a:p>
          <a:p>
            <a:pPr marL="0" indent="0">
              <a:buNone/>
            </a:pPr>
            <a:endParaRPr lang="da-DK" sz="2000" dirty="0"/>
          </a:p>
          <a:p>
            <a:r>
              <a:rPr lang="da-DK" sz="2000" dirty="0"/>
              <a:t>Ved brand- og eksplosionsfare vurderes virkningen af metoder som fjernelse af antændelseskilder, nedbringelse af iltkoncentrationen m.v. </a:t>
            </a:r>
          </a:p>
        </p:txBody>
      </p:sp>
    </p:spTree>
    <p:extLst>
      <p:ext uri="{BB962C8B-B14F-4D97-AF65-F5344CB8AC3E}">
        <p14:creationId xmlns:p14="http://schemas.microsoft.com/office/powerpoint/2010/main" val="354479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1898650"/>
            <a:ext cx="7763273" cy="4244976"/>
          </a:xfrm>
        </p:spPr>
        <p:txBody>
          <a:bodyPr/>
          <a:lstStyle/>
          <a:p>
            <a:pPr marL="0" indent="0">
              <a:buNone/>
            </a:pPr>
            <a:r>
              <a:rPr lang="da-DK" sz="2000" b="1" dirty="0"/>
              <a:t>5. Erfaringer fra arbejdsmedicinske undersøgelser</a:t>
            </a:r>
          </a:p>
          <a:p>
            <a:pPr marL="0" indent="0">
              <a:buNone/>
            </a:pPr>
            <a:r>
              <a:rPr lang="da-DK" sz="2000" dirty="0"/>
              <a:t>Hvis der foreligger tilgængelige resultater fra arbejdsmedicinske undersøgelser af virksomhedens egne ansatte, fx i forbindelse med arbejde med bly og blyforbindelser, skal resultater herfra indgå i</a:t>
            </a:r>
          </a:p>
          <a:p>
            <a:pPr marL="0" indent="0">
              <a:buNone/>
            </a:pPr>
            <a:r>
              <a:rPr lang="da-DK" sz="2000" dirty="0"/>
              <a:t>risikovurderingen.</a:t>
            </a:r>
          </a:p>
          <a:p>
            <a:pPr marL="0" indent="0">
              <a:buNone/>
            </a:pPr>
            <a:endParaRPr lang="da-DK" sz="2000" dirty="0"/>
          </a:p>
          <a:p>
            <a:pPr marL="0" indent="0">
              <a:buNone/>
            </a:pPr>
            <a:r>
              <a:rPr lang="da-DK" sz="2000" b="1" dirty="0"/>
              <a:t>6. Arbejdstilsynets grænseværdier</a:t>
            </a:r>
          </a:p>
          <a:p>
            <a:r>
              <a:rPr lang="da-DK" sz="2000" dirty="0"/>
              <a:t>Hvis der er en grænseværdi for et eller flere stoffer, skal den indgå i risikovurderingen.</a:t>
            </a:r>
          </a:p>
          <a:p>
            <a:r>
              <a:rPr lang="da-DK" sz="2000" dirty="0"/>
              <a:t>Jo lavere en grænseværdi er, jo farligere er det at indånde stoffet.</a:t>
            </a:r>
          </a:p>
          <a:p>
            <a:r>
              <a:rPr lang="da-DK" sz="2000" dirty="0"/>
              <a:t>Grænseværdien er ikke et udtryk for et stofs farlighed, men den kan være vejledende for en vurdering af stoffet.</a:t>
            </a:r>
          </a:p>
        </p:txBody>
      </p:sp>
    </p:spTree>
    <p:extLst>
      <p:ext uri="{BB962C8B-B14F-4D97-AF65-F5344CB8AC3E}">
        <p14:creationId xmlns:p14="http://schemas.microsoft.com/office/powerpoint/2010/main" val="821308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1898650"/>
            <a:ext cx="7763273" cy="4244976"/>
          </a:xfrm>
        </p:spPr>
        <p:txBody>
          <a:bodyPr/>
          <a:lstStyle/>
          <a:p>
            <a:pPr marL="0" indent="0">
              <a:buNone/>
            </a:pPr>
            <a:r>
              <a:rPr lang="da-DK" sz="2000" b="1" dirty="0"/>
              <a:t>5. Erfaringer fra arbejdsmedicinske undersøgelser</a:t>
            </a:r>
          </a:p>
          <a:p>
            <a:pPr marL="0" indent="0">
              <a:buNone/>
            </a:pPr>
            <a:r>
              <a:rPr lang="da-DK" sz="2000" dirty="0"/>
              <a:t>Hvis der foreligger tilgængelige resultater fra arbejdsmedicinske undersøgelser af virksomhedens egne ansatte, fx i forbindelse med arbejde med bly og blyforbindelser, skal resultater herfra indgå i</a:t>
            </a:r>
          </a:p>
          <a:p>
            <a:pPr marL="0" indent="0">
              <a:buNone/>
            </a:pPr>
            <a:r>
              <a:rPr lang="da-DK" sz="2000" dirty="0"/>
              <a:t>risikovurderingen.</a:t>
            </a:r>
          </a:p>
          <a:p>
            <a:pPr marL="0" indent="0">
              <a:buNone/>
            </a:pPr>
            <a:endParaRPr lang="da-DK" sz="2000" dirty="0"/>
          </a:p>
          <a:p>
            <a:pPr marL="0" indent="0">
              <a:buNone/>
            </a:pPr>
            <a:r>
              <a:rPr lang="da-DK" sz="2000" b="1" dirty="0"/>
              <a:t>6. Arbejdstilsynets grænseværdier</a:t>
            </a:r>
          </a:p>
          <a:p>
            <a:r>
              <a:rPr lang="da-DK" sz="2000" dirty="0"/>
              <a:t>Hvis der er en grænseværdi for et eller flere stoffer, skal den indgå i risikovurderingen.</a:t>
            </a:r>
          </a:p>
          <a:p>
            <a:r>
              <a:rPr lang="da-DK" sz="2000" dirty="0"/>
              <a:t>Jo lavere en grænseværdi er, jo farligere er det at indånde stoffet.</a:t>
            </a:r>
          </a:p>
          <a:p>
            <a:r>
              <a:rPr lang="da-DK" sz="2000" dirty="0"/>
              <a:t>Grænseværdien er ikke et udtryk for et stofs farlighed, men den kan være vejledende for en vurdering af stoffet.</a:t>
            </a:r>
          </a:p>
        </p:txBody>
      </p:sp>
    </p:spTree>
    <p:extLst>
      <p:ext uri="{BB962C8B-B14F-4D97-AF65-F5344CB8AC3E}">
        <p14:creationId xmlns:p14="http://schemas.microsoft.com/office/powerpoint/2010/main" val="305266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a:t>Ny regler pr. 01-07-2019</a:t>
            </a:r>
          </a:p>
        </p:txBody>
      </p:sp>
      <p:sp>
        <p:nvSpPr>
          <p:cNvPr id="4" name="Pladsholder til tekst 3"/>
          <p:cNvSpPr>
            <a:spLocks noGrp="1"/>
          </p:cNvSpPr>
          <p:nvPr>
            <p:ph type="body" idx="1"/>
          </p:nvPr>
        </p:nvSpPr>
        <p:spPr/>
        <p:txBody>
          <a:bodyPr/>
          <a:lstStyle/>
          <a:p>
            <a:r>
              <a:rPr lang="da-DK" b="1" dirty="0"/>
              <a:t>Ændringsbekendtgørelsen om stoffer og materialer  nr. 254 af 19-03-2019 </a:t>
            </a:r>
          </a:p>
        </p:txBody>
      </p:sp>
      <p:sp>
        <p:nvSpPr>
          <p:cNvPr id="5" name="Pladsholder til tekst 4"/>
          <p:cNvSpPr>
            <a:spLocks noGrp="1"/>
          </p:cNvSpPr>
          <p:nvPr>
            <p:ph type="body" sz="quarter" idx="15"/>
          </p:nvPr>
        </p:nvSpPr>
        <p:spPr>
          <a:xfrm>
            <a:off x="822251" y="1774064"/>
            <a:ext cx="7763273" cy="4244976"/>
          </a:xfrm>
        </p:spPr>
        <p:txBody>
          <a:bodyPr/>
          <a:lstStyle/>
          <a:p>
            <a:pPr marL="0" indent="0">
              <a:buNone/>
              <a:defRPr/>
            </a:pPr>
            <a:r>
              <a:rPr lang="da-DK" sz="2200" dirty="0"/>
              <a:t>Program:</a:t>
            </a:r>
          </a:p>
          <a:p>
            <a:pPr marL="0" indent="0">
              <a:buNone/>
              <a:defRPr/>
            </a:pPr>
            <a:endParaRPr lang="da-DK" sz="2200" dirty="0"/>
          </a:p>
          <a:p>
            <a:pPr marL="0" indent="0">
              <a:buNone/>
              <a:defRPr/>
            </a:pPr>
            <a:r>
              <a:rPr lang="da-DK" sz="2200" dirty="0"/>
              <a:t>8.45-11.00 De nye regler</a:t>
            </a:r>
          </a:p>
          <a:p>
            <a:pPr marL="0" indent="0">
              <a:buNone/>
              <a:defRPr/>
            </a:pPr>
            <a:r>
              <a:rPr lang="da-DK" sz="2200" dirty="0"/>
              <a:t>11.00-11.45 Gennemgang af eksempler.</a:t>
            </a:r>
          </a:p>
          <a:p>
            <a:pPr marL="0" indent="0">
              <a:buNone/>
              <a:defRPr/>
            </a:pPr>
            <a:r>
              <a:rPr lang="da-DK" sz="2200" dirty="0"/>
              <a:t>11.45-12.00 Afslutning-afrunding </a:t>
            </a:r>
          </a:p>
          <a:p>
            <a:pPr marL="0" indent="0">
              <a:buNone/>
              <a:defRPr/>
            </a:pPr>
            <a:endParaRPr lang="da-DK" sz="2200" dirty="0"/>
          </a:p>
          <a:p>
            <a:pPr marL="0" indent="0">
              <a:buNone/>
              <a:defRPr/>
            </a:pPr>
            <a:r>
              <a:rPr lang="da-DK" sz="2200" dirty="0"/>
              <a:t>Og skal nok huske små pauser</a:t>
            </a:r>
          </a:p>
          <a:p>
            <a:pPr marL="0" indent="0">
              <a:defRPr/>
            </a:pPr>
            <a:endParaRPr lang="da-DK" sz="2200" dirty="0"/>
          </a:p>
          <a:p>
            <a:pPr marL="0" indent="0">
              <a:buNone/>
              <a:defRPr/>
            </a:pPr>
            <a:endParaRPr lang="da-DK" sz="2200" dirty="0"/>
          </a:p>
          <a:p>
            <a:pPr marL="0" indent="0">
              <a:defRPr/>
            </a:pPr>
            <a:endParaRPr lang="da-DK" sz="2200" dirty="0"/>
          </a:p>
          <a:p>
            <a:pPr marL="0" indent="0">
              <a:defRPr/>
            </a:pPr>
            <a:endParaRPr lang="da-DK" sz="2200" dirty="0"/>
          </a:p>
          <a:p>
            <a:pPr marL="0" indent="0" algn="r">
              <a:defRPr/>
            </a:pPr>
            <a:endParaRPr lang="da-DK" sz="1200" i="1" dirty="0"/>
          </a:p>
          <a:p>
            <a:pPr marL="0" indent="0" algn="r">
              <a:defRPr/>
            </a:pPr>
            <a:endParaRPr lang="da-DK" sz="1200" i="1" dirty="0"/>
          </a:p>
          <a:p>
            <a:pPr marL="0" indent="0" algn="r">
              <a:defRPr/>
            </a:pPr>
            <a:endParaRPr lang="da-DK" sz="1200" i="1" dirty="0"/>
          </a:p>
        </p:txBody>
      </p:sp>
      <p:sp>
        <p:nvSpPr>
          <p:cNvPr id="7" name="Pladsholder til dato 1"/>
          <p:cNvSpPr>
            <a:spLocks noGrp="1"/>
          </p:cNvSpPr>
          <p:nvPr>
            <p:ph type="dt" sz="half" idx="10"/>
          </p:nvPr>
        </p:nvSpPr>
        <p:spPr>
          <a:xfrm>
            <a:off x="755576" y="6577797"/>
            <a:ext cx="4768287" cy="365125"/>
          </a:xfrm>
        </p:spPr>
        <p:txBody>
          <a:bodyPr/>
          <a:lstStyle/>
          <a:p>
            <a:pPr>
              <a:lnSpc>
                <a:spcPct val="90000"/>
              </a:lnSpc>
              <a:spcBef>
                <a:spcPts val="1000"/>
              </a:spcBef>
              <a:buFont typeface="Arial" panose="020B0604020202020204" pitchFamily="34" charset="0"/>
              <a:buNone/>
              <a:tabLst>
                <a:tab pos="3048000" algn="l"/>
              </a:tabLst>
            </a:pPr>
            <a:r>
              <a:rPr lang="nb-NO" dirty="0"/>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3</a:t>
            </a:fld>
            <a:r>
              <a:rPr lang="nb-NO" dirty="0"/>
              <a:t>    	</a:t>
            </a:r>
          </a:p>
        </p:txBody>
      </p:sp>
    </p:spTree>
    <p:extLst>
      <p:ext uri="{BB962C8B-B14F-4D97-AF65-F5344CB8AC3E}">
        <p14:creationId xmlns:p14="http://schemas.microsoft.com/office/powerpoint/2010/main" val="3451074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5" y="1743076"/>
            <a:ext cx="7962900" cy="4244976"/>
          </a:xfrm>
        </p:spPr>
        <p:txBody>
          <a:bodyPr/>
          <a:lstStyle/>
          <a:p>
            <a:pPr marL="0" indent="0">
              <a:buNone/>
            </a:pPr>
            <a:r>
              <a:rPr lang="da-DK" sz="2000" b="1" dirty="0"/>
              <a:t>7. Leverandøroplysninger om sikkerhed og sundhed</a:t>
            </a:r>
          </a:p>
          <a:p>
            <a:pPr marL="0" indent="0">
              <a:buNone/>
            </a:pPr>
            <a:r>
              <a:rPr lang="da-DK" sz="2000" dirty="0"/>
              <a:t>Husk sikkerhedsdatablade på alle farlige produkter</a:t>
            </a:r>
          </a:p>
          <a:p>
            <a:pPr marL="0" indent="0">
              <a:buNone/>
            </a:pPr>
            <a:r>
              <a:rPr lang="da-DK" sz="2000" dirty="0"/>
              <a:t>Arbejdsgiveren skal indhente sikkerhedsdatablade fra leverandøren af farlige stoffer og materialer, herunder også for stoffer og materialer, som er forsynet med sætningen: ”Sikkerhedsdatablad kan på anmodning rekvireres” på etiketten.</a:t>
            </a:r>
          </a:p>
          <a:p>
            <a:pPr marL="0" indent="0">
              <a:buNone/>
            </a:pPr>
            <a:endParaRPr lang="da-DK" sz="2000" dirty="0"/>
          </a:p>
          <a:p>
            <a:pPr marL="0" indent="0">
              <a:buNone/>
            </a:pPr>
            <a:r>
              <a:rPr lang="da-DK" sz="2000" b="1" dirty="0"/>
              <a:t>Er der tvivl, spørg leverandøren</a:t>
            </a:r>
          </a:p>
          <a:p>
            <a:pPr marL="0" indent="0">
              <a:buNone/>
            </a:pPr>
            <a:r>
              <a:rPr lang="da-DK" sz="2000" dirty="0"/>
              <a:t>Arbejdsgiveren skal fra leverandøren, eller andre let tilgængelige kilder, fremskaffe yderligere oplysninger om stofferne og materialerne til brug for risikovurderingen - der kan fx være tale om, at stoffet eller materialet</a:t>
            </a:r>
          </a:p>
          <a:p>
            <a:pPr marL="0" indent="0">
              <a:buNone/>
            </a:pPr>
            <a:r>
              <a:rPr lang="da-DK" sz="2000" dirty="0"/>
              <a:t>bruges på virksomheden på en særlig måde, som leverandøren ikke har taget højde for i sit sikkerhedsdatablad.</a:t>
            </a:r>
          </a:p>
        </p:txBody>
      </p:sp>
    </p:spTree>
    <p:extLst>
      <p:ext uri="{BB962C8B-B14F-4D97-AF65-F5344CB8AC3E}">
        <p14:creationId xmlns:p14="http://schemas.microsoft.com/office/powerpoint/2010/main" val="216774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risikovurdering</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5" y="1743076"/>
            <a:ext cx="4914900" cy="4244976"/>
          </a:xfrm>
        </p:spPr>
        <p:txBody>
          <a:bodyPr/>
          <a:lstStyle/>
          <a:p>
            <a:pPr marL="0" indent="0">
              <a:buNone/>
            </a:pPr>
            <a:r>
              <a:rPr lang="da-DK" sz="2000" dirty="0"/>
              <a:t>Den kemiske risikovurdering kan have 2 udfald:</a:t>
            </a:r>
          </a:p>
          <a:p>
            <a:pPr marL="0" indent="0">
              <a:buNone/>
            </a:pPr>
            <a:endParaRPr lang="da-DK" sz="2000" dirty="0"/>
          </a:p>
          <a:p>
            <a:pPr marL="457200" indent="-457200">
              <a:buAutoNum type="arabicPeriod"/>
            </a:pPr>
            <a:r>
              <a:rPr lang="da-DK" sz="2000" dirty="0"/>
              <a:t>Risikovurderingen viser ikke problemer, der ikke tages højde for ved instruktion. Instruktion udføres / udarbejdes.</a:t>
            </a:r>
          </a:p>
          <a:p>
            <a:pPr marL="457200" indent="-457200">
              <a:buAutoNum type="arabicPeriod"/>
            </a:pPr>
            <a:endParaRPr lang="da-DK" sz="800" dirty="0"/>
          </a:p>
          <a:p>
            <a:pPr marL="457200" indent="-457200">
              <a:buAutoNum type="arabicPeriod"/>
            </a:pPr>
            <a:r>
              <a:rPr lang="da-DK" sz="2000" dirty="0"/>
              <a:t>Risikovurderingen viser problemer, der ikke kan løses ved instruktion, hvorfor problemerne overføres til den almindelige APV-handlingsplan for løsning.</a:t>
            </a:r>
          </a:p>
          <a:p>
            <a:pPr lvl="2"/>
            <a:r>
              <a:rPr lang="da-DK" sz="2000" dirty="0"/>
              <a:t>Kan være nødvendigt med midlertidige foranstaltninger, fx værnemidler før procesventilation er opsat.</a:t>
            </a:r>
          </a:p>
        </p:txBody>
      </p:sp>
      <p:pic>
        <p:nvPicPr>
          <p:cNvPr id="2" name="Billede 1">
            <a:extLst>
              <a:ext uri="{FF2B5EF4-FFF2-40B4-BE49-F238E27FC236}">
                <a16:creationId xmlns:a16="http://schemas.microsoft.com/office/drawing/2014/main" id="{9FB93ABF-2D84-4031-A600-58EC0A190F31}"/>
              </a:ext>
            </a:extLst>
          </p:cNvPr>
          <p:cNvPicPr>
            <a:picLocks noChangeAspect="1"/>
          </p:cNvPicPr>
          <p:nvPr/>
        </p:nvPicPr>
        <p:blipFill>
          <a:blip r:embed="rId2"/>
          <a:stretch>
            <a:fillRect/>
          </a:stretch>
        </p:blipFill>
        <p:spPr>
          <a:xfrm>
            <a:off x="5686425" y="2251192"/>
            <a:ext cx="2314400" cy="2111230"/>
          </a:xfrm>
          <a:prstGeom prst="rect">
            <a:avLst/>
          </a:prstGeom>
        </p:spPr>
      </p:pic>
      <p:sp>
        <p:nvSpPr>
          <p:cNvPr id="6" name="Tekstfelt 5">
            <a:extLst>
              <a:ext uri="{FF2B5EF4-FFF2-40B4-BE49-F238E27FC236}">
                <a16:creationId xmlns:a16="http://schemas.microsoft.com/office/drawing/2014/main" id="{14F9CCD6-CCE5-4DC4-8D2C-8C7AEA4091AA}"/>
              </a:ext>
            </a:extLst>
          </p:cNvPr>
          <p:cNvSpPr txBox="1"/>
          <p:nvPr/>
        </p:nvSpPr>
        <p:spPr>
          <a:xfrm>
            <a:off x="6486526" y="3656951"/>
            <a:ext cx="2724150" cy="1200329"/>
          </a:xfrm>
          <a:prstGeom prst="rect">
            <a:avLst/>
          </a:prstGeom>
          <a:solidFill>
            <a:schemeClr val="accent1">
              <a:lumMod val="40000"/>
              <a:lumOff val="60000"/>
            </a:schemeClr>
          </a:solidFill>
        </p:spPr>
        <p:txBody>
          <a:bodyPr wrap="square" rtlCol="0">
            <a:spAutoFit/>
          </a:bodyPr>
          <a:lstStyle/>
          <a:p>
            <a:r>
              <a:rPr lang="da-DK" dirty="0"/>
              <a:t>Risikovurderingen skal revideres mindst hver 3 år eller hvis der sker væsentlige ændringer</a:t>
            </a:r>
          </a:p>
        </p:txBody>
      </p:sp>
    </p:spTree>
    <p:extLst>
      <p:ext uri="{BB962C8B-B14F-4D97-AF65-F5344CB8AC3E}">
        <p14:creationId xmlns:p14="http://schemas.microsoft.com/office/powerpoint/2010/main" val="2821005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STOP </a:t>
            </a:r>
            <a:r>
              <a:rPr lang="da-DK" dirty="0"/>
              <a:t>princippet</a:t>
            </a:r>
          </a:p>
        </p:txBody>
      </p:sp>
      <p:sp>
        <p:nvSpPr>
          <p:cNvPr id="3" name="Pladsholder til tekst 2"/>
          <p:cNvSpPr>
            <a:spLocks noGrp="1"/>
          </p:cNvSpPr>
          <p:nvPr>
            <p:ph type="body" sz="quarter" idx="15"/>
          </p:nvPr>
        </p:nvSpPr>
        <p:spPr>
          <a:xfrm>
            <a:off x="691179" y="2010446"/>
            <a:ext cx="7763273" cy="4244976"/>
          </a:xfrm>
        </p:spPr>
        <p:txBody>
          <a:bodyPr/>
          <a:lstStyle/>
          <a:p>
            <a:pPr marL="0" lvl="0" indent="0">
              <a:buNone/>
            </a:pPr>
            <a:r>
              <a:rPr lang="da-DK" dirty="0">
                <a:solidFill>
                  <a:prstClr val="black"/>
                </a:solidFill>
              </a:rPr>
              <a:t>STOP er nemt at huske!  </a:t>
            </a:r>
            <a:br>
              <a:rPr lang="da-DK" dirty="0">
                <a:solidFill>
                  <a:prstClr val="black"/>
                </a:solidFill>
              </a:rPr>
            </a:br>
            <a:br>
              <a:rPr lang="da-DK" dirty="0">
                <a:solidFill>
                  <a:prstClr val="black"/>
                </a:solidFill>
              </a:rPr>
            </a:br>
            <a:r>
              <a:rPr lang="da-DK" dirty="0">
                <a:solidFill>
                  <a:prstClr val="black"/>
                </a:solidFill>
              </a:rPr>
              <a:t>Hvis man følger STOP-princippet, forebygger man i den rigtige rækkefølge.</a:t>
            </a:r>
            <a:br>
              <a:rPr lang="da-DK" dirty="0">
                <a:solidFill>
                  <a:prstClr val="black"/>
                </a:solidFill>
              </a:rPr>
            </a:br>
            <a:endParaRPr lang="da-DK" dirty="0">
              <a:solidFill>
                <a:prstClr val="black"/>
              </a:solidFill>
            </a:endParaRPr>
          </a:p>
          <a:p>
            <a:pPr lvl="0"/>
            <a:endParaRPr lang="da-DK" dirty="0">
              <a:solidFill>
                <a:prstClr val="black"/>
              </a:solidFill>
            </a:endParaRPr>
          </a:p>
          <a:p>
            <a:pPr lvl="0"/>
            <a:r>
              <a:rPr lang="da-DK" b="1" dirty="0">
                <a:solidFill>
                  <a:prstClr val="black"/>
                </a:solidFill>
              </a:rPr>
              <a:t>S  = Substitution </a:t>
            </a:r>
            <a:r>
              <a:rPr lang="da-DK" dirty="0">
                <a:solidFill>
                  <a:prstClr val="black"/>
                </a:solidFill>
              </a:rPr>
              <a:t>(vælge sikre og mindre farlige alternative kemikalier/processer)</a:t>
            </a:r>
            <a:br>
              <a:rPr lang="da-DK" dirty="0">
                <a:solidFill>
                  <a:prstClr val="black"/>
                </a:solidFill>
              </a:rPr>
            </a:br>
            <a:endParaRPr lang="da-DK" dirty="0">
              <a:solidFill>
                <a:prstClr val="black"/>
              </a:solidFill>
            </a:endParaRPr>
          </a:p>
          <a:p>
            <a:pPr lvl="0"/>
            <a:r>
              <a:rPr lang="da-DK" b="1" dirty="0">
                <a:solidFill>
                  <a:prstClr val="black"/>
                </a:solidFill>
              </a:rPr>
              <a:t>T  = Tekniske foranstaltninger </a:t>
            </a:r>
            <a:r>
              <a:rPr lang="da-DK" dirty="0">
                <a:solidFill>
                  <a:prstClr val="black"/>
                </a:solidFill>
              </a:rPr>
              <a:t>(f.eks. Lukkede systemer eller procesventilation)</a:t>
            </a:r>
          </a:p>
          <a:p>
            <a:pPr lvl="0"/>
            <a:endParaRPr lang="da-DK" b="1" dirty="0">
              <a:solidFill>
                <a:prstClr val="black"/>
              </a:solidFill>
            </a:endParaRPr>
          </a:p>
          <a:p>
            <a:pPr lvl="0"/>
            <a:r>
              <a:rPr lang="da-DK" b="1" dirty="0">
                <a:solidFill>
                  <a:prstClr val="black"/>
                </a:solidFill>
              </a:rPr>
              <a:t>O = Organisatoriske foranstaltninger </a:t>
            </a:r>
            <a:r>
              <a:rPr lang="da-DK" dirty="0">
                <a:solidFill>
                  <a:prstClr val="black"/>
                </a:solidFill>
              </a:rPr>
              <a:t>(f.eks. begrænse udsættelsestiden eller antal af </a:t>
            </a:r>
            <a:br>
              <a:rPr lang="da-DK" dirty="0">
                <a:solidFill>
                  <a:prstClr val="black"/>
                </a:solidFill>
              </a:rPr>
            </a:br>
            <a:r>
              <a:rPr lang="da-DK" dirty="0">
                <a:solidFill>
                  <a:prstClr val="black"/>
                </a:solidFill>
              </a:rPr>
              <a:t>       personer som er udsatte, afgræns arbejdsområde, grundig hygiejne og rengøring)</a:t>
            </a:r>
          </a:p>
          <a:p>
            <a:pPr lvl="0"/>
            <a:endParaRPr lang="da-DK" dirty="0">
              <a:solidFill>
                <a:prstClr val="black"/>
              </a:solidFill>
            </a:endParaRPr>
          </a:p>
          <a:p>
            <a:pPr lvl="0"/>
            <a:r>
              <a:rPr lang="da-DK" b="1" dirty="0">
                <a:solidFill>
                  <a:prstClr val="black"/>
                </a:solidFill>
              </a:rPr>
              <a:t>P</a:t>
            </a:r>
            <a:r>
              <a:rPr lang="da-DK" dirty="0">
                <a:solidFill>
                  <a:prstClr val="black"/>
                </a:solidFill>
              </a:rPr>
              <a:t> </a:t>
            </a:r>
            <a:r>
              <a:rPr lang="da-DK" b="1" dirty="0">
                <a:solidFill>
                  <a:prstClr val="black"/>
                </a:solidFill>
              </a:rPr>
              <a:t>= Personlige beskyttelsesforanstaltninger </a:t>
            </a:r>
            <a:r>
              <a:rPr lang="da-DK" dirty="0">
                <a:solidFill>
                  <a:prstClr val="black"/>
                </a:solidFill>
              </a:rPr>
              <a:t>(f.eks. brug af værnemidler)</a:t>
            </a:r>
          </a:p>
          <a:p>
            <a:endParaRPr lang="da-DK"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456" y="383738"/>
            <a:ext cx="2140245" cy="160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794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4" y="2229737"/>
            <a:ext cx="7096125" cy="3790063"/>
          </a:xfrm>
        </p:spPr>
        <p:txBody>
          <a:bodyPr/>
          <a:lstStyle/>
          <a:p>
            <a:pPr marL="0" indent="0">
              <a:buNone/>
            </a:pPr>
            <a:r>
              <a:rPr lang="da-DK" sz="2000" b="1" dirty="0"/>
              <a:t>Instruktion</a:t>
            </a:r>
          </a:p>
          <a:p>
            <a:pPr marL="0" indent="0">
              <a:buNone/>
            </a:pPr>
            <a:r>
              <a:rPr lang="da-DK" sz="2000" dirty="0"/>
              <a:t>Altid inden arbejdsopstart</a:t>
            </a:r>
          </a:p>
          <a:p>
            <a:r>
              <a:rPr lang="da-DK" sz="2000" dirty="0"/>
              <a:t>Oplæringen og instruktionen er som udgangspunkt mundtlig</a:t>
            </a:r>
          </a:p>
          <a:p>
            <a:r>
              <a:rPr lang="da-DK" sz="2000" dirty="0"/>
              <a:t>Skal baseres på den kemiske risikovurdering</a:t>
            </a:r>
          </a:p>
          <a:p>
            <a:r>
              <a:rPr lang="da-DK" sz="2000" dirty="0"/>
              <a:t>Oplæringen og instruktionen skal passe til den enkelte virksomheds konkrete arbejdssituation og tilpasses de konkrete medarbejdere</a:t>
            </a:r>
          </a:p>
          <a:p>
            <a:pPr marL="0" indent="0">
              <a:buNone/>
            </a:pPr>
            <a:endParaRPr lang="da-DK" sz="2000" dirty="0"/>
          </a:p>
          <a:p>
            <a:pPr marL="0" indent="0">
              <a:buNone/>
            </a:pPr>
            <a:r>
              <a:rPr lang="da-DK" sz="2000" b="1" dirty="0"/>
              <a:t>5 punkter skal gennemgås ved oplæring og instruktion</a:t>
            </a:r>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1361376"/>
            <a:ext cx="1738125" cy="1525400"/>
          </a:xfrm>
          <a:prstGeom prst="rect">
            <a:avLst/>
          </a:prstGeom>
        </p:spPr>
      </p:pic>
    </p:spTree>
    <p:extLst>
      <p:ext uri="{BB962C8B-B14F-4D97-AF65-F5344CB8AC3E}">
        <p14:creationId xmlns:p14="http://schemas.microsoft.com/office/powerpoint/2010/main" val="2943296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4" y="2229737"/>
            <a:ext cx="7096125" cy="3790063"/>
          </a:xfrm>
        </p:spPr>
        <p:txBody>
          <a:bodyPr/>
          <a:lstStyle/>
          <a:p>
            <a:pPr marL="0" indent="0">
              <a:buNone/>
            </a:pPr>
            <a:r>
              <a:rPr lang="da-DK" sz="2000" b="1" dirty="0">
                <a:solidFill>
                  <a:srgbClr val="FF0000"/>
                </a:solidFill>
              </a:rPr>
              <a:t>Punkt 1</a:t>
            </a:r>
          </a:p>
          <a:p>
            <a:pPr marL="0" indent="0">
              <a:buNone/>
            </a:pPr>
            <a:r>
              <a:rPr lang="da-DK" sz="2000" b="1" dirty="0"/>
              <a:t>Instruktion om:</a:t>
            </a:r>
          </a:p>
          <a:p>
            <a:r>
              <a:rPr lang="da-DK" sz="2000" dirty="0"/>
              <a:t>De farlige stoffer og materialer, der findes på arbejdspladsen, herunder stofferne eller materialernes navn, faremærkning, risici ved arbejde med og udsættelse for dem</a:t>
            </a:r>
          </a:p>
          <a:p>
            <a:r>
              <a:rPr lang="da-DK" sz="2000" dirty="0"/>
              <a:t>Relevante grænseværdier for erhvervsmæssig eksponering skal oplyses.</a:t>
            </a:r>
          </a:p>
          <a:p>
            <a:r>
              <a:rPr lang="da-DK" sz="2000" dirty="0"/>
              <a:t>Her kan produktlisten over farlige stoffer og materialer fra den kemiske risikovurdering indgå.</a:t>
            </a:r>
          </a:p>
          <a:p>
            <a:r>
              <a:rPr lang="da-DK" sz="2000" dirty="0"/>
              <a:t>Om arbejdsprocessen danner eller frigiver farlige stoffer i form af støv, røg, dampe, mv.</a:t>
            </a:r>
          </a:p>
          <a:p>
            <a:pPr marL="0" indent="0">
              <a:buNone/>
            </a:pPr>
            <a:endParaRPr lang="da-DK" sz="2000" b="1" dirty="0"/>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1361376"/>
            <a:ext cx="1738125" cy="1525400"/>
          </a:xfrm>
          <a:prstGeom prst="rect">
            <a:avLst/>
          </a:prstGeom>
        </p:spPr>
      </p:pic>
    </p:spTree>
    <p:extLst>
      <p:ext uri="{BB962C8B-B14F-4D97-AF65-F5344CB8AC3E}">
        <p14:creationId xmlns:p14="http://schemas.microsoft.com/office/powerpoint/2010/main" val="1477847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4" y="2515487"/>
            <a:ext cx="7096125" cy="3790063"/>
          </a:xfrm>
        </p:spPr>
        <p:txBody>
          <a:bodyPr/>
          <a:lstStyle/>
          <a:p>
            <a:pPr marL="0" indent="0">
              <a:buNone/>
            </a:pPr>
            <a:r>
              <a:rPr lang="da-DK" sz="2000" b="1" dirty="0">
                <a:solidFill>
                  <a:srgbClr val="FF0000"/>
                </a:solidFill>
              </a:rPr>
              <a:t>Punkt 2</a:t>
            </a:r>
          </a:p>
          <a:p>
            <a:pPr marL="0" indent="0">
              <a:buNone/>
            </a:pPr>
            <a:r>
              <a:rPr lang="da-DK" sz="2000" b="1" dirty="0"/>
              <a:t>Instruktion om:</a:t>
            </a:r>
          </a:p>
          <a:p>
            <a:r>
              <a:rPr lang="da-DK" sz="2000" dirty="0"/>
              <a:t>Hvordan stoffer eller materialer håndteres, bruges og opbevares sikkerhedsmæssigt og sundhedsmæssigt fuldt forsvarligt, herunder om der er begrænsninger i forhold til, hvad produkterne må bruges til.</a:t>
            </a:r>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1361376"/>
            <a:ext cx="1738125" cy="1525400"/>
          </a:xfrm>
          <a:prstGeom prst="rect">
            <a:avLst/>
          </a:prstGeom>
        </p:spPr>
      </p:pic>
    </p:spTree>
    <p:extLst>
      <p:ext uri="{BB962C8B-B14F-4D97-AF65-F5344CB8AC3E}">
        <p14:creationId xmlns:p14="http://schemas.microsoft.com/office/powerpoint/2010/main" val="1728469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4" y="2708276"/>
            <a:ext cx="7096125" cy="2389187"/>
          </a:xfrm>
        </p:spPr>
        <p:txBody>
          <a:bodyPr/>
          <a:lstStyle/>
          <a:p>
            <a:pPr marL="0" indent="0">
              <a:buNone/>
            </a:pPr>
            <a:r>
              <a:rPr lang="da-DK" sz="2000" b="1" dirty="0">
                <a:solidFill>
                  <a:srgbClr val="FF0000"/>
                </a:solidFill>
              </a:rPr>
              <a:t>Punkt 3</a:t>
            </a:r>
          </a:p>
          <a:p>
            <a:pPr marL="0" indent="0">
              <a:buNone/>
            </a:pPr>
            <a:r>
              <a:rPr lang="da-DK" sz="2000" b="1" dirty="0"/>
              <a:t>Instruktion om:</a:t>
            </a:r>
          </a:p>
          <a:p>
            <a:r>
              <a:rPr lang="da-DK" sz="2000" dirty="0"/>
              <a:t>Korrekt brug af sikkerhedsforanstaltninger under arbejdet, herunder værnemidler og disses placering på arbejdspladsen,</a:t>
            </a:r>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1361376"/>
            <a:ext cx="1738125" cy="1525400"/>
          </a:xfrm>
          <a:prstGeom prst="rect">
            <a:avLst/>
          </a:prstGeom>
        </p:spPr>
      </p:pic>
    </p:spTree>
    <p:extLst>
      <p:ext uri="{BB962C8B-B14F-4D97-AF65-F5344CB8AC3E}">
        <p14:creationId xmlns:p14="http://schemas.microsoft.com/office/powerpoint/2010/main" val="4255356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838199" y="2544763"/>
            <a:ext cx="7096125" cy="2389187"/>
          </a:xfrm>
        </p:spPr>
        <p:txBody>
          <a:bodyPr/>
          <a:lstStyle/>
          <a:p>
            <a:pPr marL="0" indent="0">
              <a:buNone/>
            </a:pPr>
            <a:r>
              <a:rPr lang="da-DK" sz="2000" b="1" dirty="0">
                <a:solidFill>
                  <a:srgbClr val="FF0000"/>
                </a:solidFill>
              </a:rPr>
              <a:t>Punkt 4</a:t>
            </a:r>
          </a:p>
          <a:p>
            <a:pPr marL="0" indent="0">
              <a:buNone/>
            </a:pPr>
            <a:r>
              <a:rPr lang="da-DK" sz="2000" b="1" dirty="0"/>
              <a:t>Instruktion om:</a:t>
            </a:r>
            <a:endParaRPr lang="da-DK" dirty="0"/>
          </a:p>
          <a:p>
            <a:r>
              <a:rPr lang="da-DK" sz="2000" dirty="0"/>
              <a:t>Sikkerhedsforanstaltninger ved uheld, f.eks. brand, spild og lignende </a:t>
            </a:r>
          </a:p>
          <a:p>
            <a:pPr marL="0" indent="0">
              <a:buNone/>
            </a:pPr>
            <a:endParaRPr lang="da-DK" sz="2000" dirty="0"/>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1361376"/>
            <a:ext cx="1738125" cy="1525400"/>
          </a:xfrm>
          <a:prstGeom prst="rect">
            <a:avLst/>
          </a:prstGeom>
        </p:spPr>
      </p:pic>
    </p:spTree>
    <p:extLst>
      <p:ext uri="{BB962C8B-B14F-4D97-AF65-F5344CB8AC3E}">
        <p14:creationId xmlns:p14="http://schemas.microsoft.com/office/powerpoint/2010/main" val="3637294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4" y="2459038"/>
            <a:ext cx="7096125" cy="2389187"/>
          </a:xfrm>
        </p:spPr>
        <p:txBody>
          <a:bodyPr/>
          <a:lstStyle/>
          <a:p>
            <a:pPr marL="0" indent="0">
              <a:buNone/>
            </a:pPr>
            <a:r>
              <a:rPr lang="da-DK" sz="2000" b="1" dirty="0">
                <a:solidFill>
                  <a:srgbClr val="FF0000"/>
                </a:solidFill>
              </a:rPr>
              <a:t>Punkt 5</a:t>
            </a:r>
          </a:p>
          <a:p>
            <a:pPr marL="0" indent="0">
              <a:buNone/>
            </a:pPr>
            <a:r>
              <a:rPr lang="da-DK" sz="2000" b="1" dirty="0"/>
              <a:t>Instruktion om:</a:t>
            </a:r>
            <a:endParaRPr lang="da-DK" dirty="0"/>
          </a:p>
          <a:p>
            <a:r>
              <a:rPr lang="da-DK" sz="2000" dirty="0"/>
              <a:t>Bortskaffelse af stoffer og materialer samt værnemidler efter endt brug og øvrig håndtering af affald, herunder særligt mærket affald.</a:t>
            </a:r>
          </a:p>
          <a:p>
            <a:endParaRPr lang="da-DK" dirty="0"/>
          </a:p>
          <a:p>
            <a:pPr marL="0" indent="0">
              <a:buNone/>
            </a:pPr>
            <a:endParaRPr lang="da-DK" sz="2000" dirty="0"/>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1361376"/>
            <a:ext cx="1738125" cy="1525400"/>
          </a:xfrm>
          <a:prstGeom prst="rect">
            <a:avLst/>
          </a:prstGeom>
        </p:spPr>
      </p:pic>
    </p:spTree>
    <p:extLst>
      <p:ext uri="{BB962C8B-B14F-4D97-AF65-F5344CB8AC3E}">
        <p14:creationId xmlns:p14="http://schemas.microsoft.com/office/powerpoint/2010/main" val="4171105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4" y="2776631"/>
            <a:ext cx="7096125" cy="2719993"/>
          </a:xfrm>
        </p:spPr>
        <p:txBody>
          <a:bodyPr/>
          <a:lstStyle/>
          <a:p>
            <a:pPr marL="0" indent="0">
              <a:buNone/>
            </a:pPr>
            <a:r>
              <a:rPr lang="da-DK" sz="2000" b="1" dirty="0"/>
              <a:t>Hvornår er skriftlig understøttelse af mundtlig oplæring og instruktion nødvendig? </a:t>
            </a:r>
            <a:endParaRPr lang="da-DK" sz="2000" dirty="0"/>
          </a:p>
          <a:p>
            <a:pPr marL="457200" indent="-457200">
              <a:buFont typeface="+mj-lt"/>
              <a:buAutoNum type="arabicPeriod"/>
            </a:pPr>
            <a:r>
              <a:rPr lang="da-DK" sz="2000" dirty="0"/>
              <a:t>For det første når der arbejdes med eller er risiko for udsættelse for særligt farlige stoffer og materialer.</a:t>
            </a:r>
          </a:p>
          <a:p>
            <a:pPr marL="457200" indent="-457200">
              <a:buFont typeface="+mj-lt"/>
              <a:buAutoNum type="arabicPeriod"/>
            </a:pPr>
            <a:r>
              <a:rPr lang="da-DK" sz="2000" dirty="0"/>
              <a:t>For det andet ved særligt komplicerede arbejdsprocesser og forhold.</a:t>
            </a:r>
          </a:p>
          <a:p>
            <a:pPr marL="457200" indent="-457200">
              <a:buFont typeface="+mj-lt"/>
              <a:buAutoNum type="arabicPeriod"/>
            </a:pPr>
            <a:r>
              <a:rPr lang="da-DK" sz="2000" dirty="0"/>
              <a:t>For det tredje når den kemiske risikovurdering i øvrigt tilsiger det.</a:t>
            </a:r>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1361376"/>
            <a:ext cx="1738125" cy="1525400"/>
          </a:xfrm>
          <a:prstGeom prst="rect">
            <a:avLst/>
          </a:prstGeom>
        </p:spPr>
      </p:pic>
      <p:pic>
        <p:nvPicPr>
          <p:cNvPr id="6" name="Billede 5">
            <a:extLst>
              <a:ext uri="{FF2B5EF4-FFF2-40B4-BE49-F238E27FC236}">
                <a16:creationId xmlns:a16="http://schemas.microsoft.com/office/drawing/2014/main" id="{4D277EC4-3B55-4FCD-A4DA-E7C2FDC7E3A7}"/>
              </a:ext>
            </a:extLst>
          </p:cNvPr>
          <p:cNvPicPr>
            <a:picLocks noChangeAspect="1"/>
          </p:cNvPicPr>
          <p:nvPr/>
        </p:nvPicPr>
        <p:blipFill>
          <a:blip r:embed="rId3"/>
          <a:stretch>
            <a:fillRect/>
          </a:stretch>
        </p:blipFill>
        <p:spPr>
          <a:xfrm>
            <a:off x="7793101" y="3305500"/>
            <a:ext cx="1158750" cy="1160000"/>
          </a:xfrm>
          <a:prstGeom prst="rect">
            <a:avLst/>
          </a:prstGeom>
        </p:spPr>
      </p:pic>
    </p:spTree>
    <p:extLst>
      <p:ext uri="{BB962C8B-B14F-4D97-AF65-F5344CB8AC3E}">
        <p14:creationId xmlns:p14="http://schemas.microsoft.com/office/powerpoint/2010/main" val="247421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altLang="da-DK" b="1" dirty="0"/>
              <a:t>Forsvarlig kemikaliehåndtering – hvorfor?</a:t>
            </a:r>
            <a:endParaRPr lang="da-DK" b="1" dirty="0"/>
          </a:p>
        </p:txBody>
      </p:sp>
      <p:sp>
        <p:nvSpPr>
          <p:cNvPr id="4" name="Pladsholder til tekst 3"/>
          <p:cNvSpPr>
            <a:spLocks noGrp="1"/>
          </p:cNvSpPr>
          <p:nvPr>
            <p:ph type="body" idx="1"/>
          </p:nvPr>
        </p:nvSpPr>
        <p:spPr/>
        <p:txBody>
          <a:bodyPr/>
          <a:lstStyle/>
          <a:p>
            <a:endParaRPr lang="da-DK" dirty="0"/>
          </a:p>
        </p:txBody>
      </p:sp>
      <p:sp>
        <p:nvSpPr>
          <p:cNvPr id="5" name="Pladsholder til tekst 4"/>
          <p:cNvSpPr>
            <a:spLocks noGrp="1"/>
          </p:cNvSpPr>
          <p:nvPr>
            <p:ph type="body" sz="quarter" idx="15"/>
          </p:nvPr>
        </p:nvSpPr>
        <p:spPr/>
        <p:txBody>
          <a:bodyPr/>
          <a:lstStyle/>
          <a:p>
            <a:pPr>
              <a:buFontTx/>
              <a:buChar char="•"/>
            </a:pPr>
            <a:r>
              <a:rPr lang="da-DK" altLang="da-DK" sz="2200" dirty="0"/>
              <a:t>Hudlidelser (eksem/allergi) er den hyppigste anerkendte erhvervssygdom i DK</a:t>
            </a:r>
          </a:p>
          <a:p>
            <a:pPr>
              <a:buFontTx/>
              <a:buChar char="•"/>
            </a:pPr>
            <a:r>
              <a:rPr lang="da-DK" altLang="da-DK" sz="2200" dirty="0"/>
              <a:t>2500 muligt arbejdsbetingede hudlidelser anmeldes årligt</a:t>
            </a:r>
          </a:p>
          <a:p>
            <a:pPr>
              <a:buFontTx/>
              <a:buChar char="•"/>
            </a:pPr>
            <a:r>
              <a:rPr lang="da-DK" altLang="da-DK" sz="2200" dirty="0"/>
              <a:t>Næsten en fordobling af anmeldelser de sidste 10 år</a:t>
            </a:r>
          </a:p>
          <a:p>
            <a:pPr>
              <a:buFontTx/>
              <a:buChar char="•"/>
            </a:pPr>
            <a:r>
              <a:rPr lang="da-DK" altLang="da-DK" sz="2200" dirty="0"/>
              <a:t>70 % af anmeldelserne anerkendes som forårsaget eller forværret af arbejdet</a:t>
            </a:r>
          </a:p>
          <a:p>
            <a:pPr marL="0" indent="0">
              <a:buNone/>
              <a:defRPr/>
            </a:pPr>
            <a:endParaRPr lang="da-DK" sz="1600" dirty="0"/>
          </a:p>
          <a:p>
            <a:pPr marL="0" indent="0">
              <a:defRPr/>
            </a:pPr>
            <a:endParaRPr lang="da-DK" sz="1600" dirty="0"/>
          </a:p>
          <a:p>
            <a:pPr marL="0" indent="0">
              <a:defRPr/>
            </a:pPr>
            <a:endParaRPr lang="da-DK" sz="1600" dirty="0"/>
          </a:p>
          <a:p>
            <a:pPr marL="0" indent="0" algn="r">
              <a:defRPr/>
            </a:pPr>
            <a:endParaRPr lang="da-DK" sz="1200" i="1" dirty="0"/>
          </a:p>
          <a:p>
            <a:pPr marL="0" indent="0" algn="r">
              <a:defRPr/>
            </a:pPr>
            <a:endParaRPr lang="da-DK" sz="1200" i="1" dirty="0"/>
          </a:p>
          <a:p>
            <a:pPr marL="0" indent="0" algn="r">
              <a:defRPr/>
            </a:pPr>
            <a:endParaRPr lang="da-DK" sz="1200" i="1" dirty="0"/>
          </a:p>
        </p:txBody>
      </p:sp>
      <p:sp>
        <p:nvSpPr>
          <p:cNvPr id="7" name="Pladsholder til dato 1"/>
          <p:cNvSpPr>
            <a:spLocks noGrp="1"/>
          </p:cNvSpPr>
          <p:nvPr>
            <p:ph type="dt" sz="half" idx="10"/>
          </p:nvPr>
        </p:nvSpPr>
        <p:spPr>
          <a:xfrm>
            <a:off x="707480" y="6430782"/>
            <a:ext cx="4768287" cy="365125"/>
          </a:xfrm>
        </p:spPr>
        <p:txBody>
          <a:bodyPr/>
          <a:lstStyle/>
          <a:p>
            <a:pPr>
              <a:lnSpc>
                <a:spcPct val="90000"/>
              </a:lnSpc>
              <a:spcBef>
                <a:spcPts val="1000"/>
              </a:spcBef>
              <a:buFont typeface="Arial" panose="020B0604020202020204" pitchFamily="34" charset="0"/>
              <a:buNone/>
              <a:tabLst>
                <a:tab pos="3048000" algn="l"/>
              </a:tabLst>
            </a:pPr>
            <a:r>
              <a:rPr lang="nb-NO" dirty="0"/>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4</a:t>
            </a:fld>
            <a:r>
              <a:rPr lang="nb-NO"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505" y="4029312"/>
            <a:ext cx="2540836"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3070458" y="5908775"/>
            <a:ext cx="5460995" cy="369332"/>
          </a:xfrm>
          <a:prstGeom prst="rect">
            <a:avLst/>
          </a:prstGeom>
        </p:spPr>
        <p:txBody>
          <a:bodyPr wrap="square">
            <a:spAutoFit/>
          </a:bodyPr>
          <a:lstStyle/>
          <a:p>
            <a:pPr algn="r"/>
            <a:r>
              <a:rPr lang="da-DK" dirty="0"/>
              <a:t>Kilde I-BAR vejledning ”Eksem og hudallergi, 2014</a:t>
            </a:r>
          </a:p>
        </p:txBody>
      </p:sp>
    </p:spTree>
    <p:extLst>
      <p:ext uri="{BB962C8B-B14F-4D97-AF65-F5344CB8AC3E}">
        <p14:creationId xmlns:p14="http://schemas.microsoft.com/office/powerpoint/2010/main" val="2534905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4" y="2462581"/>
            <a:ext cx="7096125" cy="2719993"/>
          </a:xfrm>
        </p:spPr>
        <p:txBody>
          <a:bodyPr/>
          <a:lstStyle/>
          <a:p>
            <a:pPr marL="0" indent="0">
              <a:buNone/>
            </a:pPr>
            <a:r>
              <a:rPr lang="da-DK" sz="2000" b="1" dirty="0"/>
              <a:t>Hvornår er skriftlig understøttelse af mundtlig oplæring og instruktion nødvendig? </a:t>
            </a:r>
          </a:p>
          <a:p>
            <a:pPr marL="0" indent="0">
              <a:buNone/>
            </a:pPr>
            <a:r>
              <a:rPr lang="da-DK" sz="2000" b="1" dirty="0"/>
              <a:t>Punkt 1 - </a:t>
            </a:r>
            <a:r>
              <a:rPr lang="da-DK" sz="2000" dirty="0"/>
              <a:t>særligt farlige stoffer og materialer</a:t>
            </a:r>
          </a:p>
          <a:p>
            <a:pPr marL="0" indent="0">
              <a:buNone/>
            </a:pPr>
            <a:r>
              <a:rPr lang="da-DK" sz="2000" dirty="0"/>
              <a:t>Eksempler</a:t>
            </a:r>
          </a:p>
          <a:p>
            <a:pPr marL="457200" lvl="1" indent="0">
              <a:buNone/>
            </a:pPr>
            <a:r>
              <a:rPr lang="da-DK" sz="1600" dirty="0"/>
              <a:t>• akut toksiske:</a:t>
            </a:r>
          </a:p>
          <a:p>
            <a:pPr marL="457200" lvl="1" indent="0">
              <a:buNone/>
            </a:pPr>
            <a:r>
              <a:rPr lang="da-DK" sz="1600" dirty="0"/>
              <a:t>• Organtoksiske</a:t>
            </a:r>
          </a:p>
          <a:p>
            <a:pPr marL="457200" lvl="1" indent="0">
              <a:buNone/>
            </a:pPr>
            <a:r>
              <a:rPr lang="da-DK" sz="1600" dirty="0"/>
              <a:t>• kræftfremkaldende</a:t>
            </a:r>
          </a:p>
          <a:p>
            <a:pPr marL="457200" lvl="1" indent="0">
              <a:buNone/>
            </a:pPr>
            <a:r>
              <a:rPr lang="da-DK" sz="1600" dirty="0"/>
              <a:t>• Mutagene</a:t>
            </a:r>
          </a:p>
          <a:p>
            <a:pPr marL="457200" lvl="1" indent="0">
              <a:buNone/>
            </a:pPr>
            <a:r>
              <a:rPr lang="da-DK" sz="1600" dirty="0"/>
              <a:t>• Reproduktionstoksiske</a:t>
            </a:r>
          </a:p>
          <a:p>
            <a:pPr marL="457200" lvl="1" indent="0">
              <a:buNone/>
            </a:pPr>
            <a:r>
              <a:rPr lang="da-DK" sz="1600" dirty="0"/>
              <a:t>• respiratorisk sensibiliserende</a:t>
            </a:r>
          </a:p>
          <a:p>
            <a:pPr marL="457200" lvl="1" indent="0">
              <a:buNone/>
            </a:pPr>
            <a:r>
              <a:rPr lang="da-DK" sz="1600" dirty="0"/>
              <a:t>• Hudsensibiliserende</a:t>
            </a:r>
          </a:p>
          <a:p>
            <a:pPr marL="457200" lvl="1" indent="0">
              <a:buNone/>
            </a:pPr>
            <a:r>
              <a:rPr lang="da-DK" sz="1600" dirty="0"/>
              <a:t>• kvælende gasser</a:t>
            </a:r>
          </a:p>
          <a:p>
            <a:pPr marL="0" indent="0">
              <a:buNone/>
            </a:pPr>
            <a:endParaRPr lang="da-DK" sz="2000" dirty="0"/>
          </a:p>
          <a:p>
            <a:pPr marL="0" indent="0">
              <a:buNone/>
            </a:pPr>
            <a:endParaRPr lang="da-DK" sz="2000" b="1" dirty="0"/>
          </a:p>
          <a:p>
            <a:pPr marL="0" indent="0">
              <a:buNone/>
            </a:pPr>
            <a:endParaRPr lang="da-DK" sz="2000" dirty="0"/>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937181"/>
            <a:ext cx="1738125" cy="1525400"/>
          </a:xfrm>
          <a:prstGeom prst="rect">
            <a:avLst/>
          </a:prstGeom>
        </p:spPr>
      </p:pic>
      <p:pic>
        <p:nvPicPr>
          <p:cNvPr id="6" name="Billede 5">
            <a:extLst>
              <a:ext uri="{FF2B5EF4-FFF2-40B4-BE49-F238E27FC236}">
                <a16:creationId xmlns:a16="http://schemas.microsoft.com/office/drawing/2014/main" id="{4D277EC4-3B55-4FCD-A4DA-E7C2FDC7E3A7}"/>
              </a:ext>
            </a:extLst>
          </p:cNvPr>
          <p:cNvPicPr>
            <a:picLocks noChangeAspect="1"/>
          </p:cNvPicPr>
          <p:nvPr/>
        </p:nvPicPr>
        <p:blipFill>
          <a:blip r:embed="rId3"/>
          <a:stretch>
            <a:fillRect/>
          </a:stretch>
        </p:blipFill>
        <p:spPr>
          <a:xfrm>
            <a:off x="7793101" y="3305500"/>
            <a:ext cx="1158750" cy="1160000"/>
          </a:xfrm>
          <a:prstGeom prst="rect">
            <a:avLst/>
          </a:prstGeom>
        </p:spPr>
      </p:pic>
    </p:spTree>
    <p:extLst>
      <p:ext uri="{BB962C8B-B14F-4D97-AF65-F5344CB8AC3E}">
        <p14:creationId xmlns:p14="http://schemas.microsoft.com/office/powerpoint/2010/main" val="53357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3" y="2462581"/>
            <a:ext cx="7517513" cy="2719993"/>
          </a:xfrm>
        </p:spPr>
        <p:txBody>
          <a:bodyPr/>
          <a:lstStyle/>
          <a:p>
            <a:pPr marL="0" indent="0">
              <a:buNone/>
            </a:pPr>
            <a:r>
              <a:rPr lang="da-DK" sz="2000" b="1" dirty="0"/>
              <a:t>Hvornår er skriftlig understøttelse af mundtlig oplæring og instruktion nødvendig? </a:t>
            </a:r>
          </a:p>
          <a:p>
            <a:pPr marL="0" indent="0">
              <a:buNone/>
            </a:pPr>
            <a:r>
              <a:rPr lang="da-DK" sz="2000" b="1" dirty="0"/>
              <a:t>Punkt 2 – Særlig komplicerede arbejdsprocesser og forhold</a:t>
            </a:r>
          </a:p>
          <a:p>
            <a:pPr marL="0" indent="0">
              <a:buNone/>
            </a:pPr>
            <a:r>
              <a:rPr lang="da-DK" sz="2000" dirty="0"/>
              <a:t>Eksempler</a:t>
            </a:r>
          </a:p>
          <a:p>
            <a:pPr marL="0" indent="0">
              <a:buNone/>
            </a:pPr>
            <a:r>
              <a:rPr lang="da-DK" sz="2000" dirty="0"/>
              <a:t>• </a:t>
            </a:r>
            <a:r>
              <a:rPr lang="da-DK" sz="2000" dirty="0" err="1"/>
              <a:t>Exoterme</a:t>
            </a:r>
            <a:r>
              <a:rPr lang="da-DK" sz="2000" dirty="0"/>
              <a:t> kemiske processer, hvor der udvikles varme ved processen,</a:t>
            </a:r>
          </a:p>
          <a:p>
            <a:pPr marL="0" indent="0">
              <a:buNone/>
            </a:pPr>
            <a:r>
              <a:rPr lang="da-DK" sz="2000" dirty="0"/>
              <a:t>• Kemiske processer, hvor der forekommer trykstigning ved processen,</a:t>
            </a:r>
          </a:p>
          <a:p>
            <a:pPr marL="0" indent="0">
              <a:buNone/>
            </a:pPr>
            <a:r>
              <a:rPr lang="da-DK" sz="2000" dirty="0"/>
              <a:t>• Processer, hvor der er risiko for brand og eksplosion.</a:t>
            </a:r>
          </a:p>
          <a:p>
            <a:pPr marL="0" indent="0">
              <a:buNone/>
            </a:pPr>
            <a:endParaRPr lang="da-DK" sz="2000" b="1" dirty="0"/>
          </a:p>
          <a:p>
            <a:pPr marL="0" indent="0">
              <a:buNone/>
            </a:pPr>
            <a:endParaRPr lang="da-DK" sz="2000" dirty="0"/>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937181"/>
            <a:ext cx="1738125" cy="1525400"/>
          </a:xfrm>
          <a:prstGeom prst="rect">
            <a:avLst/>
          </a:prstGeom>
        </p:spPr>
      </p:pic>
    </p:spTree>
    <p:extLst>
      <p:ext uri="{BB962C8B-B14F-4D97-AF65-F5344CB8AC3E}">
        <p14:creationId xmlns:p14="http://schemas.microsoft.com/office/powerpoint/2010/main" val="4294431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3" y="2462581"/>
            <a:ext cx="7517513" cy="2719993"/>
          </a:xfrm>
        </p:spPr>
        <p:txBody>
          <a:bodyPr/>
          <a:lstStyle/>
          <a:p>
            <a:pPr marL="0" indent="0">
              <a:buNone/>
            </a:pPr>
            <a:r>
              <a:rPr lang="da-DK" sz="2000" b="1" dirty="0"/>
              <a:t>Hvornår er skriftlig understøttelse af mundtlig oplæring og instruktion nødvendig? </a:t>
            </a:r>
          </a:p>
          <a:p>
            <a:pPr marL="0" indent="0">
              <a:buNone/>
            </a:pPr>
            <a:r>
              <a:rPr lang="da-DK" sz="2000" b="1" dirty="0"/>
              <a:t>Punkt 3 – når den kemiske risikovurdering i øvrigt tilsiger det.</a:t>
            </a:r>
          </a:p>
          <a:p>
            <a:pPr marL="0" indent="0">
              <a:buNone/>
            </a:pPr>
            <a:r>
              <a:rPr lang="da-DK" sz="2000" dirty="0"/>
              <a:t>Eksempler</a:t>
            </a:r>
          </a:p>
          <a:p>
            <a:r>
              <a:rPr lang="da-DK" sz="2000" dirty="0"/>
              <a:t>Der går et stykke tid imellem, at man bruger et farligt stof eller materiale</a:t>
            </a:r>
          </a:p>
          <a:p>
            <a:r>
              <a:rPr lang="da-DK" sz="2000" dirty="0"/>
              <a:t>Der arbejdes med  flere forskellige farlige stoffer og materialer.</a:t>
            </a:r>
          </a:p>
          <a:p>
            <a:r>
              <a:rPr lang="da-DK" sz="2000" dirty="0"/>
              <a:t>De ansatte flekser mellem forskellige arbejdsprocesser.</a:t>
            </a:r>
          </a:p>
          <a:p>
            <a:pPr marL="0" indent="0">
              <a:buNone/>
            </a:pPr>
            <a:endParaRPr lang="da-DK" sz="2000" dirty="0"/>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937181"/>
            <a:ext cx="1738125" cy="1525400"/>
          </a:xfrm>
          <a:prstGeom prst="rect">
            <a:avLst/>
          </a:prstGeom>
        </p:spPr>
      </p:pic>
    </p:spTree>
    <p:extLst>
      <p:ext uri="{BB962C8B-B14F-4D97-AF65-F5344CB8AC3E}">
        <p14:creationId xmlns:p14="http://schemas.microsoft.com/office/powerpoint/2010/main" val="2281189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3" y="2719756"/>
            <a:ext cx="7517513" cy="2719993"/>
          </a:xfrm>
        </p:spPr>
        <p:txBody>
          <a:bodyPr/>
          <a:lstStyle/>
          <a:p>
            <a:pPr marL="0" indent="0">
              <a:buNone/>
            </a:pPr>
            <a:r>
              <a:rPr lang="da-DK" sz="2000" b="1" dirty="0"/>
              <a:t>Dokumentation for skriftlig understøttelse af mundtlig instruktion kan fx være</a:t>
            </a:r>
          </a:p>
          <a:p>
            <a:r>
              <a:rPr lang="da-DK" sz="2000" dirty="0"/>
              <a:t>Piktogrammer, videoer eller andet materiale, der er tilgængelige for de ansatte </a:t>
            </a:r>
          </a:p>
          <a:p>
            <a:r>
              <a:rPr lang="da-DK" sz="2000" dirty="0"/>
              <a:t>Resultatet af den kemiske risikovurdering </a:t>
            </a:r>
          </a:p>
          <a:p>
            <a:endParaRPr lang="da-DK" sz="2000" dirty="0"/>
          </a:p>
          <a:p>
            <a:pPr marL="0" indent="0">
              <a:buNone/>
            </a:pPr>
            <a:r>
              <a:rPr lang="da-DK" sz="2000" dirty="0"/>
              <a:t>Der er fuldstændig metodefrihed i forhold til instruktion!</a:t>
            </a:r>
          </a:p>
          <a:p>
            <a:pPr marL="0" indent="0">
              <a:buNone/>
            </a:pPr>
            <a:endParaRPr lang="da-DK" sz="2000" dirty="0"/>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937181"/>
            <a:ext cx="1738125" cy="1525400"/>
          </a:xfrm>
          <a:prstGeom prst="rect">
            <a:avLst/>
          </a:prstGeom>
        </p:spPr>
      </p:pic>
    </p:spTree>
    <p:extLst>
      <p:ext uri="{BB962C8B-B14F-4D97-AF65-F5344CB8AC3E}">
        <p14:creationId xmlns:p14="http://schemas.microsoft.com/office/powerpoint/2010/main" val="198928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3" y="2214931"/>
            <a:ext cx="7517513" cy="2719993"/>
          </a:xfrm>
        </p:spPr>
        <p:txBody>
          <a:bodyPr/>
          <a:lstStyle/>
          <a:p>
            <a:pPr marL="0" indent="0">
              <a:buNone/>
            </a:pPr>
            <a:r>
              <a:rPr lang="da-DK" sz="2000" b="1" dirty="0"/>
              <a:t>Kan de gamle </a:t>
            </a:r>
            <a:r>
              <a:rPr lang="da-DK" sz="2000" b="1" dirty="0" err="1"/>
              <a:t>APB´er</a:t>
            </a:r>
            <a:r>
              <a:rPr lang="da-DK" sz="2000" b="1" dirty="0"/>
              <a:t> bruges?</a:t>
            </a:r>
          </a:p>
          <a:p>
            <a:pPr marL="0" indent="0">
              <a:buNone/>
            </a:pPr>
            <a:endParaRPr lang="da-DK" sz="2000" b="1" dirty="0"/>
          </a:p>
          <a:p>
            <a:pPr marL="0" indent="0">
              <a:buNone/>
            </a:pPr>
            <a:r>
              <a:rPr lang="da-DK" sz="2000" b="1" dirty="0"/>
              <a:t>Virksomhederne må gerne bruge eksisterende </a:t>
            </a:r>
            <a:r>
              <a:rPr lang="da-DK" sz="2000" b="1" dirty="0" err="1"/>
              <a:t>APB´er</a:t>
            </a:r>
            <a:r>
              <a:rPr lang="da-DK" sz="2000" b="1" dirty="0"/>
              <a:t> som grundlag for en effektiv instruktion af de ansatte.</a:t>
            </a:r>
          </a:p>
          <a:p>
            <a:r>
              <a:rPr lang="da-DK" sz="2000" dirty="0"/>
              <a:t>Hvis </a:t>
            </a:r>
            <a:r>
              <a:rPr lang="da-DK" sz="2000" dirty="0" err="1"/>
              <a:t>APB´er</a:t>
            </a:r>
            <a:r>
              <a:rPr lang="da-DK" sz="2000" dirty="0"/>
              <a:t> er opdaterede og baseret på den kemiske risikovurdering, så de er dækkende for de nye krav</a:t>
            </a:r>
          </a:p>
          <a:p>
            <a:pPr marL="0" indent="0">
              <a:buNone/>
            </a:pPr>
            <a:endParaRPr lang="da-DK" sz="2000" b="1" dirty="0"/>
          </a:p>
          <a:p>
            <a:pPr marL="0" indent="0">
              <a:buNone/>
            </a:pPr>
            <a:r>
              <a:rPr lang="da-DK" sz="2000" b="1" dirty="0"/>
              <a:t>Det er virksomhedens eget ansvar, at de gamle APB´ er opdateret og baseret på den kemiske risikovurdering og dermed er dækkende for de nye fokusområder.</a:t>
            </a:r>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937181"/>
            <a:ext cx="1738125" cy="1525400"/>
          </a:xfrm>
          <a:prstGeom prst="rect">
            <a:avLst/>
          </a:prstGeom>
        </p:spPr>
      </p:pic>
    </p:spTree>
    <p:extLst>
      <p:ext uri="{BB962C8B-B14F-4D97-AF65-F5344CB8AC3E}">
        <p14:creationId xmlns:p14="http://schemas.microsoft.com/office/powerpoint/2010/main" val="3516959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1757732"/>
            <a:ext cx="7517513" cy="4147769"/>
          </a:xfrm>
        </p:spPr>
        <p:txBody>
          <a:bodyPr/>
          <a:lstStyle/>
          <a:p>
            <a:pPr marL="0" indent="0">
              <a:buNone/>
            </a:pPr>
            <a:r>
              <a:rPr lang="da-DK" sz="2000" b="1" dirty="0"/>
              <a:t>Eksempel på instruktion</a:t>
            </a:r>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369678"/>
            <a:ext cx="1738125" cy="1525400"/>
          </a:xfrm>
          <a:prstGeom prst="rect">
            <a:avLst/>
          </a:prstGeom>
        </p:spPr>
      </p:pic>
      <p:pic>
        <p:nvPicPr>
          <p:cNvPr id="6" name="Billede 5">
            <a:extLst>
              <a:ext uri="{FF2B5EF4-FFF2-40B4-BE49-F238E27FC236}">
                <a16:creationId xmlns:a16="http://schemas.microsoft.com/office/drawing/2014/main" id="{4BD08A82-CFA9-4DF5-9486-735655F53E64}"/>
              </a:ext>
            </a:extLst>
          </p:cNvPr>
          <p:cNvPicPr>
            <a:picLocks noChangeAspect="1"/>
          </p:cNvPicPr>
          <p:nvPr/>
        </p:nvPicPr>
        <p:blipFill>
          <a:blip r:embed="rId3"/>
          <a:stretch>
            <a:fillRect/>
          </a:stretch>
        </p:blipFill>
        <p:spPr>
          <a:xfrm>
            <a:off x="806052" y="2167117"/>
            <a:ext cx="7729738" cy="4593244"/>
          </a:xfrm>
          <a:prstGeom prst="rect">
            <a:avLst/>
          </a:prstGeom>
        </p:spPr>
      </p:pic>
    </p:spTree>
    <p:extLst>
      <p:ext uri="{BB962C8B-B14F-4D97-AF65-F5344CB8AC3E}">
        <p14:creationId xmlns:p14="http://schemas.microsoft.com/office/powerpoint/2010/main" val="3380939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Kemisk instruktion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691752" y="1757732"/>
            <a:ext cx="7517513" cy="4147769"/>
          </a:xfrm>
        </p:spPr>
        <p:txBody>
          <a:bodyPr/>
          <a:lstStyle/>
          <a:p>
            <a:pPr marL="0" indent="0">
              <a:buNone/>
            </a:pPr>
            <a:r>
              <a:rPr lang="da-DK" sz="2000" b="1" dirty="0"/>
              <a:t>Eksempel på instruktion</a:t>
            </a:r>
          </a:p>
        </p:txBody>
      </p:sp>
      <p:pic>
        <p:nvPicPr>
          <p:cNvPr id="2" name="Billede 1">
            <a:extLst>
              <a:ext uri="{FF2B5EF4-FFF2-40B4-BE49-F238E27FC236}">
                <a16:creationId xmlns:a16="http://schemas.microsoft.com/office/drawing/2014/main" id="{29306374-F53C-49A7-8DD7-0801C2D21846}"/>
              </a:ext>
            </a:extLst>
          </p:cNvPr>
          <p:cNvPicPr>
            <a:picLocks noChangeAspect="1"/>
          </p:cNvPicPr>
          <p:nvPr/>
        </p:nvPicPr>
        <p:blipFill>
          <a:blip r:embed="rId2"/>
          <a:stretch>
            <a:fillRect/>
          </a:stretch>
        </p:blipFill>
        <p:spPr>
          <a:xfrm>
            <a:off x="6550912" y="369678"/>
            <a:ext cx="1738125" cy="1525400"/>
          </a:xfrm>
          <a:prstGeom prst="rect">
            <a:avLst/>
          </a:prstGeom>
        </p:spPr>
      </p:pic>
      <p:pic>
        <p:nvPicPr>
          <p:cNvPr id="7" name="Billede 6">
            <a:extLst>
              <a:ext uri="{FF2B5EF4-FFF2-40B4-BE49-F238E27FC236}">
                <a16:creationId xmlns:a16="http://schemas.microsoft.com/office/drawing/2014/main" id="{4AE13F8A-079F-4509-B0A9-5D20709004B1}"/>
              </a:ext>
            </a:extLst>
          </p:cNvPr>
          <p:cNvPicPr>
            <a:picLocks noChangeAspect="1"/>
          </p:cNvPicPr>
          <p:nvPr/>
        </p:nvPicPr>
        <p:blipFill>
          <a:blip r:embed="rId3"/>
          <a:stretch>
            <a:fillRect/>
          </a:stretch>
        </p:blipFill>
        <p:spPr>
          <a:xfrm>
            <a:off x="1343025" y="2233210"/>
            <a:ext cx="4876800" cy="4255112"/>
          </a:xfrm>
          <a:prstGeom prst="rect">
            <a:avLst/>
          </a:prstGeom>
        </p:spPr>
      </p:pic>
    </p:spTree>
    <p:extLst>
      <p:ext uri="{BB962C8B-B14F-4D97-AF65-F5344CB8AC3E}">
        <p14:creationId xmlns:p14="http://schemas.microsoft.com/office/powerpoint/2010/main" val="1778296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a:t>Nye krav til instruktion og oplæring</a:t>
            </a:r>
          </a:p>
        </p:txBody>
      </p:sp>
      <p:sp>
        <p:nvSpPr>
          <p:cNvPr id="4" name="Pladsholder til tekst 3"/>
          <p:cNvSpPr>
            <a:spLocks noGrp="1"/>
          </p:cNvSpPr>
          <p:nvPr>
            <p:ph type="body" idx="1"/>
          </p:nvPr>
        </p:nvSpPr>
        <p:spPr/>
        <p:txBody>
          <a:bodyPr/>
          <a:lstStyle/>
          <a:p>
            <a:r>
              <a:rPr lang="da-DK" b="1" dirty="0"/>
              <a:t>Lovkrav til formen af instruktionen</a:t>
            </a:r>
          </a:p>
        </p:txBody>
      </p:sp>
      <p:sp>
        <p:nvSpPr>
          <p:cNvPr id="5" name="Pladsholder til tekst 4"/>
          <p:cNvSpPr>
            <a:spLocks noGrp="1"/>
          </p:cNvSpPr>
          <p:nvPr>
            <p:ph type="body" sz="quarter" idx="15"/>
          </p:nvPr>
        </p:nvSpPr>
        <p:spPr/>
        <p:txBody>
          <a:bodyPr/>
          <a:lstStyle/>
          <a:p>
            <a:pPr marL="0" indent="0">
              <a:buNone/>
              <a:defRPr/>
            </a:pPr>
            <a:r>
              <a:rPr lang="da-DK" sz="1800" dirty="0"/>
              <a:t>Instruktionen skal:</a:t>
            </a:r>
          </a:p>
          <a:p>
            <a:pPr>
              <a:defRPr/>
            </a:pPr>
            <a:r>
              <a:rPr lang="da-DK" sz="1800" dirty="0"/>
              <a:t>Gives til ansatte, der arbejder med </a:t>
            </a:r>
            <a:r>
              <a:rPr lang="da-DK" sz="1800" i="1" dirty="0">
                <a:solidFill>
                  <a:srgbClr val="C00000"/>
                </a:solidFill>
              </a:rPr>
              <a:t>eller</a:t>
            </a:r>
            <a:r>
              <a:rPr lang="da-DK" sz="1800" dirty="0"/>
              <a:t> har risiko for at blive udsat for farlige kemikalier (sidemandseffekt)</a:t>
            </a:r>
          </a:p>
          <a:p>
            <a:r>
              <a:rPr lang="da-DK" sz="1800" dirty="0"/>
              <a:t>Gives </a:t>
            </a:r>
            <a:r>
              <a:rPr lang="da-DK" sz="1800" i="1" dirty="0">
                <a:solidFill>
                  <a:srgbClr val="C00000"/>
                </a:solidFill>
              </a:rPr>
              <a:t>før</a:t>
            </a:r>
            <a:r>
              <a:rPr lang="da-DK" sz="1800" dirty="0"/>
              <a:t> arbejdet påbegyndes med ny arbejdsproces</a:t>
            </a:r>
          </a:p>
          <a:p>
            <a:r>
              <a:rPr lang="da-DK" sz="1800" dirty="0"/>
              <a:t>Gentages </a:t>
            </a:r>
            <a:r>
              <a:rPr lang="da-DK" sz="1800" i="1" dirty="0">
                <a:solidFill>
                  <a:srgbClr val="C00000"/>
                </a:solidFill>
              </a:rPr>
              <a:t>jævnligt</a:t>
            </a:r>
            <a:r>
              <a:rPr lang="da-DK" sz="1800" dirty="0"/>
              <a:t>  og </a:t>
            </a:r>
            <a:r>
              <a:rPr lang="da-DK" sz="1800" i="1" dirty="0">
                <a:solidFill>
                  <a:srgbClr val="C00000"/>
                </a:solidFill>
              </a:rPr>
              <a:t>regelmæssigt</a:t>
            </a:r>
            <a:r>
              <a:rPr lang="da-DK" sz="1800" dirty="0"/>
              <a:t> for kræftstoffer m.fl.</a:t>
            </a:r>
          </a:p>
          <a:p>
            <a:r>
              <a:rPr lang="da-DK" sz="1800" dirty="0"/>
              <a:t>Foretages på ny ved </a:t>
            </a:r>
            <a:r>
              <a:rPr lang="da-DK" sz="1800" i="1" dirty="0">
                <a:solidFill>
                  <a:srgbClr val="C00000"/>
                </a:solidFill>
              </a:rPr>
              <a:t>væsentlige ændringer</a:t>
            </a:r>
            <a:r>
              <a:rPr lang="da-DK" sz="1800" dirty="0"/>
              <a:t>, fx</a:t>
            </a:r>
          </a:p>
          <a:p>
            <a:pPr marL="457200" lvl="1" indent="0">
              <a:buNone/>
            </a:pPr>
            <a:r>
              <a:rPr lang="da-DK" sz="1800" dirty="0"/>
              <a:t>- Ændringer i kemikaliernes farlighed</a:t>
            </a:r>
          </a:p>
          <a:p>
            <a:pPr marL="457200" lvl="1" indent="0">
              <a:buNone/>
            </a:pPr>
            <a:r>
              <a:rPr lang="da-DK" sz="1800" dirty="0"/>
              <a:t>- Ændrede arbejdsprocesser/håndtering af kemikalier eller eksponeringer</a:t>
            </a:r>
          </a:p>
          <a:p>
            <a:r>
              <a:rPr lang="da-DK" sz="1800" dirty="0"/>
              <a:t>Være </a:t>
            </a:r>
            <a:r>
              <a:rPr lang="da-DK" sz="1800" i="1" dirty="0">
                <a:solidFill>
                  <a:srgbClr val="C00000"/>
                </a:solidFill>
              </a:rPr>
              <a:t>mundtlig</a:t>
            </a:r>
          </a:p>
          <a:p>
            <a:r>
              <a:rPr lang="da-DK" sz="1800" dirty="0"/>
              <a:t>Den mundtlige instruktion kan understøttes af </a:t>
            </a:r>
            <a:r>
              <a:rPr lang="da-DK" sz="1800" i="1" dirty="0">
                <a:solidFill>
                  <a:srgbClr val="C00000"/>
                </a:solidFill>
              </a:rPr>
              <a:t>skriftligt materiale</a:t>
            </a:r>
            <a:r>
              <a:rPr lang="da-DK" sz="1800" dirty="0"/>
              <a:t>:</a:t>
            </a:r>
          </a:p>
          <a:p>
            <a:pPr marL="457200" lvl="1" indent="0">
              <a:buNone/>
            </a:pPr>
            <a:r>
              <a:rPr lang="da-DK" sz="1800" dirty="0"/>
              <a:t>- Når der arbejdes med </a:t>
            </a:r>
            <a:r>
              <a:rPr lang="da-DK" sz="1800" b="1" i="1" dirty="0">
                <a:solidFill>
                  <a:srgbClr val="C00000"/>
                </a:solidFill>
              </a:rPr>
              <a:t>særligt</a:t>
            </a:r>
            <a:r>
              <a:rPr lang="da-DK" sz="1800" dirty="0"/>
              <a:t> farlige stoffer og materialer</a:t>
            </a:r>
          </a:p>
          <a:p>
            <a:pPr marL="457200" lvl="1" indent="0">
              <a:buNone/>
            </a:pPr>
            <a:r>
              <a:rPr lang="da-DK" sz="1800" dirty="0"/>
              <a:t>- Når der er risiko for udsættelse for </a:t>
            </a:r>
            <a:r>
              <a:rPr lang="da-DK" sz="1800" b="1" i="1" dirty="0">
                <a:solidFill>
                  <a:srgbClr val="C00000"/>
                </a:solidFill>
              </a:rPr>
              <a:t>særligt</a:t>
            </a:r>
            <a:r>
              <a:rPr lang="da-DK" sz="1800" dirty="0"/>
              <a:t> farlige stoffer og materialer</a:t>
            </a:r>
          </a:p>
          <a:p>
            <a:pPr marL="457200" lvl="1" indent="0">
              <a:buNone/>
            </a:pPr>
            <a:r>
              <a:rPr lang="da-DK" sz="1800" dirty="0"/>
              <a:t>- Ved særligt komplicerede arbejdsprocesser og forhold</a:t>
            </a:r>
          </a:p>
          <a:p>
            <a:pPr marL="457200" lvl="1" indent="0">
              <a:buNone/>
            </a:pPr>
            <a:r>
              <a:rPr lang="da-DK" sz="1800" dirty="0"/>
              <a:t>- Når den kemiske APV tilsiger det</a:t>
            </a:r>
          </a:p>
          <a:p>
            <a:pPr marL="0" indent="0" algn="r">
              <a:defRPr/>
            </a:pPr>
            <a:endParaRPr lang="da-DK" sz="1200" i="1" dirty="0"/>
          </a:p>
          <a:p>
            <a:pPr marL="0" indent="0" algn="r">
              <a:defRPr/>
            </a:pPr>
            <a:endParaRPr lang="da-DK" sz="1200" i="1" dirty="0"/>
          </a:p>
          <a:p>
            <a:pPr marL="0" indent="0" algn="r">
              <a:defRPr/>
            </a:pPr>
            <a:endParaRPr lang="da-DK" sz="1200" i="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320" y="460438"/>
            <a:ext cx="2450053"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735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får man ud af kemisk</a:t>
            </a:r>
            <a:br>
              <a:rPr lang="da-DK" dirty="0"/>
            </a:br>
            <a:r>
              <a:rPr lang="da-DK" dirty="0"/>
              <a:t>risikovurdering og instruktion</a:t>
            </a:r>
          </a:p>
        </p:txBody>
      </p:sp>
      <p:sp>
        <p:nvSpPr>
          <p:cNvPr id="3" name="Pladsholder til tekst 2"/>
          <p:cNvSpPr>
            <a:spLocks noGrp="1"/>
          </p:cNvSpPr>
          <p:nvPr>
            <p:ph type="body" sz="quarter" idx="15"/>
          </p:nvPr>
        </p:nvSpPr>
        <p:spPr>
          <a:xfrm>
            <a:off x="707480" y="1556636"/>
            <a:ext cx="7763273" cy="4244976"/>
          </a:xfrm>
        </p:spPr>
        <p:txBody>
          <a:bodyPr/>
          <a:lstStyle/>
          <a:p>
            <a:pPr marL="0" indent="0">
              <a:buNone/>
            </a:pPr>
            <a:endParaRPr lang="da-DK" dirty="0"/>
          </a:p>
        </p:txBody>
      </p:sp>
      <p:sp>
        <p:nvSpPr>
          <p:cNvPr id="5" name="Tekstboks 4"/>
          <p:cNvSpPr txBox="1"/>
          <p:nvPr/>
        </p:nvSpPr>
        <p:spPr>
          <a:xfrm>
            <a:off x="2339163" y="3274828"/>
            <a:ext cx="3763925" cy="646331"/>
          </a:xfrm>
          <a:prstGeom prst="rect">
            <a:avLst/>
          </a:prstGeom>
          <a:noFill/>
        </p:spPr>
        <p:txBody>
          <a:bodyPr wrap="square" rtlCol="0">
            <a:spAutoFit/>
          </a:bodyPr>
          <a:lstStyle/>
          <a:p>
            <a:r>
              <a:rPr lang="da-DK" sz="3600" dirty="0"/>
              <a:t>  </a:t>
            </a:r>
            <a:r>
              <a:rPr lang="da-DK" sz="3600" dirty="0">
                <a:solidFill>
                  <a:srgbClr val="FF0000"/>
                </a:solidFill>
              </a:rPr>
              <a:t>DIALOG om KEMI</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16" y="1381125"/>
            <a:ext cx="205422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876" y="812911"/>
            <a:ext cx="2354877" cy="246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12163">
            <a:off x="6890881" y="1683472"/>
            <a:ext cx="8048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boks 5"/>
          <p:cNvSpPr txBox="1"/>
          <p:nvPr/>
        </p:nvSpPr>
        <p:spPr>
          <a:xfrm>
            <a:off x="6412631" y="355906"/>
            <a:ext cx="1529586" cy="307777"/>
          </a:xfrm>
          <a:prstGeom prst="rect">
            <a:avLst/>
          </a:prstGeom>
          <a:noFill/>
        </p:spPr>
        <p:txBody>
          <a:bodyPr wrap="none" rtlCol="0">
            <a:spAutoFit/>
          </a:bodyPr>
          <a:lstStyle/>
          <a:p>
            <a:r>
              <a:rPr lang="da-DK" sz="1400" dirty="0">
                <a:latin typeface="Comic Sans MS" panose="030F0702030302020204" pitchFamily="66" charset="0"/>
              </a:rPr>
              <a:t>Lad os tale kemi</a:t>
            </a:r>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738" y="4126816"/>
            <a:ext cx="1872127" cy="185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217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FF0000"/>
                </a:solidFill>
              </a:rPr>
              <a:t>Fra individuelt til </a:t>
            </a:r>
            <a:r>
              <a:rPr lang="da-DK" u="sng" dirty="0">
                <a:solidFill>
                  <a:srgbClr val="FF0000"/>
                </a:solidFill>
              </a:rPr>
              <a:t>fælles kemiansvar</a:t>
            </a:r>
            <a:endParaRPr lang="da-DK" dirty="0"/>
          </a:p>
        </p:txBody>
      </p:sp>
      <p:sp>
        <p:nvSpPr>
          <p:cNvPr id="3" name="Pladsholder til tekst 2"/>
          <p:cNvSpPr>
            <a:spLocks noGrp="1"/>
          </p:cNvSpPr>
          <p:nvPr>
            <p:ph type="body" sz="quarter" idx="15"/>
          </p:nvPr>
        </p:nvSpPr>
        <p:spPr/>
        <p:txBody>
          <a:bodyPr/>
          <a:lstStyle/>
          <a:p>
            <a:endParaRPr lang="da-DK" dirty="0"/>
          </a:p>
        </p:txBody>
      </p:sp>
      <p:sp>
        <p:nvSpPr>
          <p:cNvPr id="5" name="Tekstboks 4"/>
          <p:cNvSpPr txBox="1"/>
          <p:nvPr/>
        </p:nvSpPr>
        <p:spPr>
          <a:xfrm>
            <a:off x="893133" y="1828893"/>
            <a:ext cx="7561317" cy="646331"/>
          </a:xfrm>
          <a:prstGeom prst="rect">
            <a:avLst/>
          </a:prstGeom>
          <a:noFill/>
        </p:spPr>
        <p:txBody>
          <a:bodyPr wrap="square" rtlCol="0">
            <a:spAutoFit/>
          </a:bodyPr>
          <a:lstStyle/>
          <a:p>
            <a:r>
              <a:rPr lang="da-DK" sz="3600" dirty="0">
                <a:solidFill>
                  <a:srgbClr val="FF0000"/>
                </a:solidFill>
              </a:rPr>
              <a:t>  </a:t>
            </a:r>
            <a:endParaRPr lang="da-DK" sz="3600" u="sng" dirty="0">
              <a:solidFill>
                <a:srgbClr val="FF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52" y="1427516"/>
            <a:ext cx="6609796" cy="463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05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altLang="da-DK" b="1" dirty="0"/>
              <a:t>Forsvarlig kemikaliehåndtering – hvorfor?</a:t>
            </a:r>
            <a:endParaRPr lang="da-DK" b="1" dirty="0"/>
          </a:p>
        </p:txBody>
      </p:sp>
      <p:sp>
        <p:nvSpPr>
          <p:cNvPr id="4" name="Pladsholder til tekst 3"/>
          <p:cNvSpPr>
            <a:spLocks noGrp="1"/>
          </p:cNvSpPr>
          <p:nvPr>
            <p:ph type="body" idx="1"/>
          </p:nvPr>
        </p:nvSpPr>
        <p:spPr/>
        <p:txBody>
          <a:bodyPr/>
          <a:lstStyle/>
          <a:p>
            <a:endParaRPr lang="da-DK" dirty="0"/>
          </a:p>
        </p:txBody>
      </p:sp>
      <p:sp>
        <p:nvSpPr>
          <p:cNvPr id="5" name="Pladsholder til tekst 4"/>
          <p:cNvSpPr>
            <a:spLocks noGrp="1"/>
          </p:cNvSpPr>
          <p:nvPr>
            <p:ph type="body" sz="quarter" idx="15"/>
          </p:nvPr>
        </p:nvSpPr>
        <p:spPr>
          <a:xfrm>
            <a:off x="691753" y="1822450"/>
            <a:ext cx="5032375" cy="1462534"/>
          </a:xfrm>
        </p:spPr>
        <p:txBody>
          <a:bodyPr>
            <a:normAutofit/>
          </a:bodyPr>
          <a:lstStyle/>
          <a:p>
            <a:pPr>
              <a:buFontTx/>
              <a:buChar char="•"/>
            </a:pPr>
            <a:r>
              <a:rPr lang="da-DK" altLang="da-DK" sz="2200" dirty="0"/>
              <a:t>Lunge/astma sygdomme </a:t>
            </a:r>
            <a:r>
              <a:rPr lang="da-DK" altLang="da-DK" sz="2200" dirty="0" err="1"/>
              <a:t>ca</a:t>
            </a:r>
            <a:r>
              <a:rPr lang="da-DK" altLang="da-DK" sz="2200" dirty="0"/>
              <a:t> 700 pr år</a:t>
            </a:r>
          </a:p>
          <a:p>
            <a:pPr>
              <a:buFontTx/>
              <a:buChar char="•"/>
            </a:pPr>
            <a:r>
              <a:rPr lang="da-DK" altLang="da-DK" sz="2200" dirty="0"/>
              <a:t>Kræft </a:t>
            </a:r>
            <a:r>
              <a:rPr lang="da-DK" altLang="da-DK" sz="2200" dirty="0" err="1"/>
              <a:t>ca</a:t>
            </a:r>
            <a:r>
              <a:rPr lang="da-DK" altLang="da-DK" sz="2200" dirty="0"/>
              <a:t> 600 pr år</a:t>
            </a:r>
          </a:p>
          <a:p>
            <a:pPr>
              <a:buFontTx/>
              <a:buChar char="•"/>
            </a:pPr>
            <a:r>
              <a:rPr lang="da-DK" altLang="da-DK" sz="2200" dirty="0"/>
              <a:t>Nerveskader </a:t>
            </a:r>
            <a:r>
              <a:rPr lang="da-DK" altLang="da-DK" sz="2200" dirty="0" err="1"/>
              <a:t>ca</a:t>
            </a:r>
            <a:r>
              <a:rPr lang="da-DK" altLang="da-DK" sz="2200" dirty="0"/>
              <a:t> 600 pr år</a:t>
            </a:r>
          </a:p>
          <a:p>
            <a:pPr marL="0" indent="0">
              <a:buNone/>
              <a:defRPr/>
            </a:pPr>
            <a:endParaRPr lang="da-DK" sz="1600" dirty="0"/>
          </a:p>
          <a:p>
            <a:pPr marL="0" indent="0">
              <a:defRPr/>
            </a:pPr>
            <a:endParaRPr lang="da-DK" sz="1600" dirty="0"/>
          </a:p>
          <a:p>
            <a:pPr marL="0" indent="0">
              <a:buNone/>
              <a:defRPr/>
            </a:pPr>
            <a:endParaRPr lang="da-DK" sz="1600" dirty="0"/>
          </a:p>
          <a:p>
            <a:pPr marL="0" indent="0" algn="r">
              <a:defRPr/>
            </a:pPr>
            <a:endParaRPr lang="da-DK" sz="1200" i="1" dirty="0"/>
          </a:p>
          <a:p>
            <a:pPr marL="0" indent="0" algn="r">
              <a:defRPr/>
            </a:pPr>
            <a:endParaRPr lang="da-DK" sz="1200" i="1" dirty="0"/>
          </a:p>
          <a:p>
            <a:pPr marL="0" indent="0" algn="r">
              <a:defRPr/>
            </a:pPr>
            <a:endParaRPr lang="da-DK" sz="1200" i="1" dirty="0"/>
          </a:p>
        </p:txBody>
      </p:sp>
      <p:sp>
        <p:nvSpPr>
          <p:cNvPr id="7" name="Pladsholder til dato 1"/>
          <p:cNvSpPr>
            <a:spLocks noGrp="1"/>
          </p:cNvSpPr>
          <p:nvPr>
            <p:ph type="dt" sz="half" idx="10"/>
          </p:nvPr>
        </p:nvSpPr>
        <p:spPr>
          <a:xfrm>
            <a:off x="707480" y="6430782"/>
            <a:ext cx="4768287" cy="365125"/>
          </a:xfrm>
        </p:spPr>
        <p:txBody>
          <a:bodyPr/>
          <a:lstStyle/>
          <a:p>
            <a:pPr>
              <a:lnSpc>
                <a:spcPct val="90000"/>
              </a:lnSpc>
              <a:spcBef>
                <a:spcPts val="1000"/>
              </a:spcBef>
              <a:buFont typeface="Arial" panose="020B0604020202020204" pitchFamily="34" charset="0"/>
              <a:buNone/>
              <a:tabLst>
                <a:tab pos="3048000" algn="l"/>
              </a:tabLst>
            </a:pPr>
            <a:r>
              <a:rPr lang="nb-NO" dirty="0"/>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5</a:t>
            </a:fld>
            <a:r>
              <a:rPr lang="nb-NO" dirty="0"/>
              <a:t>    	</a:t>
            </a:r>
          </a:p>
        </p:txBody>
      </p:sp>
      <p:sp>
        <p:nvSpPr>
          <p:cNvPr id="2" name="Rektangel 1"/>
          <p:cNvSpPr/>
          <p:nvPr/>
        </p:nvSpPr>
        <p:spPr>
          <a:xfrm>
            <a:off x="3070458" y="5908775"/>
            <a:ext cx="5460995" cy="369332"/>
          </a:xfrm>
          <a:prstGeom prst="rect">
            <a:avLst/>
          </a:prstGeom>
        </p:spPr>
        <p:txBody>
          <a:bodyPr wrap="square">
            <a:spAutoFit/>
          </a:bodyPr>
          <a:lstStyle/>
          <a:p>
            <a:pPr algn="r"/>
            <a:r>
              <a:rPr lang="da-DK" dirty="0"/>
              <a:t>Kilde Arbejdsmarkedets erhvervssikring rapport</a:t>
            </a:r>
          </a:p>
        </p:txBody>
      </p:sp>
      <p:pic>
        <p:nvPicPr>
          <p:cNvPr id="1030" name="Picture 6" descr="Lunger og lungesygdom">
            <a:extLst>
              <a:ext uri="{FF2B5EF4-FFF2-40B4-BE49-F238E27FC236}">
                <a16:creationId xmlns:a16="http://schemas.microsoft.com/office/drawing/2014/main" id="{503F1C24-8C39-4454-890E-ED22677C5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782276"/>
            <a:ext cx="2985120" cy="298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003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DA561-CFE8-4990-B72B-1E89E3230284}"/>
              </a:ext>
            </a:extLst>
          </p:cNvPr>
          <p:cNvSpPr>
            <a:spLocks noGrp="1"/>
          </p:cNvSpPr>
          <p:nvPr>
            <p:ph type="title"/>
          </p:nvPr>
        </p:nvSpPr>
        <p:spPr/>
        <p:txBody>
          <a:bodyPr/>
          <a:lstStyle/>
          <a:p>
            <a:r>
              <a:rPr lang="da-DK" dirty="0"/>
              <a:t>Tre-fem ting der vil være opmærksomhed på ved</a:t>
            </a:r>
            <a:br>
              <a:rPr lang="da-DK" dirty="0"/>
            </a:br>
            <a:r>
              <a:rPr lang="da-DK" dirty="0"/>
              <a:t>AT-tilsyn</a:t>
            </a:r>
          </a:p>
        </p:txBody>
      </p:sp>
      <p:sp>
        <p:nvSpPr>
          <p:cNvPr id="4" name="Pladsholder til tekst 3">
            <a:extLst>
              <a:ext uri="{FF2B5EF4-FFF2-40B4-BE49-F238E27FC236}">
                <a16:creationId xmlns:a16="http://schemas.microsoft.com/office/drawing/2014/main" id="{F31D49D8-E67D-4F28-8DD4-F51C762D56E9}"/>
              </a:ext>
            </a:extLst>
          </p:cNvPr>
          <p:cNvSpPr>
            <a:spLocks noGrp="1"/>
          </p:cNvSpPr>
          <p:nvPr>
            <p:ph type="body" idx="1"/>
          </p:nvPr>
        </p:nvSpPr>
        <p:spPr/>
        <p:txBody>
          <a:bodyPr/>
          <a:lstStyle/>
          <a:p>
            <a:endParaRPr lang="da-DK" dirty="0"/>
          </a:p>
        </p:txBody>
      </p:sp>
      <p:sp>
        <p:nvSpPr>
          <p:cNvPr id="5" name="Pladsholder til tekst 4">
            <a:extLst>
              <a:ext uri="{FF2B5EF4-FFF2-40B4-BE49-F238E27FC236}">
                <a16:creationId xmlns:a16="http://schemas.microsoft.com/office/drawing/2014/main" id="{0E1F0E61-4ACF-4B34-B77B-6913F375E189}"/>
              </a:ext>
            </a:extLst>
          </p:cNvPr>
          <p:cNvSpPr>
            <a:spLocks noGrp="1"/>
          </p:cNvSpPr>
          <p:nvPr>
            <p:ph type="body" sz="quarter" idx="15"/>
          </p:nvPr>
        </p:nvSpPr>
        <p:spPr>
          <a:xfrm>
            <a:off x="771523" y="1752389"/>
            <a:ext cx="7517513" cy="2719993"/>
          </a:xfrm>
        </p:spPr>
        <p:txBody>
          <a:bodyPr/>
          <a:lstStyle/>
          <a:p>
            <a:r>
              <a:rPr lang="da-DK" sz="2000" dirty="0"/>
              <a:t>Der skal være en liste over farlige kemiske stoffer og materialer der anvendes</a:t>
            </a:r>
          </a:p>
          <a:p>
            <a:r>
              <a:rPr lang="da-DK" sz="2000" dirty="0"/>
              <a:t>For de farlige kemiske stoffer og materialer der er sikkerheds-datablade for, skal de forefindes på virksomheden </a:t>
            </a:r>
          </a:p>
          <a:p>
            <a:r>
              <a:rPr lang="da-DK" sz="2000" dirty="0"/>
              <a:t>De ansatte skal være instrueret og oplært i </a:t>
            </a:r>
            <a:r>
              <a:rPr lang="da-DK" sz="2000" i="1" dirty="0"/>
              <a:t>processen, </a:t>
            </a:r>
            <a:r>
              <a:rPr lang="da-DK" sz="2000" dirty="0"/>
              <a:t>hvor de kemiske stoffer og produkter anvendes, eller hvor de udsættes for sundhedsskadelig kemi. Er det særlige farlige kemikalier skal instruktionen og oplæringen være understøttet skriftlig (kan være billeder, opslag, video m.m.)</a:t>
            </a:r>
          </a:p>
          <a:p>
            <a:r>
              <a:rPr lang="da-DK" sz="2000" dirty="0"/>
              <a:t>Hvis virksomheden selv har vurderet i deres kemiske risikovurdering, at deres instruktion skal være skriftlig, så skal den være skriftlig!</a:t>
            </a:r>
          </a:p>
          <a:p>
            <a:r>
              <a:rPr lang="da-DK" sz="2000" dirty="0"/>
              <a:t>Den kemiske risikovurdering kan være lavet i forbindelse med den almindelig APV, særligt for mindre virksomheder – der er ikke noget formkrav til, hvordan den kemiske risikovurdering laves.</a:t>
            </a:r>
          </a:p>
          <a:p>
            <a:endParaRPr lang="da-DK" sz="2000" dirty="0"/>
          </a:p>
        </p:txBody>
      </p:sp>
    </p:spTree>
    <p:extLst>
      <p:ext uri="{BB962C8B-B14F-4D97-AF65-F5344CB8AC3E}">
        <p14:creationId xmlns:p14="http://schemas.microsoft.com/office/powerpoint/2010/main" val="2062379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a:t>Eksempler</a:t>
            </a:r>
          </a:p>
        </p:txBody>
      </p:sp>
      <p:sp>
        <p:nvSpPr>
          <p:cNvPr id="4" name="Pladsholder til tekst 3"/>
          <p:cNvSpPr>
            <a:spLocks noGrp="1"/>
          </p:cNvSpPr>
          <p:nvPr>
            <p:ph type="body" idx="1"/>
          </p:nvPr>
        </p:nvSpPr>
        <p:spPr/>
        <p:txBody>
          <a:bodyPr/>
          <a:lstStyle/>
          <a:p>
            <a:r>
              <a:rPr lang="da-DK" dirty="0"/>
              <a:t>Egne</a:t>
            </a:r>
          </a:p>
        </p:txBody>
      </p:sp>
      <p:sp>
        <p:nvSpPr>
          <p:cNvPr id="5" name="Pladsholder til tekst 4"/>
          <p:cNvSpPr>
            <a:spLocks noGrp="1"/>
          </p:cNvSpPr>
          <p:nvPr>
            <p:ph type="body" sz="quarter" idx="15"/>
          </p:nvPr>
        </p:nvSpPr>
        <p:spPr/>
        <p:txBody>
          <a:bodyPr/>
          <a:lstStyle/>
          <a:p>
            <a:pPr marL="0" indent="0" algn="ctr">
              <a:buNone/>
            </a:pPr>
            <a:endParaRPr lang="da-DK" sz="2200" dirty="0"/>
          </a:p>
        </p:txBody>
      </p:sp>
    </p:spTree>
    <p:extLst>
      <p:ext uri="{BB962C8B-B14F-4D97-AF65-F5344CB8AC3E}">
        <p14:creationId xmlns:p14="http://schemas.microsoft.com/office/powerpoint/2010/main" val="829540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a:t>Eksempler</a:t>
            </a:r>
          </a:p>
        </p:txBody>
      </p:sp>
      <p:sp>
        <p:nvSpPr>
          <p:cNvPr id="4" name="Pladsholder til tekst 3"/>
          <p:cNvSpPr>
            <a:spLocks noGrp="1"/>
          </p:cNvSpPr>
          <p:nvPr>
            <p:ph type="body" idx="1"/>
          </p:nvPr>
        </p:nvSpPr>
        <p:spPr/>
        <p:txBody>
          <a:bodyPr/>
          <a:lstStyle/>
          <a:p>
            <a:r>
              <a:rPr lang="da-DK" dirty="0">
                <a:hlinkClick r:id="rId2"/>
              </a:rPr>
              <a:t>32% eddikesyre</a:t>
            </a:r>
            <a:endParaRPr lang="da-DK" dirty="0"/>
          </a:p>
        </p:txBody>
      </p:sp>
      <p:sp>
        <p:nvSpPr>
          <p:cNvPr id="5" name="Pladsholder til tekst 4"/>
          <p:cNvSpPr>
            <a:spLocks noGrp="1"/>
          </p:cNvSpPr>
          <p:nvPr>
            <p:ph type="body" sz="quarter" idx="15"/>
          </p:nvPr>
        </p:nvSpPr>
        <p:spPr/>
        <p:txBody>
          <a:bodyPr/>
          <a:lstStyle/>
          <a:p>
            <a:pPr marL="0" indent="0" algn="ctr">
              <a:buNone/>
            </a:pPr>
            <a:r>
              <a:rPr lang="da-DK" sz="2200" dirty="0"/>
              <a:t>Afkalkning</a:t>
            </a:r>
          </a:p>
        </p:txBody>
      </p:sp>
    </p:spTree>
    <p:extLst>
      <p:ext uri="{BB962C8B-B14F-4D97-AF65-F5344CB8AC3E}">
        <p14:creationId xmlns:p14="http://schemas.microsoft.com/office/powerpoint/2010/main" val="925577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b="1" dirty="0"/>
              <a:t>Eksempler</a:t>
            </a:r>
          </a:p>
        </p:txBody>
      </p:sp>
      <p:sp>
        <p:nvSpPr>
          <p:cNvPr id="4" name="Pladsholder til tekst 3"/>
          <p:cNvSpPr>
            <a:spLocks noGrp="1"/>
          </p:cNvSpPr>
          <p:nvPr>
            <p:ph type="body" idx="1"/>
          </p:nvPr>
        </p:nvSpPr>
        <p:spPr/>
        <p:txBody>
          <a:bodyPr/>
          <a:lstStyle/>
          <a:p>
            <a:endParaRPr lang="da-DK"/>
          </a:p>
        </p:txBody>
      </p:sp>
      <p:sp>
        <p:nvSpPr>
          <p:cNvPr id="5" name="Pladsholder til tekst 4"/>
          <p:cNvSpPr>
            <a:spLocks noGrp="1"/>
          </p:cNvSpPr>
          <p:nvPr>
            <p:ph type="body" sz="quarter" idx="15"/>
          </p:nvPr>
        </p:nvSpPr>
        <p:spPr/>
        <p:txBody>
          <a:bodyPr/>
          <a:lstStyle/>
          <a:p>
            <a:pPr marL="0" indent="0" algn="ctr">
              <a:buNone/>
            </a:pPr>
            <a:endParaRPr lang="da-DK" sz="2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924" y="2905125"/>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71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14400" y="533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0" hangingPunct="0">
              <a:spcBef>
                <a:spcPct val="50000"/>
              </a:spcBef>
              <a:buFontTx/>
              <a:buNone/>
            </a:pPr>
            <a:endParaRPr lang="da-DK" altLang="da-DK" sz="2400" dirty="0">
              <a:latin typeface="Times New Roman" charset="0"/>
            </a:endParaRPr>
          </a:p>
        </p:txBody>
      </p:sp>
      <p:pic>
        <p:nvPicPr>
          <p:cNvPr id="3077" name="Picture 6" descr="5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179" y="2087431"/>
            <a:ext cx="1897063" cy="2592387"/>
          </a:xfrm>
          <a:prstGeom prst="rect">
            <a:avLst/>
          </a:prstGeom>
          <a:solidFill>
            <a:schemeClr val="bg1"/>
          </a:solidFill>
          <a:ln w="88900">
            <a:solidFill>
              <a:schemeClr val="bg1"/>
            </a:solidFill>
            <a:miter lim="800000"/>
            <a:headEnd/>
            <a:tailEnd/>
          </a:ln>
        </p:spPr>
      </p:pic>
      <p:sp>
        <p:nvSpPr>
          <p:cNvPr id="2" name="Titel 1"/>
          <p:cNvSpPr>
            <a:spLocks noGrp="1"/>
          </p:cNvSpPr>
          <p:nvPr>
            <p:ph type="title"/>
          </p:nvPr>
        </p:nvSpPr>
        <p:spPr/>
        <p:txBody>
          <a:bodyPr/>
          <a:lstStyle/>
          <a:p>
            <a:r>
              <a:rPr lang="da-DK" dirty="0"/>
              <a:t>Kemi</a:t>
            </a:r>
          </a:p>
        </p:txBody>
      </p:sp>
      <p:sp>
        <p:nvSpPr>
          <p:cNvPr id="4" name="Pladsholder til tekst 3"/>
          <p:cNvSpPr>
            <a:spLocks noGrp="1"/>
          </p:cNvSpPr>
          <p:nvPr>
            <p:ph type="body" sz="quarter" idx="15"/>
          </p:nvPr>
        </p:nvSpPr>
        <p:spPr/>
        <p:txBody>
          <a:bodyPr/>
          <a:lstStyle/>
          <a:p>
            <a:r>
              <a:rPr lang="da-DK" dirty="0"/>
              <a:t>Der findes ikke giftstoffer</a:t>
            </a:r>
          </a:p>
          <a:p>
            <a:r>
              <a:rPr lang="da-DK" dirty="0"/>
              <a:t>Kun giftdoser</a:t>
            </a:r>
          </a:p>
          <a:p>
            <a:endParaRPr lang="da-DK" dirty="0"/>
          </a:p>
        </p:txBody>
      </p:sp>
      <p:sp>
        <p:nvSpPr>
          <p:cNvPr id="9" name="Pladsholder til dato 1"/>
          <p:cNvSpPr>
            <a:spLocks noGrp="1"/>
          </p:cNvSpPr>
          <p:nvPr>
            <p:ph type="dt" sz="half" idx="10"/>
          </p:nvPr>
        </p:nvSpPr>
        <p:spPr>
          <a:xfrm>
            <a:off x="707480" y="6430782"/>
            <a:ext cx="4768287" cy="365125"/>
          </a:xfrm>
        </p:spPr>
        <p:txBody>
          <a:bodyPr/>
          <a:lstStyle/>
          <a:p>
            <a:pPr>
              <a:lnSpc>
                <a:spcPct val="90000"/>
              </a:lnSpc>
              <a:spcBef>
                <a:spcPts val="1000"/>
              </a:spcBef>
              <a:tabLst>
                <a:tab pos="3048000" algn="l"/>
              </a:tabLst>
            </a:pPr>
            <a:r>
              <a:rPr lang="nb-NO" dirty="0"/>
              <a:t>Side </a:t>
            </a:r>
            <a:fld id="{45CC8EBB-0942-47A5-8AB3-4CAFEDA829D9}" type="slidenum">
              <a:rPr lang="nb-NO" smtClean="0"/>
              <a:pPr>
                <a:lnSpc>
                  <a:spcPct val="90000"/>
                </a:lnSpc>
                <a:spcBef>
                  <a:spcPts val="1000"/>
                </a:spcBef>
                <a:tabLst>
                  <a:tab pos="3048000" algn="l"/>
                </a:tabLst>
              </a:pPr>
              <a:t>6</a:t>
            </a:fld>
            <a:r>
              <a:rPr lang="nb-NO" dirty="0"/>
              <a:t>	</a:t>
            </a:r>
            <a:fld id="{8E8ECF21-4167-4F4F-813C-750C620721E9}" type="datetime2">
              <a:rPr lang="da-DK"/>
              <a:pPr>
                <a:lnSpc>
                  <a:spcPct val="90000"/>
                </a:lnSpc>
                <a:spcBef>
                  <a:spcPts val="1000"/>
                </a:spcBef>
                <a:tabLst>
                  <a:tab pos="3048000" algn="l"/>
                </a:tabLst>
              </a:pPr>
              <a:t>2. oktober 2019</a:t>
            </a:fld>
            <a:endParaRPr lang="nb-NO" dirty="0"/>
          </a:p>
          <a:p>
            <a:pPr>
              <a:lnSpc>
                <a:spcPct val="90000"/>
              </a:lnSpc>
              <a:spcBef>
                <a:spcPts val="1000"/>
              </a:spcBef>
              <a:buFont typeface="Arial" panose="020B0604020202020204" pitchFamily="34" charset="0"/>
              <a:buNone/>
              <a:tabLst>
                <a:tab pos="3048000" algn="l"/>
              </a:tabLst>
            </a:pPr>
            <a:endParaRPr lang="nb-NO" dirty="0"/>
          </a:p>
        </p:txBody>
      </p:sp>
    </p:spTree>
    <p:extLst>
      <p:ext uri="{BB962C8B-B14F-4D97-AF65-F5344CB8AC3E}">
        <p14:creationId xmlns:p14="http://schemas.microsoft.com/office/powerpoint/2010/main" val="289966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14400" y="533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0" hangingPunct="0">
              <a:spcBef>
                <a:spcPct val="50000"/>
              </a:spcBef>
              <a:buFontTx/>
              <a:buNone/>
            </a:pPr>
            <a:endParaRPr lang="da-DK" altLang="da-DK" sz="2400" dirty="0">
              <a:latin typeface="Times New Roman" charset="0"/>
            </a:endParaRPr>
          </a:p>
        </p:txBody>
      </p:sp>
      <p:sp>
        <p:nvSpPr>
          <p:cNvPr id="2" name="Titel 1"/>
          <p:cNvSpPr>
            <a:spLocks noGrp="1"/>
          </p:cNvSpPr>
          <p:nvPr>
            <p:ph type="title"/>
          </p:nvPr>
        </p:nvSpPr>
        <p:spPr/>
        <p:txBody>
          <a:bodyPr/>
          <a:lstStyle/>
          <a:p>
            <a:r>
              <a:rPr lang="da-DK" dirty="0"/>
              <a:t>Risiko</a:t>
            </a:r>
          </a:p>
        </p:txBody>
      </p:sp>
      <p:sp>
        <p:nvSpPr>
          <p:cNvPr id="5" name="Pladsholder til dato 4"/>
          <p:cNvSpPr>
            <a:spLocks noGrp="1"/>
          </p:cNvSpPr>
          <p:nvPr>
            <p:ph type="dt" sz="half" idx="10"/>
          </p:nvPr>
        </p:nvSpPr>
        <p:spPr/>
        <p:txBody>
          <a:bodyPr/>
          <a:lstStyle/>
          <a:p>
            <a:pPr>
              <a:lnSpc>
                <a:spcPct val="90000"/>
              </a:lnSpc>
              <a:spcBef>
                <a:spcPts val="1000"/>
              </a:spcBef>
              <a:buFont typeface="Arial" panose="020B0604020202020204" pitchFamily="34" charset="0"/>
              <a:buNone/>
              <a:tabLst>
                <a:tab pos="3048000" algn="l"/>
              </a:tabLst>
            </a:pPr>
            <a:r>
              <a:rPr lang="nb-NO"/>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7</a:t>
            </a:fld>
            <a:r>
              <a:rPr lang="nb-NO"/>
              <a:t>    	</a:t>
            </a:r>
            <a:fld id="{4D0929C9-96FC-4A39-BD1E-17EAF0CD9199}" type="datetime2">
              <a:rPr lang="da-DK" smtClean="0"/>
              <a:pPr>
                <a:lnSpc>
                  <a:spcPct val="90000"/>
                </a:lnSpc>
                <a:spcBef>
                  <a:spcPts val="1000"/>
                </a:spcBef>
                <a:buFont typeface="Arial" panose="020B0604020202020204" pitchFamily="34" charset="0"/>
                <a:buNone/>
                <a:tabLst>
                  <a:tab pos="3048000" algn="l"/>
                </a:tabLst>
              </a:pPr>
              <a:t>2. oktober 2019</a:t>
            </a:fld>
            <a:endParaRPr lang="nb-NO" dirty="0"/>
          </a:p>
        </p:txBody>
      </p:sp>
      <p:pic>
        <p:nvPicPr>
          <p:cNvPr id="6" name="Billede 5">
            <a:extLst>
              <a:ext uri="{FF2B5EF4-FFF2-40B4-BE49-F238E27FC236}">
                <a16:creationId xmlns:a16="http://schemas.microsoft.com/office/drawing/2014/main" id="{1529C429-EF58-4501-8D94-78244EB7915D}"/>
              </a:ext>
            </a:extLst>
          </p:cNvPr>
          <p:cNvPicPr>
            <a:picLocks noChangeAspect="1"/>
          </p:cNvPicPr>
          <p:nvPr/>
        </p:nvPicPr>
        <p:blipFill>
          <a:blip r:embed="rId2"/>
          <a:stretch>
            <a:fillRect/>
          </a:stretch>
        </p:blipFill>
        <p:spPr>
          <a:xfrm>
            <a:off x="295274" y="299526"/>
            <a:ext cx="7277101" cy="5452351"/>
          </a:xfrm>
          <a:prstGeom prst="rect">
            <a:avLst/>
          </a:prstGeom>
        </p:spPr>
      </p:pic>
    </p:spTree>
    <p:extLst>
      <p:ext uri="{BB962C8B-B14F-4D97-AF65-F5344CB8AC3E}">
        <p14:creationId xmlns:p14="http://schemas.microsoft.com/office/powerpoint/2010/main" val="1055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14400" y="533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0" hangingPunct="0">
              <a:spcBef>
                <a:spcPct val="50000"/>
              </a:spcBef>
              <a:buFontTx/>
              <a:buNone/>
            </a:pPr>
            <a:endParaRPr lang="da-DK" altLang="da-DK" sz="2400" dirty="0">
              <a:latin typeface="Times New Roman" charset="0"/>
            </a:endParaRPr>
          </a:p>
        </p:txBody>
      </p:sp>
      <p:sp>
        <p:nvSpPr>
          <p:cNvPr id="3075" name="Text Box 4"/>
          <p:cNvSpPr txBox="1">
            <a:spLocks noChangeArrowheads="1"/>
          </p:cNvSpPr>
          <p:nvPr/>
        </p:nvSpPr>
        <p:spPr bwMode="auto">
          <a:xfrm>
            <a:off x="539750" y="1341438"/>
            <a:ext cx="806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0" hangingPunct="0">
              <a:spcBef>
                <a:spcPct val="50000"/>
              </a:spcBef>
              <a:buFontTx/>
              <a:buNone/>
            </a:pPr>
            <a:endParaRPr lang="da-DK" altLang="da-DK" sz="2400" dirty="0">
              <a:latin typeface="Arial" charset="0"/>
            </a:endParaRPr>
          </a:p>
        </p:txBody>
      </p:sp>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60" y="1746937"/>
            <a:ext cx="5812493" cy="3263154"/>
          </a:xfrm>
          <a:prstGeom prst="rect">
            <a:avLst/>
          </a:prstGeom>
        </p:spPr>
      </p:pic>
      <p:sp>
        <p:nvSpPr>
          <p:cNvPr id="3" name="Titel 2"/>
          <p:cNvSpPr>
            <a:spLocks noGrp="1"/>
          </p:cNvSpPr>
          <p:nvPr>
            <p:ph type="title"/>
          </p:nvPr>
        </p:nvSpPr>
        <p:spPr/>
        <p:txBody>
          <a:bodyPr/>
          <a:lstStyle/>
          <a:p>
            <a:r>
              <a:rPr lang="da-DK" dirty="0"/>
              <a:t>Risiko</a:t>
            </a:r>
          </a:p>
        </p:txBody>
      </p:sp>
      <p:sp>
        <p:nvSpPr>
          <p:cNvPr id="5" name="Pladsholder til dato 4"/>
          <p:cNvSpPr>
            <a:spLocks noGrp="1"/>
          </p:cNvSpPr>
          <p:nvPr>
            <p:ph type="dt" sz="half" idx="10"/>
          </p:nvPr>
        </p:nvSpPr>
        <p:spPr/>
        <p:txBody>
          <a:bodyPr/>
          <a:lstStyle/>
          <a:p>
            <a:pPr>
              <a:lnSpc>
                <a:spcPct val="90000"/>
              </a:lnSpc>
              <a:spcBef>
                <a:spcPts val="1000"/>
              </a:spcBef>
              <a:buFont typeface="Arial" panose="020B0604020202020204" pitchFamily="34" charset="0"/>
              <a:buNone/>
              <a:tabLst>
                <a:tab pos="3048000" algn="l"/>
              </a:tabLst>
            </a:pPr>
            <a:r>
              <a:rPr lang="nb-NO" dirty="0"/>
              <a:t>Side </a:t>
            </a:r>
            <a:fld id="{0FDF7125-A90A-457F-9A23-27E60D8CDA6A}" type="slidenum">
              <a:rPr lang="nb-NO" smtClean="0"/>
              <a:pPr>
                <a:lnSpc>
                  <a:spcPct val="90000"/>
                </a:lnSpc>
                <a:spcBef>
                  <a:spcPts val="1000"/>
                </a:spcBef>
                <a:buFont typeface="Arial" panose="020B0604020202020204" pitchFamily="34" charset="0"/>
                <a:buNone/>
                <a:tabLst>
                  <a:tab pos="3048000" algn="l"/>
                </a:tabLst>
              </a:pPr>
              <a:t>8</a:t>
            </a:fld>
            <a:r>
              <a:rPr lang="nb-NO" dirty="0"/>
              <a:t>    	</a:t>
            </a:r>
            <a:fld id="{6C8AF51F-B470-4375-BF16-D7DE31C87B56}" type="datetime2">
              <a:rPr lang="da-DK" smtClean="0"/>
              <a:pPr>
                <a:lnSpc>
                  <a:spcPct val="90000"/>
                </a:lnSpc>
                <a:spcBef>
                  <a:spcPts val="1000"/>
                </a:spcBef>
                <a:buFont typeface="Arial" panose="020B0604020202020204" pitchFamily="34" charset="0"/>
                <a:buNone/>
                <a:tabLst>
                  <a:tab pos="3048000" algn="l"/>
                </a:tabLst>
              </a:pPr>
              <a:t>2. oktober 2019</a:t>
            </a:fld>
            <a:endParaRPr lang="nb-NO" dirty="0"/>
          </a:p>
        </p:txBody>
      </p:sp>
    </p:spTree>
    <p:extLst>
      <p:ext uri="{BB962C8B-B14F-4D97-AF65-F5344CB8AC3E}">
        <p14:creationId xmlns:p14="http://schemas.microsoft.com/office/powerpoint/2010/main" val="279210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14400" y="533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0" hangingPunct="0">
              <a:spcBef>
                <a:spcPct val="50000"/>
              </a:spcBef>
              <a:buFontTx/>
              <a:buNone/>
            </a:pPr>
            <a:endParaRPr lang="da-DK" altLang="da-DK" sz="2400">
              <a:latin typeface="Times New Roman" charset="0"/>
            </a:endParaRPr>
          </a:p>
        </p:txBody>
      </p:sp>
      <p:sp>
        <p:nvSpPr>
          <p:cNvPr id="6" name="Titel 5"/>
          <p:cNvSpPr>
            <a:spLocks noGrp="1"/>
          </p:cNvSpPr>
          <p:nvPr>
            <p:ph type="title"/>
          </p:nvPr>
        </p:nvSpPr>
        <p:spPr/>
        <p:txBody>
          <a:bodyPr/>
          <a:lstStyle/>
          <a:p>
            <a:r>
              <a:rPr lang="da-DK" dirty="0"/>
              <a:t>Kemi-kodenummer</a:t>
            </a:r>
          </a:p>
        </p:txBody>
      </p:sp>
      <p:sp>
        <p:nvSpPr>
          <p:cNvPr id="7" name="Pladsholder til tekst 6"/>
          <p:cNvSpPr>
            <a:spLocks noGrp="1"/>
          </p:cNvSpPr>
          <p:nvPr>
            <p:ph type="body" sz="quarter" idx="15"/>
          </p:nvPr>
        </p:nvSpPr>
        <p:spPr>
          <a:xfrm>
            <a:off x="732093" y="1798638"/>
            <a:ext cx="7763273" cy="4244976"/>
          </a:xfrm>
        </p:spPr>
        <p:txBody>
          <a:bodyPr/>
          <a:lstStyle/>
          <a:p>
            <a:pPr eaLnBrk="0" hangingPunct="0">
              <a:spcBef>
                <a:spcPct val="50000"/>
              </a:spcBef>
              <a:buFontTx/>
              <a:buChar char="•"/>
            </a:pPr>
            <a:r>
              <a:rPr lang="da-DK" altLang="da-DK" b="1" dirty="0"/>
              <a:t>Før		Efter</a:t>
            </a:r>
          </a:p>
          <a:p>
            <a:pPr eaLnBrk="0" hangingPunct="0">
              <a:spcBef>
                <a:spcPct val="50000"/>
              </a:spcBef>
              <a:buFontTx/>
              <a:buChar char="•"/>
            </a:pPr>
            <a:r>
              <a:rPr lang="da-DK" altLang="da-DK" dirty="0"/>
              <a:t>00		0</a:t>
            </a:r>
          </a:p>
          <a:p>
            <a:pPr eaLnBrk="0" hangingPunct="0">
              <a:spcBef>
                <a:spcPct val="50000"/>
              </a:spcBef>
              <a:buFontTx/>
              <a:buChar char="•"/>
            </a:pPr>
            <a:r>
              <a:rPr lang="da-DK" altLang="da-DK" dirty="0"/>
              <a:t>0		1</a:t>
            </a:r>
          </a:p>
          <a:p>
            <a:pPr eaLnBrk="0" hangingPunct="0">
              <a:spcBef>
                <a:spcPct val="50000"/>
              </a:spcBef>
              <a:buFontTx/>
              <a:buChar char="•"/>
            </a:pPr>
            <a:r>
              <a:rPr lang="da-DK" altLang="da-DK" dirty="0"/>
              <a:t>1		2</a:t>
            </a:r>
          </a:p>
          <a:p>
            <a:pPr eaLnBrk="0" hangingPunct="0">
              <a:spcBef>
                <a:spcPct val="50000"/>
              </a:spcBef>
              <a:buFontTx/>
              <a:buChar char="•"/>
            </a:pPr>
            <a:r>
              <a:rPr lang="da-DK" altLang="da-DK" dirty="0"/>
              <a:t>2		3</a:t>
            </a:r>
          </a:p>
          <a:p>
            <a:pPr eaLnBrk="0" hangingPunct="0">
              <a:spcBef>
                <a:spcPct val="50000"/>
              </a:spcBef>
              <a:buFontTx/>
              <a:buChar char="•"/>
            </a:pPr>
            <a:r>
              <a:rPr lang="da-DK" altLang="da-DK" dirty="0"/>
              <a:t>3		4</a:t>
            </a:r>
          </a:p>
          <a:p>
            <a:pPr eaLnBrk="0" hangingPunct="0">
              <a:spcBef>
                <a:spcPct val="50000"/>
              </a:spcBef>
              <a:buFontTx/>
              <a:buChar char="•"/>
            </a:pPr>
            <a:r>
              <a:rPr lang="da-DK" altLang="da-DK" dirty="0"/>
              <a:t>4		5</a:t>
            </a:r>
          </a:p>
          <a:p>
            <a:pPr eaLnBrk="0" hangingPunct="0">
              <a:spcBef>
                <a:spcPct val="50000"/>
              </a:spcBef>
              <a:buFontTx/>
              <a:buChar char="•"/>
            </a:pPr>
            <a:r>
              <a:rPr lang="da-DK" altLang="da-DK" dirty="0"/>
              <a:t>5		6</a:t>
            </a:r>
          </a:p>
          <a:p>
            <a:endParaRPr lang="da-DK" dirty="0"/>
          </a:p>
        </p:txBody>
      </p:sp>
      <p:sp>
        <p:nvSpPr>
          <p:cNvPr id="5" name="Pladsholder til dato 4"/>
          <p:cNvSpPr>
            <a:spLocks noGrp="1"/>
          </p:cNvSpPr>
          <p:nvPr>
            <p:ph type="dt" sz="half" idx="10"/>
          </p:nvPr>
        </p:nvSpPr>
        <p:spPr/>
        <p:txBody>
          <a:bodyPr/>
          <a:lstStyle/>
          <a:p>
            <a:pPr>
              <a:lnSpc>
                <a:spcPct val="90000"/>
              </a:lnSpc>
              <a:spcBef>
                <a:spcPts val="1000"/>
              </a:spcBef>
              <a:buFont typeface="Arial" panose="020B0604020202020204" pitchFamily="34" charset="0"/>
              <a:buNone/>
              <a:tabLst>
                <a:tab pos="990600" algn="l"/>
              </a:tabLst>
            </a:pPr>
            <a:r>
              <a:rPr lang="da-DK" dirty="0"/>
              <a:t>Side </a:t>
            </a:r>
            <a:fld id="{0FDF7125-A90A-457F-9A23-27E60D8CDA6A}" type="slidenum">
              <a:rPr lang="da-DK" smtClean="0"/>
              <a:pPr>
                <a:lnSpc>
                  <a:spcPct val="90000"/>
                </a:lnSpc>
                <a:spcBef>
                  <a:spcPts val="1000"/>
                </a:spcBef>
                <a:buFont typeface="Arial" panose="020B0604020202020204" pitchFamily="34" charset="0"/>
                <a:buNone/>
                <a:tabLst>
                  <a:tab pos="990600" algn="l"/>
                </a:tabLst>
              </a:pPr>
              <a:t>9</a:t>
            </a:fld>
            <a:r>
              <a:rPr lang="da-DK" dirty="0"/>
              <a:t>    			</a:t>
            </a:r>
            <a:fld id="{C9EBD01F-3A9D-47A5-91BB-9BB42C83368C}" type="datetime2">
              <a:rPr lang="da-DK" smtClean="0"/>
              <a:pPr>
                <a:lnSpc>
                  <a:spcPct val="90000"/>
                </a:lnSpc>
                <a:spcBef>
                  <a:spcPts val="1000"/>
                </a:spcBef>
                <a:buFont typeface="Arial" panose="020B0604020202020204" pitchFamily="34" charset="0"/>
                <a:buNone/>
                <a:tabLst>
                  <a:tab pos="990600" algn="l"/>
                </a:tabLst>
              </a:pPr>
              <a:t>2. oktober 2019</a:t>
            </a:fld>
            <a:endParaRPr lang="da-DK" dirty="0"/>
          </a:p>
        </p:txBody>
      </p:sp>
    </p:spTree>
    <p:extLst>
      <p:ext uri="{BB962C8B-B14F-4D97-AF65-F5344CB8AC3E}">
        <p14:creationId xmlns:p14="http://schemas.microsoft.com/office/powerpoint/2010/main" val="2080847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5579</TotalTime>
  <Words>2342</Words>
  <Application>Microsoft Office PowerPoint</Application>
  <PresentationFormat>Skærmshow (4:3)</PresentationFormat>
  <Paragraphs>419</Paragraphs>
  <Slides>53</Slides>
  <Notes>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53</vt:i4>
      </vt:variant>
    </vt:vector>
  </HeadingPairs>
  <TitlesOfParts>
    <vt:vector size="58" baseType="lpstr">
      <vt:lpstr>Arial</vt:lpstr>
      <vt:lpstr>Calibri</vt:lpstr>
      <vt:lpstr>Comic Sans MS</vt:lpstr>
      <vt:lpstr>Times New Roman</vt:lpstr>
      <vt:lpstr>Office Theme</vt:lpstr>
      <vt:lpstr>Kemidag 03-10-19</vt:lpstr>
      <vt:lpstr>Ny regler pr. 01-07-2019</vt:lpstr>
      <vt:lpstr>Ny regler pr. 01-07-2019</vt:lpstr>
      <vt:lpstr>Forsvarlig kemikaliehåndtering – hvorfor?</vt:lpstr>
      <vt:lpstr>Forsvarlig kemikaliehåndtering – hvorfor?</vt:lpstr>
      <vt:lpstr>Kemi</vt:lpstr>
      <vt:lpstr>Risiko</vt:lpstr>
      <vt:lpstr>Risiko</vt:lpstr>
      <vt:lpstr>Kemi-kodenummer</vt:lpstr>
      <vt:lpstr>Kemi-kodenummer</vt:lpstr>
      <vt:lpstr>Kemi-kodenummer</vt:lpstr>
      <vt:lpstr>Mærkning af produkt</vt:lpstr>
      <vt:lpstr>Kemisk APV</vt:lpstr>
      <vt:lpstr>PowerPoint-præsentation</vt:lpstr>
      <vt:lpstr>Kemisk APV</vt:lpstr>
      <vt:lpstr>Kemisk APV</vt:lpstr>
      <vt:lpstr>Kemisk APV</vt:lpstr>
      <vt:lpstr>PowerPoint-præsentation</vt:lpstr>
      <vt:lpstr>Kemisk APV</vt:lpstr>
      <vt:lpstr>Kemisk APV</vt:lpstr>
      <vt:lpstr>Kemisk risikovurdering</vt:lpstr>
      <vt:lpstr>Kemisk risikovurdering</vt:lpstr>
      <vt:lpstr>Kemisk risikovurdering</vt:lpstr>
      <vt:lpstr>Kemisk risikovurdering</vt:lpstr>
      <vt:lpstr>Kemisk risikovurdering</vt:lpstr>
      <vt:lpstr>Kemisk risikovurdering</vt:lpstr>
      <vt:lpstr>Kemisk risikovurdering</vt:lpstr>
      <vt:lpstr>Kemisk risikovurdering</vt:lpstr>
      <vt:lpstr>Kemisk risikovurdering</vt:lpstr>
      <vt:lpstr>Kemisk risikovurdering</vt:lpstr>
      <vt:lpstr>Kemisk risikovurdering</vt:lpstr>
      <vt:lpstr>STOP princippet</vt:lpstr>
      <vt:lpstr>Kemisk instruktion</vt:lpstr>
      <vt:lpstr>Kemisk instruktion</vt:lpstr>
      <vt:lpstr>Kemisk instruktion</vt:lpstr>
      <vt:lpstr>Kemisk instruktion</vt:lpstr>
      <vt:lpstr>Kemisk instruktion</vt:lpstr>
      <vt:lpstr>Kemisk instruktion</vt:lpstr>
      <vt:lpstr>Kemisk instruktion</vt:lpstr>
      <vt:lpstr>Kemisk instruktion</vt:lpstr>
      <vt:lpstr>Kemisk instruktion</vt:lpstr>
      <vt:lpstr>Kemisk instruktion</vt:lpstr>
      <vt:lpstr>Kemisk instruktion</vt:lpstr>
      <vt:lpstr>Kemisk instruktion</vt:lpstr>
      <vt:lpstr>Kemisk instruktion</vt:lpstr>
      <vt:lpstr>Kemisk instruktion</vt:lpstr>
      <vt:lpstr>Nye krav til instruktion og oplæring</vt:lpstr>
      <vt:lpstr>Hvad får man ud af kemisk risikovurdering og instruktion</vt:lpstr>
      <vt:lpstr>Fra individuelt til fælles kemiansvar</vt:lpstr>
      <vt:lpstr>Tre-fem ting der vil være opmærksomhed på ved AT-tilsyn</vt:lpstr>
      <vt:lpstr>Eksempler</vt:lpstr>
      <vt:lpstr>Eksempler</vt:lpstr>
      <vt:lpstr>Eksempler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ArbejdsmiljøCentret A/S</dc:creator>
  <cp:lastModifiedBy>Hans S. Knudsen</cp:lastModifiedBy>
  <cp:revision>327</cp:revision>
  <cp:lastPrinted>2019-10-02T08:42:03Z</cp:lastPrinted>
  <dcterms:created xsi:type="dcterms:W3CDTF">2016-04-12T09:54:41Z</dcterms:created>
  <dcterms:modified xsi:type="dcterms:W3CDTF">2019-10-02T08:52:31Z</dcterms:modified>
</cp:coreProperties>
</file>