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17"/>
  </p:notesMasterIdLst>
  <p:handoutMasterIdLst>
    <p:handoutMasterId r:id="rId18"/>
  </p:handoutMasterIdLst>
  <p:sldIdLst>
    <p:sldId id="278" r:id="rId3"/>
    <p:sldId id="284" r:id="rId4"/>
    <p:sldId id="310" r:id="rId5"/>
    <p:sldId id="285" r:id="rId6"/>
    <p:sldId id="286" r:id="rId7"/>
    <p:sldId id="312" r:id="rId8"/>
    <p:sldId id="313" r:id="rId9"/>
    <p:sldId id="314" r:id="rId10"/>
    <p:sldId id="315" r:id="rId11"/>
    <p:sldId id="316" r:id="rId12"/>
    <p:sldId id="317" r:id="rId13"/>
    <p:sldId id="319" r:id="rId14"/>
    <p:sldId id="320" r:id="rId15"/>
    <p:sldId id="321" r:id="rId16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744" y="-45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13-03-2014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88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13-03-2014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28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regular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13. marts 2014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13. marts 2014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 rot="10800000" flipV="1">
            <a:off x="5638800" y="5716801"/>
            <a:ext cx="3200400" cy="387558"/>
          </a:xfrm>
        </p:spPr>
        <p:txBody>
          <a:bodyPr>
            <a:normAutofit/>
          </a:bodyPr>
          <a:lstStyle/>
          <a:p>
            <a:r>
              <a:rPr lang="da-DK" sz="1800" cap="small" dirty="0" smtClean="0">
                <a:solidFill>
                  <a:schemeClr val="bg1"/>
                </a:solidFill>
              </a:rPr>
              <a:t>Teorier om styringsnetværk</a:t>
            </a:r>
            <a:endParaRPr lang="da-DK" sz="1800" cap="small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45200" y="2852936"/>
            <a:ext cx="7646400" cy="1076400"/>
          </a:xfrm>
        </p:spPr>
        <p:txBody>
          <a:bodyPr>
            <a:normAutofit/>
          </a:bodyPr>
          <a:lstStyle/>
          <a:p>
            <a:pPr algn="r"/>
            <a:r>
              <a:rPr lang="da-DK" sz="2000" dirty="0" smtClean="0"/>
              <a:t>Netværksledelse i den offentlige opgaveløsning</a:t>
            </a:r>
            <a:br>
              <a:rPr lang="da-DK" sz="2000" dirty="0" smtClean="0"/>
            </a:br>
            <a:r>
              <a:rPr lang="da-DK" sz="2000" dirty="0" smtClean="0"/>
              <a:t>for netværksledere &amp; netværksdeltagere </a:t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10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048619" y="1981200"/>
            <a:ext cx="5199781" cy="28315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Hvorfor?</a:t>
            </a:r>
          </a:p>
          <a:p>
            <a:endParaRPr lang="da-DK" sz="2000" cap="small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Løst tilkoblede netværk af aktører fra forskellige sociale, økonomiske og politiske sfærer.</a:t>
            </a:r>
          </a:p>
          <a:p>
            <a:pPr>
              <a:buFont typeface="Arial"/>
              <a:buChar char="•"/>
            </a:pPr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Normativ.</a:t>
            </a:r>
          </a:p>
          <a:p>
            <a:pPr>
              <a:buFont typeface="Arial"/>
              <a:buChar char="•"/>
            </a:pPr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Underminere forestillingen og enhedsorganisation om klar arbejdsdeling.</a:t>
            </a:r>
          </a:p>
          <a:p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Autonomi og fællesskab går hånd i hånd</a:t>
            </a:r>
            <a:endParaRPr lang="da-DK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11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048619" y="1981200"/>
            <a:ext cx="7790581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Hvordan?</a:t>
            </a:r>
          </a:p>
          <a:p>
            <a:endParaRPr lang="da-DK" sz="2000" cap="small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Aktørhandling fører til skabelse af inter organisatoriske netværk</a:t>
            </a:r>
            <a:r>
              <a:rPr lang="da-DK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a-DK" cap="small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Institutionelle design spredes og inddrages i forskellige organisationer.</a:t>
            </a:r>
          </a:p>
          <a:p>
            <a:endParaRPr lang="da-DK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Legitimitet / isomorfi                  Effektivitet</a:t>
            </a:r>
            <a:endParaRPr lang="da-DK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øjre-venstrepil 5"/>
          <p:cNvSpPr/>
          <p:nvPr/>
        </p:nvSpPr>
        <p:spPr>
          <a:xfrm>
            <a:off x="3338854" y="3733800"/>
            <a:ext cx="699746" cy="217170"/>
          </a:xfrm>
          <a:prstGeom prst="leftRightArrow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12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058421" y="1859540"/>
            <a:ext cx="7873511" cy="89255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20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Hvordan styres – </a:t>
            </a:r>
            <a:r>
              <a:rPr lang="da-DK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metastyring af selvregulerende styringsnetværk</a:t>
            </a:r>
            <a:r>
              <a:rPr lang="da-DK" sz="20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da-DK" sz="2000" cap="small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forme og udvikle aktørernes identiteter og kapaciteter</a:t>
            </a:r>
            <a:endParaRPr lang="da-DK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Lige pilforbindelse 6"/>
          <p:cNvCxnSpPr/>
          <p:nvPr/>
        </p:nvCxnSpPr>
        <p:spPr>
          <a:xfrm rot="5400000">
            <a:off x="4043046" y="3433446"/>
            <a:ext cx="1362708" cy="1588"/>
          </a:xfrm>
          <a:prstGeom prst="straightConnector1">
            <a:avLst/>
          </a:prstGeom>
          <a:ln w="317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3429000" y="4115594"/>
            <a:ext cx="2286000" cy="738664"/>
          </a:xfrm>
          <a:prstGeom prst="rect">
            <a:avLst/>
          </a:prstGeom>
          <a:noFill/>
          <a:ln>
            <a:solidFill>
              <a:srgbClr val="053E64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Producere bestemt viden </a:t>
            </a: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Historiefortællinger</a:t>
            </a:r>
            <a:endParaRPr lang="da-DK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Lige pilforbindelse 11"/>
          <p:cNvCxnSpPr/>
          <p:nvPr/>
        </p:nvCxnSpPr>
        <p:spPr>
          <a:xfrm rot="5400000">
            <a:off x="5795646" y="3434240"/>
            <a:ext cx="1362708" cy="1588"/>
          </a:xfrm>
          <a:prstGeom prst="straightConnector1">
            <a:avLst/>
          </a:prstGeom>
          <a:ln w="317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boks 12"/>
          <p:cNvSpPr txBox="1"/>
          <p:nvPr/>
        </p:nvSpPr>
        <p:spPr>
          <a:xfrm>
            <a:off x="6019800" y="4116388"/>
            <a:ext cx="1676400" cy="984885"/>
          </a:xfrm>
          <a:prstGeom prst="rect">
            <a:avLst/>
          </a:prstGeom>
          <a:noFill/>
          <a:ln>
            <a:solidFill>
              <a:srgbClr val="053E64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Nye rettigheder</a:t>
            </a: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Ressourcer </a:t>
            </a: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Kompetencer</a:t>
            </a: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Politisk </a:t>
            </a:r>
            <a:r>
              <a:rPr lang="da-DK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know</a:t>
            </a: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</a:t>
            </a:r>
            <a:endParaRPr lang="da-DK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tribet højrepil 14"/>
          <p:cNvSpPr/>
          <p:nvPr/>
        </p:nvSpPr>
        <p:spPr>
          <a:xfrm rot="19474552">
            <a:off x="1410903" y="2971800"/>
            <a:ext cx="1684779" cy="1425258"/>
          </a:xfrm>
          <a:prstGeom prst="stripedRightArrow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15"/>
          <p:cNvSpPr txBox="1"/>
          <p:nvPr/>
        </p:nvSpPr>
        <p:spPr>
          <a:xfrm rot="19519253">
            <a:off x="1638447" y="352538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Metastyring</a:t>
            </a:r>
            <a:endParaRPr lang="da-DK" sz="1600" cap="sm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4725194" y="5486400"/>
            <a:ext cx="215533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i="1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Handlinger</a:t>
            </a:r>
            <a:endParaRPr lang="da-DK" i="1" cap="small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Venstre klammeparentes 17"/>
          <p:cNvSpPr/>
          <p:nvPr/>
        </p:nvSpPr>
        <p:spPr>
          <a:xfrm rot="16200000">
            <a:off x="5519470" y="4147871"/>
            <a:ext cx="381000" cy="2448459"/>
          </a:xfrm>
          <a:prstGeom prst="leftBrac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13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61857" y="1738595"/>
            <a:ext cx="7367743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latin typeface="Arial" pitchFamily="34" charset="0"/>
                <a:cs typeface="Arial" pitchFamily="34" charset="0"/>
              </a:rPr>
              <a:t>Konklusion</a:t>
            </a:r>
          </a:p>
          <a:p>
            <a:endParaRPr lang="da-DK" sz="2000" cap="smal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Institutionelt betingende netværksdannelse med udgangspunkt i aktørernes </a:t>
            </a: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indbyrdes afhængighed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og</a:t>
            </a: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 kontakter.</a:t>
            </a:r>
          </a:p>
          <a:p>
            <a:pPr>
              <a:buFont typeface="Arial"/>
              <a:buChar char="•"/>
            </a:pPr>
            <a:endParaRPr lang="da-DK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Tilstedeværelse af isomorfe pres for adoption af bestemte organisationsopskrifter.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Fokuseringen på identitets- og kapacitetsudviklingens betydning for styringsprocessen.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Den centrale rolle for metastyringens for styringsprocessen.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Fremhævelse af den erfaringsbaserede læring som afgørende for succesfuld styring.</a:t>
            </a:r>
          </a:p>
          <a:p>
            <a:pPr>
              <a:buFont typeface="Arial"/>
              <a:buChar char="•"/>
            </a:pP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14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048619" y="1600200"/>
            <a:ext cx="7180981" cy="3416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latin typeface="Arial" pitchFamily="34" charset="0"/>
                <a:cs typeface="Arial" pitchFamily="34" charset="0"/>
              </a:rPr>
              <a:t>Anvendelse på forskellige områder / temaer</a:t>
            </a:r>
          </a:p>
          <a:p>
            <a:endParaRPr lang="da-DK" sz="2000" cap="small" dirty="0" smtClean="0">
              <a:latin typeface="Arial" pitchFamily="34" charset="0"/>
              <a:cs typeface="Arial" pitchFamily="34" charset="0"/>
            </a:endParaRPr>
          </a:p>
          <a:p>
            <a:endParaRPr lang="da-DK" sz="2000" cap="smal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Innovation</a:t>
            </a:r>
          </a:p>
          <a:p>
            <a:pPr>
              <a:buFont typeface="Arial"/>
              <a:buChar char="•"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Kompetenceudvikling og videnskabelse</a:t>
            </a:r>
          </a:p>
          <a:p>
            <a:pPr>
              <a:buFont typeface="Arial"/>
              <a:buChar char="•"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Ledelse &amp; styring</a:t>
            </a:r>
          </a:p>
          <a:p>
            <a:pPr>
              <a:buFont typeface="Arial"/>
              <a:buChar char="•"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Organisationsudvikling</a:t>
            </a:r>
          </a:p>
          <a:p>
            <a:pPr>
              <a:buFont typeface="Arial"/>
              <a:buChar char="•"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Løse opgaver der på en og samme tid er horisontale og vertikale.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2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85800" y="2413338"/>
            <a:ext cx="617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da-DK" sz="2400" cap="small" dirty="0" smtClean="0">
                <a:latin typeface="Arial"/>
                <a:cs typeface="Arial"/>
              </a:rPr>
              <a:t>Teorier om Styringsnetværk:</a:t>
            </a:r>
          </a:p>
          <a:p>
            <a:pPr>
              <a:buFontTx/>
              <a:buNone/>
              <a:defRPr/>
            </a:pPr>
            <a:endParaRPr lang="da-DK" sz="2000" cap="small" dirty="0" smtClean="0">
              <a:latin typeface="Arial"/>
              <a:cs typeface="Arial"/>
            </a:endParaRPr>
          </a:p>
          <a:p>
            <a:pPr>
              <a:buFontTx/>
              <a:buNone/>
              <a:defRPr/>
            </a:pPr>
            <a:r>
              <a:rPr lang="da-DK" sz="2000" cap="small" dirty="0" smtClean="0">
                <a:latin typeface="Arial"/>
                <a:cs typeface="Arial"/>
              </a:rPr>
              <a:t>Et netværk er:</a:t>
            </a:r>
          </a:p>
          <a:p>
            <a:pPr>
              <a:buFontTx/>
              <a:buNone/>
              <a:defRPr/>
            </a:pPr>
            <a:endParaRPr lang="da-DK" sz="2000" cap="small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  <a:defRPr/>
            </a:pPr>
            <a:r>
              <a:rPr lang="da-DK" sz="2000" dirty="0" smtClean="0">
                <a:latin typeface="Arial"/>
                <a:cs typeface="Arial"/>
              </a:rPr>
              <a:t>En gensidig afhængighed af aktører</a:t>
            </a:r>
          </a:p>
          <a:p>
            <a:pPr>
              <a:buFont typeface="Arial"/>
              <a:buChar char="•"/>
              <a:defRPr/>
            </a:pPr>
            <a:r>
              <a:rPr lang="da-DK" sz="2000" dirty="0" smtClean="0">
                <a:latin typeface="Arial"/>
                <a:cs typeface="Arial"/>
              </a:rPr>
              <a:t>En forhandlingsbaseret interaktion</a:t>
            </a:r>
          </a:p>
          <a:p>
            <a:pPr>
              <a:buFont typeface="Arial"/>
              <a:buChar char="•"/>
              <a:defRPr/>
            </a:pPr>
            <a:r>
              <a:rPr lang="da-DK" sz="2000" dirty="0" smtClean="0">
                <a:latin typeface="Arial"/>
                <a:cs typeface="Arial"/>
              </a:rPr>
              <a:t>Medfører en vis institutionalisering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 flipH="1">
            <a:off x="685800" y="483513"/>
            <a:ext cx="328617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85800" y="1295401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cap="small" dirty="0" smtClean="0">
                <a:solidFill>
                  <a:srgbClr val="000000"/>
                </a:solidFill>
                <a:latin typeface="Arial"/>
                <a:cs typeface="Arial"/>
              </a:rPr>
              <a:t>netværk, netværksledelse, netværksstyring</a:t>
            </a:r>
            <a:endParaRPr lang="da-DK" sz="2400" cap="small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85800" y="22860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a-DK" sz="2000" cap="small" dirty="0" smtClean="0">
                <a:latin typeface="Arial"/>
                <a:cs typeface="Arial"/>
              </a:rPr>
              <a:t>Seks kendetegn ved et styringsnetværk</a:t>
            </a:r>
          </a:p>
          <a:p>
            <a:pPr>
              <a:buNone/>
            </a:pPr>
            <a:endParaRPr lang="da-DK" sz="2000" cap="small" dirty="0" smtClean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Hvordan defineres et styringsnetværk?</a:t>
            </a: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Hvorfor og hvordan opstår styringsnetværk?</a:t>
            </a: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Hvordan fungerer styringsnetværk?</a:t>
            </a: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Hvad er betingelserne for succes og fiasko i styringsnetværk?</a:t>
            </a: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Hvordan styres styringsnetværk?</a:t>
            </a:r>
          </a:p>
          <a:p>
            <a:pPr marL="457200" indent="-457200">
              <a:buAutoNum type="arabicPeriod"/>
            </a:pPr>
            <a:r>
              <a:rPr lang="da-DK" sz="2000" dirty="0" smtClean="0">
                <a:latin typeface="Arial"/>
                <a:cs typeface="Arial"/>
              </a:rPr>
              <a:t>Hvilke demokratiske problemer og potentialer rummer styringsnetværk?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4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685801" y="1981200"/>
            <a:ext cx="7924800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Tx/>
              <a:buNone/>
              <a:defRPr/>
            </a:pPr>
            <a:r>
              <a:rPr lang="da-DK" sz="2000" cap="small" dirty="0" smtClean="0">
                <a:latin typeface="Arial"/>
                <a:cs typeface="Arial"/>
              </a:rPr>
              <a:t>Teorier om Styringsnetværk:</a:t>
            </a:r>
          </a:p>
          <a:p>
            <a:pPr>
              <a:buFontTx/>
              <a:buNone/>
              <a:defRPr/>
            </a:pPr>
            <a:endParaRPr lang="da-DK" sz="2000" cap="small" dirty="0" smtClean="0">
              <a:latin typeface="Arial"/>
              <a:cs typeface="Arial"/>
            </a:endParaRPr>
          </a:p>
          <a:p>
            <a:pPr>
              <a:buFontTx/>
              <a:buNone/>
              <a:defRPr/>
            </a:pPr>
            <a:r>
              <a:rPr lang="da-DK" sz="2000" dirty="0" smtClean="0">
                <a:latin typeface="Arial"/>
                <a:cs typeface="Arial"/>
              </a:rPr>
              <a:t>Styringsnetværk: En bestemt form for styring og en bestemt form </a:t>
            </a:r>
          </a:p>
          <a:p>
            <a:pPr>
              <a:buFontTx/>
              <a:buNone/>
              <a:defRPr/>
            </a:pPr>
            <a:r>
              <a:rPr lang="da-DK" sz="2000" dirty="0" smtClean="0">
                <a:latin typeface="Arial"/>
                <a:cs typeface="Arial"/>
              </a:rPr>
              <a:t>for netværk.</a:t>
            </a:r>
          </a:p>
          <a:p>
            <a:pPr>
              <a:buFontTx/>
              <a:buNone/>
              <a:defRPr/>
            </a:pPr>
            <a:endParaRPr lang="da-DK" sz="2000" dirty="0" smtClean="0">
              <a:latin typeface="Arial"/>
              <a:cs typeface="Arial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da-DK" sz="2000" dirty="0" smtClean="0">
                <a:latin typeface="Arial"/>
                <a:cs typeface="Arial"/>
              </a:rPr>
              <a:t>En relativt stabil horisontal sammenknytning af </a:t>
            </a:r>
            <a:r>
              <a:rPr lang="da-DK" sz="2000" dirty="0" err="1" smtClean="0">
                <a:latin typeface="Arial"/>
                <a:cs typeface="Arial"/>
              </a:rPr>
              <a:t>interdependente</a:t>
            </a:r>
            <a:r>
              <a:rPr lang="da-DK" sz="2000" dirty="0" smtClean="0">
                <a:latin typeface="Arial"/>
                <a:cs typeface="Arial"/>
              </a:rPr>
              <a:t>, men operationelt set autonome aktører – tillid og gensidig forpligtelse.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da-DK" sz="2000" dirty="0" smtClean="0">
                <a:latin typeface="Arial"/>
                <a:cs typeface="Arial"/>
              </a:rPr>
              <a:t>Som interagerer – påvirker hinanden</a:t>
            </a:r>
          </a:p>
          <a:p>
            <a:pPr marL="457200" indent="-457200">
              <a:buFontTx/>
              <a:buAutoNum type="arabicParenR"/>
              <a:defRPr/>
            </a:pPr>
            <a:r>
              <a:rPr lang="da-DK" sz="2000" dirty="0" smtClean="0">
                <a:latin typeface="Arial"/>
                <a:cs typeface="Arial"/>
              </a:rPr>
              <a:t>I et institutionaliseret fællesskab</a:t>
            </a:r>
          </a:p>
          <a:p>
            <a:pPr marL="457200" indent="-457200">
              <a:buFontTx/>
              <a:buAutoNum type="arabicParenR"/>
              <a:defRPr/>
            </a:pPr>
            <a:r>
              <a:rPr lang="da-DK" sz="2000" dirty="0" smtClean="0">
                <a:latin typeface="Arial"/>
                <a:cs typeface="Arial"/>
              </a:rPr>
              <a:t>Selvregulerende indenfor rammerne af den politiske organisation</a:t>
            </a:r>
          </a:p>
          <a:p>
            <a:pPr marL="457200" indent="-457200">
              <a:buFontTx/>
              <a:buAutoNum type="arabicParenR"/>
              <a:defRPr/>
            </a:pPr>
            <a:r>
              <a:rPr lang="da-DK" sz="2000" dirty="0" smtClean="0">
                <a:latin typeface="Arial"/>
                <a:cs typeface="Arial"/>
              </a:rPr>
              <a:t>Bidrager til den offentlige styring</a:t>
            </a:r>
          </a:p>
          <a:p>
            <a:endParaRPr lang="da-DK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5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Pladsholder til indhold 2"/>
          <p:cNvSpPr>
            <a:spLocks noGrp="1"/>
          </p:cNvSpPr>
          <p:nvPr>
            <p:ph idx="1"/>
          </p:nvPr>
        </p:nvSpPr>
        <p:spPr>
          <a:xfrm>
            <a:off x="609600" y="154379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da-DK" sz="2400" cap="small" dirty="0" smtClean="0"/>
              <a:t>Teorier om Styringsnetværk:</a:t>
            </a:r>
          </a:p>
          <a:p>
            <a:pPr>
              <a:buFontTx/>
              <a:buNone/>
              <a:defRPr/>
            </a:pPr>
            <a:endParaRPr lang="da-DK" sz="2400" cap="small" dirty="0" smtClean="0"/>
          </a:p>
          <a:p>
            <a:pPr>
              <a:buFontTx/>
              <a:buNone/>
              <a:defRPr/>
            </a:pPr>
            <a:endParaRPr lang="da-DK" sz="2400" cap="small" dirty="0" smtClean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38200" y="3263417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Kalkulation</a:t>
                      </a:r>
                      <a:endParaRPr lang="da-DK" cap="smal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Kultur</a:t>
                      </a:r>
                      <a:endParaRPr lang="da-DK" cap="smal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Konflikt</a:t>
                      </a:r>
                      <a:endParaRPr lang="da-DK" cap="smal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Interdependensteori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Governmentalityteori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Koordination</a:t>
                      </a:r>
                      <a:endParaRPr lang="da-DK" cap="smal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Governalibityteori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Integrationsteori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Lige forbindelse 6"/>
          <p:cNvCxnSpPr/>
          <p:nvPr/>
        </p:nvCxnSpPr>
        <p:spPr>
          <a:xfrm rot="16200000" flipV="1">
            <a:off x="3060903" y="2741008"/>
            <a:ext cx="1122678" cy="901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1643420" y="2244157"/>
            <a:ext cx="2429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Nyttemaksimerende aktører til fremme af individuelle interesser</a:t>
            </a:r>
            <a:endParaRPr lang="da-DK" dirty="0"/>
          </a:p>
        </p:txBody>
      </p:sp>
      <p:cxnSp>
        <p:nvCxnSpPr>
          <p:cNvPr id="10" name="Lige forbindelse 9"/>
          <p:cNvCxnSpPr/>
          <p:nvPr/>
        </p:nvCxnSpPr>
        <p:spPr>
          <a:xfrm rot="5400000">
            <a:off x="2875258" y="4395820"/>
            <a:ext cx="1217854" cy="11780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1221103" y="5429071"/>
            <a:ext cx="327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Rationelle intentionelle aktører, der ønsker at realisere bestemte interesser</a:t>
            </a:r>
            <a:endParaRPr lang="da-DK" dirty="0"/>
          </a:p>
        </p:txBody>
      </p:sp>
      <p:cxnSp>
        <p:nvCxnSpPr>
          <p:cNvPr id="12" name="Lige forbindelse 11"/>
          <p:cNvCxnSpPr/>
          <p:nvPr/>
        </p:nvCxnSpPr>
        <p:spPr>
          <a:xfrm rot="16200000" flipH="1">
            <a:off x="6613756" y="4618457"/>
            <a:ext cx="1217855" cy="7328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boks 12"/>
          <p:cNvSpPr txBox="1"/>
          <p:nvPr/>
        </p:nvSpPr>
        <p:spPr>
          <a:xfrm>
            <a:off x="5545841" y="5152072"/>
            <a:ext cx="32933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En konsensusorienteret samfundsstyring, baseret på konfliktdæmpende koordination –interaktiv styring i institutionaliserede institutioner</a:t>
            </a:r>
            <a:endParaRPr lang="da-DK" dirty="0"/>
          </a:p>
        </p:txBody>
      </p:sp>
      <p:cxnSp>
        <p:nvCxnSpPr>
          <p:cNvPr id="14" name="Lige forbindelse 13"/>
          <p:cNvCxnSpPr/>
          <p:nvPr/>
        </p:nvCxnSpPr>
        <p:spPr>
          <a:xfrm rot="5400000" flipH="1" flipV="1">
            <a:off x="6477267" y="2972855"/>
            <a:ext cx="1122679" cy="36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boks 14"/>
          <p:cNvSpPr txBox="1"/>
          <p:nvPr/>
        </p:nvSpPr>
        <p:spPr>
          <a:xfrm>
            <a:off x="5214491" y="1673602"/>
            <a:ext cx="362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Styring som en særlig magtform – </a:t>
            </a:r>
            <a:r>
              <a:rPr lang="da-DK" dirty="0" err="1" smtClean="0"/>
              <a:t>Institionaliserede</a:t>
            </a:r>
            <a:r>
              <a:rPr lang="da-DK" dirty="0" smtClean="0"/>
              <a:t> styrings- </a:t>
            </a:r>
            <a:r>
              <a:rPr lang="da-DK" dirty="0" err="1" smtClean="0"/>
              <a:t>rationaliteter</a:t>
            </a:r>
            <a:r>
              <a:rPr lang="da-DK" dirty="0" smtClean="0"/>
              <a:t> og konkrete styringsteknologier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6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Pladsholder til indhold 2"/>
          <p:cNvSpPr>
            <a:spLocks noGrp="1"/>
          </p:cNvSpPr>
          <p:nvPr>
            <p:ph idx="1"/>
          </p:nvPr>
        </p:nvSpPr>
        <p:spPr>
          <a:xfrm>
            <a:off x="609600" y="154379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da-DK" sz="2400" cap="small" dirty="0" smtClean="0"/>
              <a:t>Teorier om Styringsnetværk:</a:t>
            </a:r>
          </a:p>
          <a:p>
            <a:pPr>
              <a:buFontTx/>
              <a:buNone/>
              <a:defRPr/>
            </a:pPr>
            <a:endParaRPr lang="da-DK" sz="2400" cap="small" dirty="0" smtClean="0"/>
          </a:p>
          <a:p>
            <a:pPr>
              <a:buFontTx/>
              <a:buNone/>
              <a:defRPr/>
            </a:pPr>
            <a:endParaRPr lang="da-DK" sz="2400" cap="small" dirty="0" smtClean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38200" y="3263417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Kalkulation</a:t>
                      </a:r>
                      <a:endParaRPr lang="da-DK" cap="smal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Kultur</a:t>
                      </a:r>
                      <a:endParaRPr lang="da-DK" cap="smal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Konflikt</a:t>
                      </a:r>
                      <a:endParaRPr lang="da-DK" cap="smal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A6A6A6"/>
                          </a:solidFill>
                        </a:rPr>
                        <a:t>Interdependensteori</a:t>
                      </a:r>
                      <a:endParaRPr lang="da-DK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A6A6A6"/>
                          </a:solidFill>
                        </a:rPr>
                        <a:t>Governmentalityteori</a:t>
                      </a:r>
                      <a:endParaRPr lang="da-DK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cap="small" dirty="0" smtClean="0"/>
                        <a:t>Koordination</a:t>
                      </a:r>
                      <a:endParaRPr lang="da-DK" cap="smal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Governalibityteori</a:t>
                      </a:r>
                      <a:endParaRPr lang="da-DK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Integrationsteori</a:t>
                      </a:r>
                      <a:endParaRPr lang="da-DK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7" name="Lige forbindelse 6"/>
          <p:cNvCxnSpPr/>
          <p:nvPr/>
        </p:nvCxnSpPr>
        <p:spPr>
          <a:xfrm rot="16200000" flipV="1">
            <a:off x="3060903" y="2741008"/>
            <a:ext cx="1122678" cy="901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1643420" y="2244157"/>
            <a:ext cx="2429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Nyttemaksimerende aktører til fremme af individuelle interesser</a:t>
            </a:r>
            <a:endParaRPr lang="da-DK" dirty="0"/>
          </a:p>
        </p:txBody>
      </p:sp>
      <p:cxnSp>
        <p:nvCxnSpPr>
          <p:cNvPr id="10" name="Lige forbindelse 9"/>
          <p:cNvCxnSpPr/>
          <p:nvPr/>
        </p:nvCxnSpPr>
        <p:spPr>
          <a:xfrm rot="5400000">
            <a:off x="2875258" y="4395820"/>
            <a:ext cx="1217854" cy="11780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1221103" y="5429071"/>
            <a:ext cx="327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Rationelle intentionelle aktører, der ønsker at realisere bestemte interesser</a:t>
            </a:r>
            <a:endParaRPr lang="da-DK" dirty="0"/>
          </a:p>
        </p:txBody>
      </p:sp>
      <p:cxnSp>
        <p:nvCxnSpPr>
          <p:cNvPr id="12" name="Lige forbindelse 11"/>
          <p:cNvCxnSpPr/>
          <p:nvPr/>
        </p:nvCxnSpPr>
        <p:spPr>
          <a:xfrm rot="16200000" flipH="1">
            <a:off x="6613756" y="4618457"/>
            <a:ext cx="1217855" cy="7328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boks 12"/>
          <p:cNvSpPr txBox="1"/>
          <p:nvPr/>
        </p:nvSpPr>
        <p:spPr>
          <a:xfrm>
            <a:off x="5545841" y="5152072"/>
            <a:ext cx="32933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En konsensusorienteret samfundsstyring, baseret på konfliktdæmpende koordination –interaktiv styring i institutionaliserede institutioner</a:t>
            </a:r>
            <a:endParaRPr lang="da-DK" dirty="0"/>
          </a:p>
        </p:txBody>
      </p:sp>
      <p:cxnSp>
        <p:nvCxnSpPr>
          <p:cNvPr id="14" name="Lige forbindelse 13"/>
          <p:cNvCxnSpPr/>
          <p:nvPr/>
        </p:nvCxnSpPr>
        <p:spPr>
          <a:xfrm rot="5400000" flipH="1" flipV="1">
            <a:off x="6477267" y="2972855"/>
            <a:ext cx="1122679" cy="36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boks 14"/>
          <p:cNvSpPr txBox="1"/>
          <p:nvPr/>
        </p:nvSpPr>
        <p:spPr>
          <a:xfrm>
            <a:off x="5214491" y="1673602"/>
            <a:ext cx="362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Styring som en særlig magtform – </a:t>
            </a:r>
            <a:r>
              <a:rPr lang="da-DK" dirty="0" err="1" smtClean="0"/>
              <a:t>Institionaliserede</a:t>
            </a:r>
            <a:r>
              <a:rPr lang="da-DK" dirty="0" smtClean="0"/>
              <a:t> styrings- </a:t>
            </a:r>
            <a:r>
              <a:rPr lang="da-DK" dirty="0" err="1" smtClean="0"/>
              <a:t>rationaliteter</a:t>
            </a:r>
            <a:r>
              <a:rPr lang="da-DK" dirty="0" smtClean="0"/>
              <a:t> og konkrete styringsteknologier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7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048619" y="1752600"/>
            <a:ext cx="6418981" cy="3077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latin typeface="Arial" pitchFamily="34" charset="0"/>
                <a:cs typeface="Arial" pitchFamily="34" charset="0"/>
              </a:rPr>
              <a:t>Styringsnetværk </a:t>
            </a:r>
            <a:r>
              <a:rPr lang="da-DK" sz="1400" cap="small" dirty="0" smtClean="0">
                <a:latin typeface="Arial" pitchFamily="34" charset="0"/>
                <a:cs typeface="Arial" pitchFamily="34" charset="0"/>
              </a:rPr>
              <a:t>(integrationsteorien)</a:t>
            </a:r>
          </a:p>
          <a:p>
            <a:endParaRPr lang="da-DK" cap="small" dirty="0" smtClean="0">
              <a:latin typeface="Arial" pitchFamily="34" charset="0"/>
              <a:cs typeface="Arial" pitchFamily="34" charset="0"/>
            </a:endParaRPr>
          </a:p>
          <a:p>
            <a:endParaRPr lang="da-DK" cap="smal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Interaktiv styring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En måde at organisere styring på.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Individuel og organisatorisk handling formes af værdier, identiteter,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vidensformer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og regler.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Handling er betinget af sociokulturelle identiteter, normer og regler, der bindes sammen om det fælles gode.</a:t>
            </a: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8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048619" y="1752600"/>
            <a:ext cx="6495181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latin typeface="Arial" pitchFamily="34" charset="0"/>
                <a:cs typeface="Arial" pitchFamily="34" charset="0"/>
              </a:rPr>
              <a:t>Styringsnetværk </a:t>
            </a:r>
            <a:r>
              <a:rPr lang="da-DK" sz="1400" cap="small" dirty="0" smtClean="0">
                <a:latin typeface="Arial" pitchFamily="34" charset="0"/>
                <a:cs typeface="Arial" pitchFamily="34" charset="0"/>
              </a:rPr>
              <a:t>(integrationsteorien)</a:t>
            </a:r>
          </a:p>
          <a:p>
            <a:endParaRPr lang="da-DK" sz="1400" cap="small" dirty="0" smtClean="0">
              <a:latin typeface="Arial" pitchFamily="34" charset="0"/>
              <a:cs typeface="Arial" pitchFamily="34" charset="0"/>
            </a:endParaRPr>
          </a:p>
          <a:p>
            <a:endParaRPr lang="da-DK" sz="1400" cap="smal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Det er selve styringsprocessen der er specielt fokus på</a:t>
            </a:r>
            <a:r>
              <a:rPr lang="da-DK" sz="1600" cap="smal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a-DK" sz="1600" cap="smal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Skal selvfølgelig løse problemer / opgaver</a:t>
            </a:r>
          </a:p>
          <a:p>
            <a:pPr>
              <a:buFont typeface="Arial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Udnytte nye muligheder for at opnå det fælles gode.</a:t>
            </a:r>
          </a:p>
          <a:p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endParaRPr lang="da-DK" sz="1400" cap="small" dirty="0" smtClean="0">
              <a:latin typeface="Arial" pitchFamily="34" charset="0"/>
              <a:cs typeface="Arial" pitchFamily="34" charset="0"/>
            </a:endParaRPr>
          </a:p>
          <a:p>
            <a:endParaRPr lang="da-DK" sz="1400" cap="small" dirty="0" smtClean="0">
              <a:latin typeface="Arial" pitchFamily="34" charset="0"/>
              <a:cs typeface="Arial" pitchFamily="34" charset="0"/>
            </a:endParaRPr>
          </a:p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48619" y="6415200"/>
            <a:ext cx="540000" cy="180000"/>
          </a:xfrm>
        </p:spPr>
        <p:txBody>
          <a:bodyPr/>
          <a:lstStyle/>
          <a:p>
            <a:r>
              <a:rPr lang="da-DK" sz="1200" noProof="0" smtClean="0">
                <a:latin typeface="Arial"/>
                <a:cs typeface="Arial"/>
              </a:rPr>
              <a:t>Side </a:t>
            </a:r>
            <a:fld id="{D2BB8891-0308-5A4D-8D26-8DC2A8B0D26B}" type="slidenum">
              <a:rPr lang="da-DK" sz="1200" noProof="0" smtClean="0">
                <a:latin typeface="Arial"/>
                <a:cs typeface="Arial"/>
              </a:rPr>
              <a:pPr/>
              <a:t>9</a:t>
            </a:fld>
            <a:endParaRPr lang="da-DK" sz="1200" noProof="0">
              <a:latin typeface="Arial"/>
              <a:cs typeface="Arial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85800" y="457200"/>
            <a:ext cx="313814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/>
                <a:cs typeface="Arial"/>
              </a:rPr>
              <a:t>Institut for Ledelse &amp; Forvaltning</a:t>
            </a:r>
          </a:p>
          <a:p>
            <a:r>
              <a:rPr lang="da-DK" sz="1400" dirty="0" smtClean="0">
                <a:latin typeface="Arial"/>
                <a:cs typeface="Arial"/>
              </a:rPr>
              <a:t>Flemming Riishøj</a:t>
            </a:r>
            <a:endParaRPr lang="da-DK" sz="1400" dirty="0">
              <a:latin typeface="Arial"/>
              <a:cs typeface="Arial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048619" y="1828800"/>
            <a:ext cx="7028581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Hvordan fungerer et styringsnetværk</a:t>
            </a:r>
          </a:p>
          <a:p>
            <a:endParaRPr lang="da-DK" sz="2000" cap="small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Styringsnetværket er rammen om processen, der skaber og omdanner aktørernes identiteter og kapaciteter – Tilpasning(?)</a:t>
            </a:r>
          </a:p>
          <a:p>
            <a:pPr>
              <a:buFont typeface="Arial"/>
              <a:buChar char="•"/>
            </a:pPr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Sociale og politiske ( magt ) processer i netværk.</a:t>
            </a:r>
          </a:p>
          <a:p>
            <a:pPr>
              <a:buFont typeface="Arial"/>
              <a:buChar char="•"/>
            </a:pPr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effektiv ramme om skabelse, spredning og mobilisering af forskellige kapaciteter – ”hørt og få indflydelse”.</a:t>
            </a:r>
          </a:p>
          <a:p>
            <a:pPr>
              <a:buFont typeface="Arial"/>
              <a:buChar char="•"/>
            </a:pPr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Kapaciteter skaber identiteter og identiteter skaber kapaciteter.</a:t>
            </a:r>
          </a:p>
          <a:p>
            <a:endParaRPr lang="da-DK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da-DK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588619" y="5108138"/>
            <a:ext cx="2235327" cy="1292662"/>
          </a:xfrm>
          <a:prstGeom prst="rect">
            <a:avLst/>
          </a:prstGeom>
          <a:noFill/>
          <a:ln>
            <a:solidFill>
              <a:srgbClr val="053E64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14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Identitet</a:t>
            </a:r>
            <a:r>
              <a:rPr lang="da-DK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er summen af vores forsimplede opfattelse og billeder af os selv og andre. Vores fortællinger af disse, samt vores </a:t>
            </a:r>
            <a:r>
              <a:rPr lang="da-DK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udlevelse</a:t>
            </a:r>
            <a:r>
              <a:rPr lang="da-DK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vores fortolkninger i praksis</a:t>
            </a:r>
            <a:endParaRPr lang="da-DK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267200" y="5108138"/>
            <a:ext cx="2209800" cy="1292662"/>
          </a:xfrm>
          <a:prstGeom prst="rect">
            <a:avLst/>
          </a:prstGeom>
          <a:noFill/>
          <a:ln>
            <a:solidFill>
              <a:srgbClr val="053E64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14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Kapaciteter </a:t>
            </a:r>
            <a:r>
              <a:rPr lang="da-DK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 summen af de rettigheder, ressourcer, kompetencer og organisationstalent, som de individuelle / kollektive aktører besidder</a:t>
            </a:r>
            <a:endParaRPr lang="da-DK" sz="1400" cap="small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713</Words>
  <Application>Microsoft Office PowerPoint</Application>
  <PresentationFormat>Skærmshow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Metropol Videncentre og ressourceenheder</vt:lpstr>
      <vt:lpstr>Metropol Basis</vt:lpstr>
      <vt:lpstr>Netværksledelse i den offentlige opgaveløsning for netværksledere &amp; netværksdeltagere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270</cp:revision>
  <cp:lastPrinted>2009-07-17T12:27:56Z</cp:lastPrinted>
  <dcterms:created xsi:type="dcterms:W3CDTF">2014-03-11T13:16:45Z</dcterms:created>
  <dcterms:modified xsi:type="dcterms:W3CDTF">2014-03-13T08:02:13Z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