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441" r:id="rId2"/>
    <p:sldId id="465" r:id="rId3"/>
    <p:sldId id="442" r:id="rId4"/>
    <p:sldId id="362" r:id="rId5"/>
    <p:sldId id="467" r:id="rId6"/>
    <p:sldId id="489" r:id="rId7"/>
    <p:sldId id="491" r:id="rId8"/>
    <p:sldId id="493" r:id="rId9"/>
    <p:sldId id="368" r:id="rId10"/>
    <p:sldId id="398" r:id="rId11"/>
    <p:sldId id="494" r:id="rId12"/>
    <p:sldId id="468" r:id="rId13"/>
    <p:sldId id="488" r:id="rId14"/>
  </p:sldIdLst>
  <p:sldSz cx="9144000" cy="6858000" type="screen4x3"/>
  <p:notesSz cx="6797675" cy="9926638"/>
  <p:embeddedFontLst>
    <p:embeddedFont>
      <p:font typeface="Arial Unicode MS" panose="020B0604020202020204" charset="-128"/>
      <p:regular r:id="rId16"/>
    </p:embeddedFont>
    <p:embeddedFont>
      <p:font typeface="Georgia" panose="02040502050405020303" pitchFamily="18" charset="0"/>
      <p:regular r:id="rId17"/>
      <p:bold r:id="rId18"/>
      <p:italic r:id="rId19"/>
      <p:boldItalic r:id="rId20"/>
    </p:embeddedFont>
    <p:embeddedFont>
      <p:font typeface="Open Sans" panose="020B0606030504020204" pitchFamily="34" charset="0"/>
      <p:regular r:id="rId21"/>
      <p:bold r:id="rId22"/>
      <p:italic r:id="rId23"/>
      <p:boldItalic r:id="rId24"/>
    </p:embeddedFont>
  </p:embeddedFontLst>
  <p:defaultTex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71">
          <p15:clr>
            <a:srgbClr val="A4A3A4"/>
          </p15:clr>
        </p15:guide>
        <p15:guide id="2" orient="horz" pos="3929">
          <p15:clr>
            <a:srgbClr val="A4A3A4"/>
          </p15:clr>
        </p15:guide>
        <p15:guide id="3" orient="horz" pos="368">
          <p15:clr>
            <a:srgbClr val="A4A3A4"/>
          </p15:clr>
        </p15:guide>
        <p15:guide id="4" orient="horz" pos="2560">
          <p15:clr>
            <a:srgbClr val="A4A3A4"/>
          </p15:clr>
        </p15:guide>
        <p15:guide id="5" orient="horz" pos="2441">
          <p15:clr>
            <a:srgbClr val="A4A3A4"/>
          </p15:clr>
        </p15:guide>
        <p15:guide id="6" orient="horz" pos="96">
          <p15:clr>
            <a:srgbClr val="A4A3A4"/>
          </p15:clr>
        </p15:guide>
        <p15:guide id="7" orient="horz" pos="4133">
          <p15:clr>
            <a:srgbClr val="A4A3A4"/>
          </p15:clr>
        </p15:guide>
        <p15:guide id="8" orient="horz" pos="28" userDrawn="1">
          <p15:clr>
            <a:srgbClr val="A4A3A4"/>
          </p15:clr>
        </p15:guide>
        <p15:guide id="9" pos="317">
          <p15:clr>
            <a:srgbClr val="A4A3A4"/>
          </p15:clr>
        </p15:guide>
        <p15:guide id="10" pos="5443">
          <p15:clr>
            <a:srgbClr val="A4A3A4"/>
          </p15:clr>
        </p15:guide>
        <p15:guide id="11" pos="2821">
          <p15:clr>
            <a:srgbClr val="A4A3A4"/>
          </p15:clr>
        </p15:guide>
        <p15:guide id="12" pos="2939">
          <p15:clr>
            <a:srgbClr val="A4A3A4"/>
          </p15:clr>
        </p15:guide>
        <p15:guide id="13" pos="105">
          <p15:clr>
            <a:srgbClr val="A4A3A4"/>
          </p15:clr>
        </p15:guide>
        <p15:guide id="14" pos="565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CCE"/>
    <a:srgbClr val="EC008C"/>
    <a:srgbClr val="7F7F7F"/>
    <a:srgbClr val="FFDD00"/>
    <a:srgbClr val="BF1F24"/>
    <a:srgbClr val="F7931C"/>
    <a:srgbClr val="7AC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60635" autoAdjust="0"/>
  </p:normalViewPr>
  <p:slideViewPr>
    <p:cSldViewPr showGuides="1">
      <p:cViewPr varScale="1">
        <p:scale>
          <a:sx n="40" d="100"/>
          <a:sy n="40" d="100"/>
        </p:scale>
        <p:origin x="2130" y="30"/>
      </p:cViewPr>
      <p:guideLst>
        <p:guide orient="horz" pos="1071"/>
        <p:guide orient="horz" pos="3929"/>
        <p:guide orient="horz" pos="368"/>
        <p:guide orient="horz" pos="2560"/>
        <p:guide orient="horz" pos="2441"/>
        <p:guide orient="horz" pos="96"/>
        <p:guide orient="horz" pos="4133"/>
        <p:guide orient="horz" pos="28"/>
        <p:guide pos="317"/>
        <p:guide pos="5443"/>
        <p:guide pos="2821"/>
        <p:guide pos="2939"/>
        <p:guide pos="105"/>
        <p:guide pos="5658"/>
      </p:guideLst>
    </p:cSldViewPr>
  </p:slideViewPr>
  <p:notesTextViewPr>
    <p:cViewPr>
      <p:scale>
        <a:sx n="100" d="100"/>
        <a:sy n="100" d="100"/>
      </p:scale>
      <p:origin x="0" y="0"/>
    </p:cViewPr>
  </p:notesTextViewPr>
  <p:notesViewPr>
    <p:cSldViewPr>
      <p:cViewPr varScale="1">
        <p:scale>
          <a:sx n="80" d="100"/>
          <a:sy n="80" d="100"/>
        </p:scale>
        <p:origin x="401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a-DK" dirty="0"/>
          </a:p>
        </p:txBody>
      </p:sp>
      <p:sp>
        <p:nvSpPr>
          <p:cNvPr id="5123"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a-DK" dirty="0"/>
          </a:p>
        </p:txBody>
      </p:sp>
      <p:sp>
        <p:nvSpPr>
          <p:cNvPr id="51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126"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a-DK" dirty="0"/>
          </a:p>
        </p:txBody>
      </p:sp>
      <p:sp>
        <p:nvSpPr>
          <p:cNvPr id="5127"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775D998-57E5-48B9-8D5D-41860F536BB6}" type="slidenum">
              <a:rPr lang="da-DK"/>
              <a:pPr/>
              <a:t>‹nr.›</a:t>
            </a:fld>
            <a:endParaRPr lang="da-DK" dirty="0"/>
          </a:p>
        </p:txBody>
      </p:sp>
    </p:spTree>
    <p:extLst>
      <p:ext uri="{BB962C8B-B14F-4D97-AF65-F5344CB8AC3E}">
        <p14:creationId xmlns:p14="http://schemas.microsoft.com/office/powerpoint/2010/main" val="4920115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70075" y="138113"/>
            <a:ext cx="3057525" cy="2293937"/>
          </a:xfrm>
        </p:spPr>
      </p:sp>
      <p:sp>
        <p:nvSpPr>
          <p:cNvPr id="3" name="Pladsholder til noter 2"/>
          <p:cNvSpPr>
            <a:spLocks noGrp="1"/>
          </p:cNvSpPr>
          <p:nvPr>
            <p:ph type="body" idx="1"/>
          </p:nvPr>
        </p:nvSpPr>
        <p:spPr>
          <a:xfrm>
            <a:off x="679766" y="2729825"/>
            <a:ext cx="5438140" cy="6698758"/>
          </a:xfrm>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1</a:t>
            </a:fld>
            <a:endParaRPr lang="da-DK" dirty="0"/>
          </a:p>
        </p:txBody>
      </p:sp>
    </p:spTree>
    <p:extLst>
      <p:ext uri="{BB962C8B-B14F-4D97-AF65-F5344CB8AC3E}">
        <p14:creationId xmlns:p14="http://schemas.microsoft.com/office/powerpoint/2010/main" val="3794187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80653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93767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74688" y="127000"/>
            <a:ext cx="5387975" cy="4041775"/>
          </a:xfrm>
        </p:spPr>
      </p:sp>
      <p:sp>
        <p:nvSpPr>
          <p:cNvPr id="3" name="Pladsholder til noter 2"/>
          <p:cNvSpPr>
            <a:spLocks noGrp="1"/>
          </p:cNvSpPr>
          <p:nvPr>
            <p:ph type="body" idx="1"/>
          </p:nvPr>
        </p:nvSpPr>
        <p:spPr>
          <a:xfrm>
            <a:off x="673788" y="4369789"/>
            <a:ext cx="5390305" cy="5940332"/>
          </a:xfrm>
        </p:spPr>
        <p:txBody>
          <a:bodyPr/>
          <a:lstStyle/>
          <a:p>
            <a:endParaRPr lang="da-DK" b="0"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12</a:t>
            </a:fld>
            <a:endParaRPr lang="da-DK" dirty="0"/>
          </a:p>
        </p:txBody>
      </p:sp>
    </p:spTree>
    <p:extLst>
      <p:ext uri="{BB962C8B-B14F-4D97-AF65-F5344CB8AC3E}">
        <p14:creationId xmlns:p14="http://schemas.microsoft.com/office/powerpoint/2010/main" val="88877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13</a:t>
            </a:fld>
            <a:endParaRPr lang="da-DK" dirty="0"/>
          </a:p>
        </p:txBody>
      </p:sp>
    </p:spTree>
    <p:extLst>
      <p:ext uri="{BB962C8B-B14F-4D97-AF65-F5344CB8AC3E}">
        <p14:creationId xmlns:p14="http://schemas.microsoft.com/office/powerpoint/2010/main" val="3150628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17725" y="149225"/>
            <a:ext cx="2503488" cy="1878013"/>
          </a:xfrm>
        </p:spPr>
      </p:sp>
      <p:sp>
        <p:nvSpPr>
          <p:cNvPr id="3" name="Pladsholder til noter 2"/>
          <p:cNvSpPr>
            <a:spLocks noGrp="1"/>
          </p:cNvSpPr>
          <p:nvPr>
            <p:ph type="body" idx="1"/>
          </p:nvPr>
        </p:nvSpPr>
        <p:spPr>
          <a:xfrm>
            <a:off x="312608" y="2183946"/>
            <a:ext cx="6423714" cy="4075517"/>
          </a:xfrm>
        </p:spPr>
        <p:txBody>
          <a:bodyPr/>
          <a:lstStyle/>
          <a:p>
            <a:pPr marL="0" indent="0">
              <a:buFont typeface="Arial" panose="020B0604020202020204" pitchFamily="34" charset="0"/>
              <a:buNone/>
            </a:pPr>
            <a:endParaRPr lang="da-DK" sz="1400" baseline="0" dirty="0">
              <a:sym typeface="Wingdings" panose="05000000000000000000" pitchFamily="2" charset="2"/>
            </a:endParaRPr>
          </a:p>
        </p:txBody>
      </p:sp>
      <p:sp>
        <p:nvSpPr>
          <p:cNvPr id="4" name="Pladsholder til slidenummer 3"/>
          <p:cNvSpPr>
            <a:spLocks noGrp="1"/>
          </p:cNvSpPr>
          <p:nvPr>
            <p:ph type="sldNum" sz="quarter" idx="5"/>
          </p:nvPr>
        </p:nvSpPr>
        <p:spPr/>
        <p:txBody>
          <a:bodyPr/>
          <a:lstStyle/>
          <a:p>
            <a:fld id="{3775D998-57E5-48B9-8D5D-41860F536BB6}" type="slidenum">
              <a:rPr lang="da-DK" smtClean="0"/>
              <a:pPr/>
              <a:t>2</a:t>
            </a:fld>
            <a:endParaRPr lang="da-DK" dirty="0"/>
          </a:p>
        </p:txBody>
      </p:sp>
    </p:spTree>
    <p:extLst>
      <p:ext uri="{BB962C8B-B14F-4D97-AF65-F5344CB8AC3E}">
        <p14:creationId xmlns:p14="http://schemas.microsoft.com/office/powerpoint/2010/main" val="1210568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3</a:t>
            </a:fld>
            <a:endParaRPr lang="da-DK" dirty="0"/>
          </a:p>
        </p:txBody>
      </p:sp>
    </p:spTree>
    <p:extLst>
      <p:ext uri="{BB962C8B-B14F-4D97-AF65-F5344CB8AC3E}">
        <p14:creationId xmlns:p14="http://schemas.microsoft.com/office/powerpoint/2010/main" val="98605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4</a:t>
            </a:fld>
            <a:endParaRPr lang="da-DK" dirty="0"/>
          </a:p>
        </p:txBody>
      </p:sp>
    </p:spTree>
    <p:extLst>
      <p:ext uri="{BB962C8B-B14F-4D97-AF65-F5344CB8AC3E}">
        <p14:creationId xmlns:p14="http://schemas.microsoft.com/office/powerpoint/2010/main" val="17256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74688" y="127000"/>
            <a:ext cx="5387975" cy="4041775"/>
          </a:xfrm>
        </p:spPr>
      </p:sp>
      <p:sp>
        <p:nvSpPr>
          <p:cNvPr id="3" name="Pladsholder til noter 2"/>
          <p:cNvSpPr>
            <a:spLocks noGrp="1"/>
          </p:cNvSpPr>
          <p:nvPr>
            <p:ph type="body" idx="1"/>
          </p:nvPr>
        </p:nvSpPr>
        <p:spPr>
          <a:xfrm>
            <a:off x="673788" y="4369789"/>
            <a:ext cx="5390305" cy="5940332"/>
          </a:xfrm>
        </p:spPr>
        <p:txBody>
          <a:bodyPr/>
          <a:lstStyle/>
          <a:p>
            <a:pPr marL="0" indent="0">
              <a:buFont typeface="Arial" panose="020B0604020202020204" pitchFamily="34" charset="0"/>
              <a:buNone/>
            </a:pPr>
            <a:endParaRPr lang="da-DK" b="1"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5</a:t>
            </a:fld>
            <a:endParaRPr lang="da-DK" dirty="0"/>
          </a:p>
        </p:txBody>
      </p:sp>
    </p:spTree>
    <p:extLst>
      <p:ext uri="{BB962C8B-B14F-4D97-AF65-F5344CB8AC3E}">
        <p14:creationId xmlns:p14="http://schemas.microsoft.com/office/powerpoint/2010/main" val="2883865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6</a:t>
            </a:fld>
            <a:endParaRPr lang="da-DK" dirty="0"/>
          </a:p>
        </p:txBody>
      </p:sp>
    </p:spTree>
    <p:extLst>
      <p:ext uri="{BB962C8B-B14F-4D97-AF65-F5344CB8AC3E}">
        <p14:creationId xmlns:p14="http://schemas.microsoft.com/office/powerpoint/2010/main" val="119230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7</a:t>
            </a:fld>
            <a:endParaRPr lang="da-DK" dirty="0"/>
          </a:p>
        </p:txBody>
      </p:sp>
    </p:spTree>
    <p:extLst>
      <p:ext uri="{BB962C8B-B14F-4D97-AF65-F5344CB8AC3E}">
        <p14:creationId xmlns:p14="http://schemas.microsoft.com/office/powerpoint/2010/main" val="431121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8</a:t>
            </a:fld>
            <a:endParaRPr lang="da-DK" dirty="0"/>
          </a:p>
        </p:txBody>
      </p:sp>
    </p:spTree>
    <p:extLst>
      <p:ext uri="{BB962C8B-B14F-4D97-AF65-F5344CB8AC3E}">
        <p14:creationId xmlns:p14="http://schemas.microsoft.com/office/powerpoint/2010/main" val="82927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9</a:t>
            </a:fld>
            <a:endParaRPr lang="da-DK" dirty="0"/>
          </a:p>
        </p:txBody>
      </p:sp>
    </p:spTree>
    <p:extLst>
      <p:ext uri="{BB962C8B-B14F-4D97-AF65-F5344CB8AC3E}">
        <p14:creationId xmlns:p14="http://schemas.microsoft.com/office/powerpoint/2010/main" val="415940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8" name="Rektangel 7"/>
          <p:cNvSpPr/>
          <p:nvPr userDrawn="1"/>
        </p:nvSpPr>
        <p:spPr>
          <a:xfrm>
            <a:off x="0" y="0"/>
            <a:ext cx="9144000" cy="190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7" name="Billed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5" t="114" r="38720" b="56385"/>
          <a:stretch/>
        </p:blipFill>
        <p:spPr>
          <a:xfrm>
            <a:off x="0" y="61541"/>
            <a:ext cx="9144000" cy="1846459"/>
          </a:xfrm>
          <a:prstGeom prst="rect">
            <a:avLst/>
          </a:prstGeom>
        </p:spPr>
      </p:pic>
      <p:sp>
        <p:nvSpPr>
          <p:cNvPr id="3075" name="Rectangle 3"/>
          <p:cNvSpPr>
            <a:spLocks noGrp="1" noChangeArrowheads="1"/>
          </p:cNvSpPr>
          <p:nvPr>
            <p:ph type="ctrTitle" hasCustomPrompt="1"/>
          </p:nvPr>
        </p:nvSpPr>
        <p:spPr>
          <a:xfrm>
            <a:off x="788304" y="1908000"/>
            <a:ext cx="7589610" cy="1618714"/>
          </a:xfrm>
        </p:spPr>
        <p:txBody>
          <a:bodyPr anchor="b" anchorCtr="0"/>
          <a:lstStyle>
            <a:lvl1pPr>
              <a:lnSpc>
                <a:spcPct val="83000"/>
              </a:lnSpc>
              <a:defRPr sz="6000" baseline="0">
                <a:solidFill>
                  <a:srgbClr val="7F7F7F"/>
                </a:solidFill>
              </a:defRPr>
            </a:lvl1pPr>
          </a:lstStyle>
          <a:p>
            <a:pPr lvl="0"/>
            <a:r>
              <a:rPr lang="da-DK" noProof="0" dirty="0"/>
              <a:t>Klik, og tilføj titel</a:t>
            </a:r>
          </a:p>
        </p:txBody>
      </p:sp>
      <p:sp>
        <p:nvSpPr>
          <p:cNvPr id="11" name="Subtitle 2"/>
          <p:cNvSpPr>
            <a:spLocks noGrp="1"/>
          </p:cNvSpPr>
          <p:nvPr>
            <p:ph type="subTitle" idx="1" hasCustomPrompt="1"/>
          </p:nvPr>
        </p:nvSpPr>
        <p:spPr>
          <a:xfrm>
            <a:off x="850184" y="3814166"/>
            <a:ext cx="7439598" cy="1752600"/>
          </a:xfrm>
          <a:prstGeom prst="rect">
            <a:avLst/>
          </a:prstGeom>
        </p:spPr>
        <p:txBody>
          <a:bodyPr/>
          <a:lstStyle>
            <a:lvl1pPr marL="0" indent="0" algn="l">
              <a:buNone/>
              <a:defRPr sz="2000" i="1">
                <a:solidFill>
                  <a:srgbClr val="7F7F7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5" name="Pladsholder til dato 4"/>
          <p:cNvSpPr>
            <a:spLocks noGrp="1"/>
          </p:cNvSpPr>
          <p:nvPr>
            <p:ph type="dt" sz="half" idx="10"/>
          </p:nvPr>
        </p:nvSpPr>
        <p:spPr/>
        <p:txBody>
          <a:bodyPr/>
          <a:lstStyle/>
          <a:p>
            <a:fld id="{5888027E-75D8-4E45-9E8E-1595773F0041}" type="datetime2">
              <a:rPr lang="da-DK" smtClean="0"/>
              <a:pPr/>
              <a:t>10. januar 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B6C57A29-F2F5-41C9-9D61-59DDDBBF376E}" type="slidenum">
              <a:rPr lang="da-DK" smtClean="0"/>
              <a:pPr/>
              <a:t>‹nr.›</a:t>
            </a:fld>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7" y="584201"/>
            <a:ext cx="8137525" cy="565311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10. januar 2023</a:t>
            </a:fld>
            <a:endParaRPr lang="da-DK" noProof="0" dirty="0"/>
          </a:p>
        </p:txBody>
      </p:sp>
      <p:sp>
        <p:nvSpPr>
          <p:cNvPr id="5" name="Footer Placeholder 4"/>
          <p:cNvSpPr>
            <a:spLocks noGrp="1"/>
          </p:cNvSpPr>
          <p:nvPr>
            <p:ph type="ftr" sz="quarter" idx="11"/>
          </p:nvPr>
        </p:nvSpPr>
        <p:spPr/>
        <p:txBody>
          <a:bodyPr/>
          <a:lstStyle>
            <a:lvl1pPr>
              <a:defRPr/>
            </a:lvl1pPr>
          </a:lstStyle>
          <a:p>
            <a:endParaRPr lang="da-DK" noProof="0" dirty="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dirty="0"/>
          </a:p>
        </p:txBody>
      </p:sp>
    </p:spTree>
    <p:extLst>
      <p:ext uri="{BB962C8B-B14F-4D97-AF65-F5344CB8AC3E}">
        <p14:creationId xmlns:p14="http://schemas.microsoft.com/office/powerpoint/2010/main" val="382682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killeblad">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5" name="Billed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5" t="113" r="38720" b="37764"/>
          <a:stretch/>
        </p:blipFill>
        <p:spPr>
          <a:xfrm>
            <a:off x="0" y="4221120"/>
            <a:ext cx="9144000" cy="2636880"/>
          </a:xfrm>
          <a:prstGeom prst="rect">
            <a:avLst/>
          </a:prstGeom>
        </p:spPr>
      </p:pic>
      <p:sp>
        <p:nvSpPr>
          <p:cNvPr id="2" name="Title 1"/>
          <p:cNvSpPr>
            <a:spLocks noGrp="1"/>
          </p:cNvSpPr>
          <p:nvPr>
            <p:ph type="ctrTitle" hasCustomPrompt="1"/>
          </p:nvPr>
        </p:nvSpPr>
        <p:spPr>
          <a:xfrm>
            <a:off x="449975" y="584200"/>
            <a:ext cx="8202991" cy="2519931"/>
          </a:xfrm>
        </p:spPr>
        <p:txBody>
          <a:bodyPr anchor="b" anchorCtr="0"/>
          <a:lstStyle>
            <a:lvl1pPr>
              <a:defRPr sz="6000">
                <a:solidFill>
                  <a:schemeClr val="bg1"/>
                </a:solidFill>
              </a:defRPr>
            </a:lvl1pPr>
          </a:lstStyle>
          <a:p>
            <a:r>
              <a:rPr lang="da-DK" noProof="0" dirty="0"/>
              <a:t>Klik, og tilføj titel</a:t>
            </a:r>
          </a:p>
        </p:txBody>
      </p:sp>
      <p:sp>
        <p:nvSpPr>
          <p:cNvPr id="3" name="Subtitle 2"/>
          <p:cNvSpPr>
            <a:spLocks noGrp="1"/>
          </p:cNvSpPr>
          <p:nvPr>
            <p:ph type="subTitle" idx="1" hasCustomPrompt="1"/>
          </p:nvPr>
        </p:nvSpPr>
        <p:spPr>
          <a:xfrm>
            <a:off x="503237" y="3360904"/>
            <a:ext cx="8137525" cy="703096"/>
          </a:xfrm>
        </p:spPr>
        <p:txBody>
          <a:bodyPr/>
          <a:lstStyle>
            <a:lvl1pPr marL="0" indent="0" algn="l">
              <a:buNone/>
              <a:defRPr sz="2000" i="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4" name="Date Placeholder 3"/>
          <p:cNvSpPr>
            <a:spLocks noGrp="1"/>
          </p:cNvSpPr>
          <p:nvPr>
            <p:ph type="dt" sz="half" idx="10"/>
          </p:nvPr>
        </p:nvSpPr>
        <p:spPr/>
        <p:txBody>
          <a:bodyPr/>
          <a:lstStyle>
            <a:lvl1pPr>
              <a:defRPr>
                <a:solidFill>
                  <a:schemeClr val="bg1"/>
                </a:solidFill>
              </a:defRPr>
            </a:lvl1pPr>
          </a:lstStyle>
          <a:p>
            <a:fld id="{D27C61A6-647D-4B2B-8346-C503198F10DB}" type="datetime2">
              <a:rPr lang="da-DK" noProof="0" smtClean="0"/>
              <a:pPr/>
              <a:t>10. januar 2023</a:t>
            </a:fld>
            <a:endParaRPr lang="da-DK"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da-DK" noProof="0" dirty="0"/>
          </a:p>
        </p:txBody>
      </p:sp>
      <p:sp>
        <p:nvSpPr>
          <p:cNvPr id="6" name="Slide Number Placeholder 5"/>
          <p:cNvSpPr>
            <a:spLocks noGrp="1"/>
          </p:cNvSpPr>
          <p:nvPr>
            <p:ph type="sldNum" sz="quarter" idx="12"/>
          </p:nvPr>
        </p:nvSpPr>
        <p:spPr/>
        <p:txBody>
          <a:bodyPr/>
          <a:lstStyle>
            <a:lvl1pPr>
              <a:defRPr/>
            </a:lvl1pPr>
          </a:lstStyle>
          <a:p>
            <a:fld id="{135CA7DE-EF32-49F9-A743-135778064C71}" type="slidenum">
              <a:rPr lang="da-DK" noProof="0"/>
              <a:pPr/>
              <a:t>‹nr.›</a:t>
            </a:fld>
            <a:endParaRPr lang="da-DK" noProof="0" dirty="0"/>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Tree>
    <p:extLst>
      <p:ext uri="{BB962C8B-B14F-4D97-AF65-F5344CB8AC3E}">
        <p14:creationId xmlns:p14="http://schemas.microsoft.com/office/powerpoint/2010/main" val="4057191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lvl1pPr>
              <a:defRPr/>
            </a:lvl1pPr>
          </a:lstStyle>
          <a:p>
            <a:fld id="{C6CF30C1-C16D-433C-A96A-D83E69CDD0AF}" type="datetime2">
              <a:rPr lang="da-DK" noProof="0"/>
              <a:pPr/>
              <a:t>10. januar 2023</a:t>
            </a:fld>
            <a:endParaRPr lang="da-DK" noProof="0" dirty="0"/>
          </a:p>
        </p:txBody>
      </p:sp>
      <p:sp>
        <p:nvSpPr>
          <p:cNvPr id="4" name="Footer Placeholder 3"/>
          <p:cNvSpPr>
            <a:spLocks noGrp="1"/>
          </p:cNvSpPr>
          <p:nvPr>
            <p:ph type="ftr" sz="quarter" idx="11"/>
          </p:nvPr>
        </p:nvSpPr>
        <p:spPr/>
        <p:txBody>
          <a:bodyPr/>
          <a:lstStyle>
            <a:lvl1pPr>
              <a:defRPr/>
            </a:lvl1pPr>
          </a:lstStyle>
          <a:p>
            <a:endParaRPr lang="da-DK" noProof="0" dirty="0"/>
          </a:p>
        </p:txBody>
      </p:sp>
      <p:sp>
        <p:nvSpPr>
          <p:cNvPr id="5" name="Slide Number Placeholder 4"/>
          <p:cNvSpPr>
            <a:spLocks noGrp="1"/>
          </p:cNvSpPr>
          <p:nvPr>
            <p:ph type="sldNum" sz="quarter" idx="12"/>
          </p:nvPr>
        </p:nvSpPr>
        <p:spPr/>
        <p:txBody>
          <a:bodyPr/>
          <a:lstStyle>
            <a:lvl1pPr>
              <a:defRPr/>
            </a:lvl1pPr>
          </a:lstStyle>
          <a:p>
            <a:fld id="{6346643C-3FBF-4A6C-AE6E-30C03FEB2E00}" type="slidenum">
              <a:rPr lang="da-DK" noProof="0"/>
              <a:pPr/>
              <a:t>‹nr.›</a:t>
            </a:fld>
            <a:endParaRPr lang="da-DK" noProof="0" dirty="0"/>
          </a:p>
        </p:txBody>
      </p:sp>
    </p:spTree>
    <p:extLst>
      <p:ext uri="{BB962C8B-B14F-4D97-AF65-F5344CB8AC3E}">
        <p14:creationId xmlns:p14="http://schemas.microsoft.com/office/powerpoint/2010/main" val="219416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6E8D41-AB85-4137-B54C-08EAF5DD5794}" type="datetime2">
              <a:rPr lang="da-DK"/>
              <a:pPr/>
              <a:t>10. januar 2023</a:t>
            </a:fld>
            <a:endParaRPr lang="da-DK" dirty="0"/>
          </a:p>
        </p:txBody>
      </p:sp>
      <p:sp>
        <p:nvSpPr>
          <p:cNvPr id="3" name="Footer Placeholder 2"/>
          <p:cNvSpPr>
            <a:spLocks noGrp="1"/>
          </p:cNvSpPr>
          <p:nvPr>
            <p:ph type="ftr" sz="quarter" idx="11"/>
          </p:nvPr>
        </p:nvSpPr>
        <p:spPr/>
        <p:txBody>
          <a:bodyPr/>
          <a:lstStyle>
            <a:lvl1pPr>
              <a:defRPr/>
            </a:lvl1pPr>
          </a:lstStyle>
          <a:p>
            <a:endParaRPr lang="da-DK" dirty="0"/>
          </a:p>
        </p:txBody>
      </p:sp>
      <p:sp>
        <p:nvSpPr>
          <p:cNvPr id="4" name="Slide Number Placeholder 3"/>
          <p:cNvSpPr>
            <a:spLocks noGrp="1"/>
          </p:cNvSpPr>
          <p:nvPr>
            <p:ph type="sldNum" sz="quarter" idx="12"/>
          </p:nvPr>
        </p:nvSpPr>
        <p:spPr/>
        <p:txBody>
          <a:bodyPr/>
          <a:lstStyle>
            <a:lvl1pPr>
              <a:defRPr/>
            </a:lvl1pPr>
          </a:lstStyle>
          <a:p>
            <a:fld id="{27F77152-ABBE-41DA-A982-CA0A10BA369D}" type="slidenum">
              <a:rPr lang="da-DK"/>
              <a:pPr/>
              <a:t>‹nr.›</a:t>
            </a:fld>
            <a:endParaRPr lang="da-DK" dirty="0"/>
          </a:p>
        </p:txBody>
      </p:sp>
    </p:spTree>
    <p:extLst>
      <p:ext uri="{BB962C8B-B14F-4D97-AF65-F5344CB8AC3E}">
        <p14:creationId xmlns:p14="http://schemas.microsoft.com/office/powerpoint/2010/main" val="302600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‹nr.›</a:t>
            </a:fld>
            <a:endParaRPr/>
          </a:p>
        </p:txBody>
      </p:sp>
    </p:spTree>
    <p:extLst>
      <p:ext uri="{BB962C8B-B14F-4D97-AF65-F5344CB8AC3E}">
        <p14:creationId xmlns:p14="http://schemas.microsoft.com/office/powerpoint/2010/main" val="2637943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79"/>
            <a:ext cx="7772400" cy="46403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0"/>
            <a:ext cx="6400799"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‹nr.›</a:t>
            </a:fld>
            <a:endParaRPr/>
          </a:p>
        </p:txBody>
      </p:sp>
    </p:spTree>
    <p:extLst>
      <p:ext uri="{BB962C8B-B14F-4D97-AF65-F5344CB8AC3E}">
        <p14:creationId xmlns:p14="http://schemas.microsoft.com/office/powerpoint/2010/main" val="367790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10. januar 2023</a:t>
            </a:fld>
            <a:endParaRPr lang="da-DK" noProof="0" dirty="0"/>
          </a:p>
        </p:txBody>
      </p:sp>
      <p:sp>
        <p:nvSpPr>
          <p:cNvPr id="5" name="Footer Placeholder 4"/>
          <p:cNvSpPr>
            <a:spLocks noGrp="1"/>
          </p:cNvSpPr>
          <p:nvPr>
            <p:ph type="ftr" sz="quarter" idx="11"/>
          </p:nvPr>
        </p:nvSpPr>
        <p:spPr/>
        <p:txBody>
          <a:bodyPr/>
          <a:lstStyle>
            <a:lvl1pPr>
              <a:defRPr/>
            </a:lvl1pPr>
          </a:lstStyle>
          <a:p>
            <a:endParaRPr lang="da-DK" noProof="0" dirty="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dirty="0"/>
          </a:p>
        </p:txBody>
      </p:sp>
    </p:spTree>
    <p:extLst>
      <p:ext uri="{BB962C8B-B14F-4D97-AF65-F5344CB8AC3E}">
        <p14:creationId xmlns:p14="http://schemas.microsoft.com/office/powerpoint/2010/main" val="2208594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Overskrift og to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10. januar 2023</a:t>
            </a:fld>
            <a:endParaRPr lang="da-DK" noProof="0" dirty="0"/>
          </a:p>
        </p:txBody>
      </p:sp>
      <p:sp>
        <p:nvSpPr>
          <p:cNvPr id="6" name="Footer Placeholder 5"/>
          <p:cNvSpPr>
            <a:spLocks noGrp="1"/>
          </p:cNvSpPr>
          <p:nvPr>
            <p:ph type="ftr" sz="quarter" idx="11"/>
          </p:nvPr>
        </p:nvSpPr>
        <p:spPr/>
        <p:txBody>
          <a:bodyPr/>
          <a:lstStyle>
            <a:lvl1pPr>
              <a:defRPr/>
            </a:lvl1pPr>
          </a:lstStyle>
          <a:p>
            <a:endParaRPr lang="da-DK" noProof="0" dirty="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dirty="0"/>
          </a:p>
        </p:txBody>
      </p:sp>
    </p:spTree>
    <p:extLst>
      <p:ext uri="{BB962C8B-B14F-4D97-AF65-F5344CB8AC3E}">
        <p14:creationId xmlns:p14="http://schemas.microsoft.com/office/powerpoint/2010/main" val="201616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og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099"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21748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10. januar 2023</a:t>
            </a:fld>
            <a:endParaRPr lang="da-DK" noProof="0" dirty="0"/>
          </a:p>
        </p:txBody>
      </p:sp>
      <p:sp>
        <p:nvSpPr>
          <p:cNvPr id="6" name="Footer Placeholder 5"/>
          <p:cNvSpPr>
            <a:spLocks noGrp="1"/>
          </p:cNvSpPr>
          <p:nvPr>
            <p:ph type="ftr" sz="quarter" idx="11"/>
          </p:nvPr>
        </p:nvSpPr>
        <p:spPr/>
        <p:txBody>
          <a:bodyPr/>
          <a:lstStyle>
            <a:lvl1pPr>
              <a:defRPr/>
            </a:lvl1pPr>
          </a:lstStyle>
          <a:p>
            <a:endParaRPr lang="da-DK" noProof="0" dirty="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dirty="0"/>
          </a:p>
        </p:txBody>
      </p:sp>
      <p:sp>
        <p:nvSpPr>
          <p:cNvPr id="10" name="Content Placeholder 9"/>
          <p:cNvSpPr>
            <a:spLocks noGrp="1"/>
          </p:cNvSpPr>
          <p:nvPr>
            <p:ph sz="quarter" idx="13"/>
          </p:nvPr>
        </p:nvSpPr>
        <p:spPr>
          <a:xfrm>
            <a:off x="4665662" y="4064000"/>
            <a:ext cx="3975100"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792061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iv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dirty="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dirty="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7"/>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45370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330296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dirty="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dirty="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7"/>
          <p:cNvSpPr>
            <a:spLocks noGrp="1"/>
          </p:cNvSpPr>
          <p:nvPr>
            <p:ph sz="quarter" idx="16"/>
          </p:nvPr>
        </p:nvSpPr>
        <p:spPr>
          <a:xfrm>
            <a:off x="4665662" y="4064000"/>
            <a:ext cx="3975101"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2368432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52400"/>
            <a:ext cx="9144000" cy="6084888"/>
          </a:xfrm>
          <a:solidFill>
            <a:schemeClr val="bg1"/>
          </a:solidFill>
        </p:spPr>
        <p:txBody>
          <a:bodyPr tIns="684000" anchor="ctr" anchorCtr="0"/>
          <a:lstStyle>
            <a:lvl1pPr marL="0" indent="0" algn="ctr">
              <a:buNone/>
              <a:defRPr sz="1800"/>
            </a:lvl1pPr>
          </a:lstStyle>
          <a:p>
            <a:r>
              <a:rPr lang="da-DK" noProof="0" dirty="0"/>
              <a:t>Klik på ikonet for at tilføje et billede</a:t>
            </a:r>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dirty="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dirty="0"/>
          </a:p>
        </p:txBody>
      </p:sp>
    </p:spTree>
    <p:extLst>
      <p:ext uri="{BB962C8B-B14F-4D97-AF65-F5344CB8AC3E}">
        <p14:creationId xmlns:p14="http://schemas.microsoft.com/office/powerpoint/2010/main" val="14910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dirty="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dirty="0"/>
          </a:p>
        </p:txBody>
      </p:sp>
      <p:sp>
        <p:nvSpPr>
          <p:cNvPr id="7" name="Text Placeholder 6"/>
          <p:cNvSpPr>
            <a:spLocks noGrp="1"/>
          </p:cNvSpPr>
          <p:nvPr>
            <p:ph type="body" sz="quarter" idx="13"/>
          </p:nvPr>
        </p:nvSpPr>
        <p:spPr>
          <a:xfrm>
            <a:off x="503238" y="1700214"/>
            <a:ext cx="3975100"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Picture Placeholder 8"/>
          <p:cNvSpPr>
            <a:spLocks noGrp="1"/>
          </p:cNvSpPr>
          <p:nvPr>
            <p:ph type="pic" sz="quarter" idx="14"/>
          </p:nvPr>
        </p:nvSpPr>
        <p:spPr>
          <a:xfrm>
            <a:off x="4665662" y="1700214"/>
            <a:ext cx="3975101" cy="4537074"/>
          </a:xfrm>
          <a:solidFill>
            <a:schemeClr val="bg1"/>
          </a:solidFill>
        </p:spPr>
        <p:txBody>
          <a:bodyPr tIns="684000" anchor="ctr" anchorCtr="0"/>
          <a:lstStyle>
            <a:lvl1pPr marL="0" indent="0" algn="ctr">
              <a:buNone/>
              <a:defRPr sz="1800"/>
            </a:lvl1pPr>
          </a:lstStyle>
          <a:p>
            <a:r>
              <a:rPr lang="da-DK" noProof="0" dirty="0"/>
              <a:t>Klik på ikonet for at tilføje et billede</a:t>
            </a:r>
          </a:p>
        </p:txBody>
      </p:sp>
    </p:spTree>
    <p:extLst>
      <p:ext uri="{BB962C8B-B14F-4D97-AF65-F5344CB8AC3E}">
        <p14:creationId xmlns:p14="http://schemas.microsoft.com/office/powerpoint/2010/main" val="16800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dirty="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dirty="0"/>
          </a:p>
        </p:txBody>
      </p:sp>
      <p:sp>
        <p:nvSpPr>
          <p:cNvPr id="7" name="Picture Placeholder 6"/>
          <p:cNvSpPr>
            <a:spLocks noGrp="1"/>
          </p:cNvSpPr>
          <p:nvPr>
            <p:ph type="pic" sz="quarter" idx="13"/>
          </p:nvPr>
        </p:nvSpPr>
        <p:spPr>
          <a:xfrm>
            <a:off x="503238" y="1700214"/>
            <a:ext cx="3975100" cy="4537074"/>
          </a:xfrm>
          <a:solidFill>
            <a:schemeClr val="bg1"/>
          </a:solidFill>
        </p:spPr>
        <p:txBody>
          <a:bodyPr tIns="684000" anchor="ctr" anchorCtr="0"/>
          <a:lstStyle>
            <a:lvl1pPr marL="0" indent="0" algn="ctr">
              <a:buNone/>
              <a:defRPr sz="1800"/>
            </a:lvl1pPr>
          </a:lstStyle>
          <a:p>
            <a:r>
              <a:rPr lang="da-DK" noProof="0" dirty="0"/>
              <a:t>Klik på ikonet for at tilføje et billede</a:t>
            </a:r>
          </a:p>
        </p:txBody>
      </p:sp>
      <p:sp>
        <p:nvSpPr>
          <p:cNvPr id="9" name="Text Placeholder 8"/>
          <p:cNvSpPr>
            <a:spLocks noGrp="1"/>
          </p:cNvSpPr>
          <p:nvPr>
            <p:ph type="body" sz="quarter" idx="14"/>
          </p:nvPr>
        </p:nvSpPr>
        <p:spPr>
          <a:xfrm>
            <a:off x="4665662" y="1700214"/>
            <a:ext cx="3975101"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403719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ktangel 11"/>
          <p:cNvSpPr/>
          <p:nvPr userDrawn="1"/>
        </p:nvSpPr>
        <p:spPr>
          <a:xfrm>
            <a:off x="0" y="0"/>
            <a:ext cx="9144000" cy="152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0" name="Billed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
        <p:nvSpPr>
          <p:cNvPr id="1026" name="Rectangle 2"/>
          <p:cNvSpPr>
            <a:spLocks noGrp="1" noChangeArrowheads="1"/>
          </p:cNvSpPr>
          <p:nvPr>
            <p:ph type="title"/>
          </p:nvPr>
        </p:nvSpPr>
        <p:spPr bwMode="auto">
          <a:xfrm>
            <a:off x="464326" y="584201"/>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titeltypografien i masteren</a:t>
            </a:r>
            <a:endParaRPr lang="da-DK" dirty="0"/>
          </a:p>
        </p:txBody>
      </p:sp>
      <p:sp>
        <p:nvSpPr>
          <p:cNvPr id="1027" name="Rectangle 3"/>
          <p:cNvSpPr>
            <a:spLocks noGrp="1" noChangeArrowheads="1"/>
          </p:cNvSpPr>
          <p:nvPr>
            <p:ph type="body" idx="1"/>
          </p:nvPr>
        </p:nvSpPr>
        <p:spPr bwMode="auto">
          <a:xfrm>
            <a:off x="503238" y="1700213"/>
            <a:ext cx="813752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28" name="Rectangle 4"/>
          <p:cNvSpPr>
            <a:spLocks noGrp="1" noChangeArrowheads="1"/>
          </p:cNvSpPr>
          <p:nvPr>
            <p:ph type="dt" sz="half" idx="2"/>
          </p:nvPr>
        </p:nvSpPr>
        <p:spPr bwMode="auto">
          <a:xfrm>
            <a:off x="503238" y="0"/>
            <a:ext cx="111956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cap="none" baseline="0">
                <a:solidFill>
                  <a:schemeClr val="bg1"/>
                </a:solidFill>
                <a:latin typeface="+mj-lt"/>
              </a:defRPr>
            </a:lvl1pPr>
          </a:lstStyle>
          <a:p>
            <a:fld id="{5888027E-75D8-4E45-9E8E-1595773F0041}" type="datetime2">
              <a:rPr lang="da-DK" smtClean="0"/>
              <a:pPr/>
              <a:t>10. januar 2023</a:t>
            </a:fld>
            <a:endParaRPr lang="da-DK" dirty="0"/>
          </a:p>
        </p:txBody>
      </p:sp>
      <p:sp>
        <p:nvSpPr>
          <p:cNvPr id="1029" name="Rectangle 5"/>
          <p:cNvSpPr>
            <a:spLocks noGrp="1" noChangeArrowheads="1"/>
          </p:cNvSpPr>
          <p:nvPr>
            <p:ph type="ftr" sz="quarter" idx="3"/>
          </p:nvPr>
        </p:nvSpPr>
        <p:spPr bwMode="auto">
          <a:xfrm>
            <a:off x="1619672" y="0"/>
            <a:ext cx="666074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a:solidFill>
                  <a:schemeClr val="bg1"/>
                </a:solidFill>
                <a:latin typeface="+mj-lt"/>
              </a:defRPr>
            </a:lvl1pPr>
          </a:lstStyle>
          <a:p>
            <a:endParaRPr lang="da-DK" dirty="0"/>
          </a:p>
        </p:txBody>
      </p:sp>
      <p:sp>
        <p:nvSpPr>
          <p:cNvPr id="1030" name="Rectangle 6"/>
          <p:cNvSpPr>
            <a:spLocks noGrp="1" noChangeArrowheads="1"/>
          </p:cNvSpPr>
          <p:nvPr>
            <p:ph type="sldNum" sz="quarter" idx="4"/>
          </p:nvPr>
        </p:nvSpPr>
        <p:spPr bwMode="auto">
          <a:xfrm>
            <a:off x="8321579" y="0"/>
            <a:ext cx="311766"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700">
                <a:solidFill>
                  <a:schemeClr val="bg1"/>
                </a:solidFill>
                <a:latin typeface="+mj-lt"/>
              </a:defRPr>
            </a:lvl1pPr>
          </a:lstStyle>
          <a:p>
            <a:fld id="{B6C57A29-F2F5-41C9-9D61-59DDDBBF376E}" type="slidenum">
              <a:rPr lang="da-DK" smtClean="0"/>
              <a:pPr/>
              <a:t>‹nr.›</a:t>
            </a:fld>
            <a:endParaRPr lang="da-DK"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781" r:id="rId4"/>
    <p:sldLayoutId id="2147483782" r:id="rId5"/>
    <p:sldLayoutId id="2147483783" r:id="rId6"/>
    <p:sldLayoutId id="2147483784" r:id="rId7"/>
    <p:sldLayoutId id="2147483785" r:id="rId8"/>
    <p:sldLayoutId id="2147483786" r:id="rId9"/>
    <p:sldLayoutId id="2147483780" r:id="rId10"/>
    <p:sldLayoutId id="2147483787" r:id="rId11"/>
    <p:sldLayoutId id="2147483664" r:id="rId12"/>
    <p:sldLayoutId id="2147483665" r:id="rId13"/>
    <p:sldLayoutId id="2147483788" r:id="rId14"/>
    <p:sldLayoutId id="2147483789" r:id="rId15"/>
  </p:sldLayoutIdLst>
  <p:txStyles>
    <p:title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p:titleStyle>
    <p:body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www.coopbyen.d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vridsl&#248;se.d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3068960"/>
            <a:ext cx="8208912" cy="504056"/>
          </a:xfrm>
        </p:spPr>
        <p:txBody>
          <a:bodyPr/>
          <a:lstStyle/>
          <a:p>
            <a:pPr algn="ctr"/>
            <a:br>
              <a:rPr lang="nb-NO" sz="5000" dirty="0">
                <a:solidFill>
                  <a:schemeClr val="tx1"/>
                </a:solidFill>
              </a:rPr>
            </a:br>
            <a:r>
              <a:rPr lang="nb-NO" sz="5000" dirty="0">
                <a:solidFill>
                  <a:schemeClr val="tx1"/>
                </a:solidFill>
              </a:rPr>
              <a:t>BYUDVIKLING I ALBERTSLUND</a:t>
            </a:r>
          </a:p>
        </p:txBody>
      </p:sp>
      <p:sp>
        <p:nvSpPr>
          <p:cNvPr id="3" name="Undertitel 2"/>
          <p:cNvSpPr>
            <a:spLocks noGrp="1"/>
          </p:cNvSpPr>
          <p:nvPr>
            <p:ph type="subTitle" idx="1"/>
          </p:nvPr>
        </p:nvSpPr>
        <p:spPr>
          <a:xfrm>
            <a:off x="852201" y="3789040"/>
            <a:ext cx="7439598" cy="1752600"/>
          </a:xfrm>
        </p:spPr>
        <p:txBody>
          <a:bodyPr/>
          <a:lstStyle/>
          <a:p>
            <a:pPr algn="ctr"/>
            <a:r>
              <a:rPr lang="nb-NO" dirty="0"/>
              <a:t>Udviklingsuge, jan. 2023</a:t>
            </a:r>
          </a:p>
          <a:p>
            <a:pPr algn="ctr"/>
            <a:r>
              <a:rPr lang="nb-NO" dirty="0"/>
              <a:t>Trine Tybjerg, Enhedsleder for Plan, Byg og Miljø</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C01ACD3C-997D-43B6-A3CF-4448B5F2D940}"/>
              </a:ext>
            </a:extLst>
          </p:cNvPr>
          <p:cNvPicPr>
            <a:picLocks noChangeAspect="1"/>
          </p:cNvPicPr>
          <p:nvPr/>
        </p:nvPicPr>
        <p:blipFill>
          <a:blip r:embed="rId3"/>
          <a:stretch>
            <a:fillRect/>
          </a:stretch>
        </p:blipFill>
        <p:spPr>
          <a:xfrm>
            <a:off x="532133" y="1260414"/>
            <a:ext cx="8079734" cy="4544850"/>
          </a:xfrm>
          <a:prstGeom prst="rect">
            <a:avLst/>
          </a:prstGeom>
        </p:spPr>
      </p:pic>
      <p:sp>
        <p:nvSpPr>
          <p:cNvPr id="6" name="object 6"/>
          <p:cNvSpPr/>
          <p:nvPr/>
        </p:nvSpPr>
        <p:spPr>
          <a:xfrm>
            <a:off x="532133" y="476672"/>
            <a:ext cx="8079734" cy="598879"/>
          </a:xfrm>
          <a:custGeom>
            <a:avLst/>
            <a:gdLst/>
            <a:ahLst/>
            <a:cxnLst/>
            <a:rect l="l" t="t" r="r" b="b"/>
            <a:pathLst>
              <a:path w="2178050" h="2090420">
                <a:moveTo>
                  <a:pt x="0" y="2090204"/>
                </a:moveTo>
                <a:lnTo>
                  <a:pt x="2177999" y="2090204"/>
                </a:lnTo>
                <a:lnTo>
                  <a:pt x="2177999" y="0"/>
                </a:lnTo>
                <a:lnTo>
                  <a:pt x="0" y="0"/>
                </a:lnTo>
                <a:lnTo>
                  <a:pt x="0" y="2090204"/>
                </a:lnTo>
                <a:close/>
              </a:path>
            </a:pathLst>
          </a:custGeom>
          <a:solidFill>
            <a:srgbClr val="C9862F"/>
          </a:solidFill>
        </p:spPr>
        <p:txBody>
          <a:bodyPr wrap="square" lIns="0" tIns="0" rIns="0" bIns="0" rtlCol="0"/>
          <a:lstStyle/>
          <a:p>
            <a:endParaRPr/>
          </a:p>
        </p:txBody>
      </p:sp>
      <p:sp>
        <p:nvSpPr>
          <p:cNvPr id="10" name="object 6">
            <a:extLst>
              <a:ext uri="{FF2B5EF4-FFF2-40B4-BE49-F238E27FC236}">
                <a16:creationId xmlns:a16="http://schemas.microsoft.com/office/drawing/2014/main" id="{A857A714-89F2-4CAC-BED4-5B338F408ACA}"/>
              </a:ext>
            </a:extLst>
          </p:cNvPr>
          <p:cNvSpPr txBox="1"/>
          <p:nvPr/>
        </p:nvSpPr>
        <p:spPr>
          <a:xfrm>
            <a:off x="745996" y="554278"/>
            <a:ext cx="7800712" cy="446404"/>
          </a:xfrm>
          <a:prstGeom prst="rect">
            <a:avLst/>
          </a:prstGeom>
        </p:spPr>
        <p:txBody>
          <a:bodyPr vert="horz" wrap="square" lIns="0" tIns="0" rIns="0" bIns="0" rtlCol="0">
            <a:spAutoFit/>
          </a:bodyPr>
          <a:lstStyle/>
          <a:p>
            <a:pPr marL="10860">
              <a:lnSpc>
                <a:spcPts val="3664"/>
              </a:lnSpc>
            </a:pPr>
            <a:r>
              <a:rPr lang="da-DK" sz="2736" spc="-17" dirty="0">
                <a:solidFill>
                  <a:srgbClr val="FFFFFF"/>
                </a:solidFill>
                <a:latin typeface="+mj-lt"/>
                <a:cs typeface="Open Sans Light"/>
              </a:rPr>
              <a:t>UDVIKLING AF ALBERTSLUND CENTRUM</a:t>
            </a:r>
            <a:endParaRPr sz="2736" dirty="0">
              <a:latin typeface="+mj-lt"/>
              <a:cs typeface="Open Sans Semibold"/>
            </a:endParaRPr>
          </a:p>
        </p:txBody>
      </p:sp>
      <p:sp>
        <p:nvSpPr>
          <p:cNvPr id="5" name="Text Box 2">
            <a:extLst>
              <a:ext uri="{FF2B5EF4-FFF2-40B4-BE49-F238E27FC236}">
                <a16:creationId xmlns:a16="http://schemas.microsoft.com/office/drawing/2014/main" id="{F1AB5488-7D0E-4FFE-92E6-3D5C4C87A495}"/>
              </a:ext>
            </a:extLst>
          </p:cNvPr>
          <p:cNvSpPr txBox="1">
            <a:spLocks noChangeArrowheads="1"/>
          </p:cNvSpPr>
          <p:nvPr/>
        </p:nvSpPr>
        <p:spPr bwMode="auto">
          <a:xfrm>
            <a:off x="539552" y="1390650"/>
            <a:ext cx="3198812" cy="1390278"/>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1" i="0" u="none" strike="noStrike" cap="none" normalizeH="0" baseline="0" dirty="0">
                <a:ln>
                  <a:noFill/>
                </a:ln>
                <a:solidFill>
                  <a:srgbClr val="000000"/>
                </a:solidFill>
                <a:effectLst/>
                <a:latin typeface="Arial" panose="020B0604020202020204" pitchFamily="34" charset="0"/>
              </a:rPr>
              <a:t>FAKTA: ALBERTSLUND CENTRUM</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1" i="0" u="none" strike="noStrike" cap="none" normalizeH="0" baseline="0" dirty="0">
                <a:ln>
                  <a:noFill/>
                </a:ln>
                <a:solidFill>
                  <a:srgbClr val="000000"/>
                </a:solidFill>
                <a:effectLst/>
                <a:latin typeface="Arial" panose="020B0604020202020204" pitchFamily="34" charset="0"/>
              </a:rPr>
              <a:t>Størrelse: </a:t>
            </a:r>
            <a:r>
              <a:rPr kumimoji="0" lang="da-DK" altLang="da-DK" sz="1000" b="0" i="0" u="none" strike="noStrike" cap="none" normalizeH="0" baseline="0" dirty="0">
                <a:ln>
                  <a:noFill/>
                </a:ln>
                <a:solidFill>
                  <a:srgbClr val="000000"/>
                </a:solidFill>
                <a:effectLst/>
                <a:latin typeface="Arial" panose="020B0604020202020204" pitchFamily="34" charset="0"/>
              </a:rPr>
              <a:t>3 ha</a:t>
            </a:r>
            <a:br>
              <a:rPr kumimoji="0" lang="da-DK" altLang="da-DK" sz="1000" b="0" i="0" u="none" strike="noStrike" cap="none" normalizeH="0" baseline="0" dirty="0">
                <a:ln>
                  <a:noFill/>
                </a:ln>
                <a:solidFill>
                  <a:srgbClr val="000000"/>
                </a:solidFill>
                <a:effectLst/>
                <a:latin typeface="Arial" panose="020B0604020202020204" pitchFamily="34" charset="0"/>
              </a:rPr>
            </a:br>
            <a:r>
              <a:rPr kumimoji="0" lang="da-DK" altLang="da-DK" sz="1000" b="1" i="0" u="none" strike="noStrike" cap="none" normalizeH="0" baseline="0" dirty="0">
                <a:ln>
                  <a:noFill/>
                </a:ln>
                <a:solidFill>
                  <a:srgbClr val="000000"/>
                </a:solidFill>
                <a:effectLst/>
                <a:latin typeface="Arial" panose="020B0604020202020204" pitchFamily="34" charset="0"/>
              </a:rPr>
              <a:t>Ejer: </a:t>
            </a:r>
            <a:r>
              <a:rPr kumimoji="0" lang="da-DK" altLang="da-DK" sz="1000" b="0" i="0" u="none" strike="noStrike" cap="none" normalizeH="0" baseline="0" dirty="0" err="1">
                <a:ln>
                  <a:noFill/>
                </a:ln>
                <a:solidFill>
                  <a:srgbClr val="000000"/>
                </a:solidFill>
                <a:effectLst/>
                <a:latin typeface="Arial" panose="020B0604020202020204" pitchFamily="34" charset="0"/>
              </a:rPr>
              <a:t>CityCon</a:t>
            </a:r>
            <a:br>
              <a:rPr kumimoji="0" lang="da-DK" altLang="da-DK" sz="1000" b="0" i="0" u="none" strike="noStrike" cap="none" normalizeH="0" baseline="0" dirty="0">
                <a:ln>
                  <a:noFill/>
                </a:ln>
                <a:solidFill>
                  <a:srgbClr val="000000"/>
                </a:solidFill>
                <a:effectLst/>
                <a:latin typeface="Arial" panose="020B0604020202020204" pitchFamily="34" charset="0"/>
              </a:rPr>
            </a:br>
            <a:r>
              <a:rPr kumimoji="0" lang="da-DK" altLang="da-DK" sz="1000" b="1" i="0" u="none" strike="noStrike" cap="none" normalizeH="0" baseline="0" dirty="0">
                <a:ln>
                  <a:noFill/>
                </a:ln>
                <a:solidFill>
                  <a:srgbClr val="000000"/>
                </a:solidFill>
                <a:effectLst/>
                <a:latin typeface="Arial" panose="020B0604020202020204" pitchFamily="34" charset="0"/>
              </a:rPr>
              <a:t>Antal boliger: </a:t>
            </a:r>
            <a:r>
              <a:rPr kumimoji="0" lang="da-DK" altLang="da-DK" sz="1000" b="0" i="0" u="none" strike="noStrike" cap="none" normalizeH="0" baseline="0" dirty="0">
                <a:ln>
                  <a:noFill/>
                </a:ln>
                <a:solidFill>
                  <a:srgbClr val="000000"/>
                </a:solidFill>
                <a:effectLst/>
                <a:latin typeface="Arial" panose="020B0604020202020204" pitchFamily="34" charset="0"/>
              </a:rPr>
              <a:t>Ca. 400</a:t>
            </a:r>
            <a:br>
              <a:rPr kumimoji="0" lang="da-DK" altLang="da-DK" sz="1000" b="0" i="0" u="none" strike="noStrike" cap="none" normalizeH="0" baseline="0" dirty="0">
                <a:ln>
                  <a:noFill/>
                </a:ln>
                <a:solidFill>
                  <a:srgbClr val="000000"/>
                </a:solidFill>
                <a:effectLst/>
                <a:latin typeface="Arial" panose="020B0604020202020204" pitchFamily="34" charset="0"/>
              </a:rPr>
            </a:br>
            <a:r>
              <a:rPr kumimoji="0" lang="da-DK" altLang="da-DK" sz="1000" b="1" i="0" u="none" strike="noStrike" cap="none" normalizeH="0" baseline="0" dirty="0">
                <a:ln>
                  <a:noFill/>
                </a:ln>
                <a:solidFill>
                  <a:srgbClr val="000000"/>
                </a:solidFill>
                <a:effectLst/>
                <a:latin typeface="Arial" panose="020B0604020202020204" pitchFamily="34" charset="0"/>
              </a:rPr>
              <a:t>Bebyggelsesprocent: </a:t>
            </a:r>
            <a:r>
              <a:rPr kumimoji="0" lang="da-DK" altLang="da-DK" sz="1000" b="0" i="0" u="none" strike="noStrike" cap="none" normalizeH="0" baseline="0" dirty="0">
                <a:ln>
                  <a:noFill/>
                </a:ln>
                <a:solidFill>
                  <a:srgbClr val="000000"/>
                </a:solidFill>
                <a:effectLst/>
                <a:latin typeface="Arial" panose="020B0604020202020204" pitchFamily="34" charset="0"/>
              </a:rPr>
              <a:t>200</a:t>
            </a:r>
            <a:br>
              <a:rPr kumimoji="0" lang="da-DK" altLang="da-DK" sz="1000" b="0" i="0" u="none" strike="noStrike" cap="none" normalizeH="0" baseline="0" dirty="0">
                <a:ln>
                  <a:noFill/>
                </a:ln>
                <a:solidFill>
                  <a:srgbClr val="000000"/>
                </a:solidFill>
                <a:effectLst/>
                <a:latin typeface="Arial" panose="020B0604020202020204" pitchFamily="34" charset="0"/>
              </a:rPr>
            </a:br>
            <a:r>
              <a:rPr kumimoji="0" lang="da-DK" altLang="da-DK" sz="1000" b="1" i="0" u="none" strike="noStrike" cap="none" normalizeH="0" baseline="0" dirty="0">
                <a:ln>
                  <a:noFill/>
                </a:ln>
                <a:solidFill>
                  <a:srgbClr val="000000"/>
                </a:solidFill>
                <a:effectLst/>
                <a:latin typeface="Arial" panose="020B0604020202020204" pitchFamily="34" charset="0"/>
              </a:rPr>
              <a:t>Forventet første indflytning: </a:t>
            </a:r>
            <a:r>
              <a:rPr kumimoji="0" lang="da-DK" altLang="da-DK" sz="1000" b="0" i="0" u="none" strike="noStrike" cap="none" normalizeH="0" baseline="0" dirty="0">
                <a:ln>
                  <a:noFill/>
                </a:ln>
                <a:solidFill>
                  <a:srgbClr val="000000"/>
                </a:solidFill>
                <a:effectLst/>
                <a:latin typeface="Arial" panose="020B0604020202020204" pitchFamily="34" charset="0"/>
              </a:rPr>
              <a:t>2028</a:t>
            </a:r>
          </a:p>
          <a:p>
            <a:pPr marL="0" marR="0" lvl="0" indent="0" algn="l" defTabSz="914400" rtl="0" eaLnBrk="0" fontAlgn="base" latinLnBrk="0" hangingPunct="0">
              <a:lnSpc>
                <a:spcPct val="100000"/>
              </a:lnSpc>
              <a:spcBef>
                <a:spcPct val="0"/>
              </a:spcBef>
              <a:spcAft>
                <a:spcPct val="0"/>
              </a:spcAft>
              <a:buClrTx/>
              <a:buSzTx/>
              <a:buFontTx/>
              <a:buNone/>
              <a:tabLst/>
            </a:pPr>
            <a:r>
              <a:rPr lang="da-DK" sz="1000" b="1" dirty="0">
                <a:solidFill>
                  <a:srgbClr val="000000"/>
                </a:solidFill>
                <a:latin typeface="Arial" panose="020B0604020202020204" pitchFamily="34" charset="0"/>
                <a:ea typeface="Calibri" panose="020F0502020204030204" pitchFamily="34" charset="0"/>
                <a:cs typeface="Arial" panose="020B0604020202020204" pitchFamily="34" charset="0"/>
              </a:rPr>
              <a:t>NB.</a:t>
            </a:r>
            <a:r>
              <a:rPr lang="da-DK" sz="1000" dirty="0">
                <a:solidFill>
                  <a:srgbClr val="000000"/>
                </a:solidFill>
                <a:latin typeface="Arial" panose="020B0604020202020204" pitchFamily="34" charset="0"/>
                <a:ea typeface="Calibri" panose="020F0502020204030204" pitchFamily="34" charset="0"/>
                <a:cs typeface="Arial" panose="020B0604020202020204" pitchFamily="34" charset="0"/>
              </a:rPr>
              <a:t> Dette gælder ifølge m</a:t>
            </a:r>
            <a:r>
              <a:rPr lang="da-DK"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asterplan, der er under vedtagelse primo 2023.</a:t>
            </a: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1503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B318ABF-1B1C-4D56-845A-E81A74721394}"/>
              </a:ext>
            </a:extLst>
          </p:cNvPr>
          <p:cNvPicPr>
            <a:picLocks noChangeAspect="1"/>
          </p:cNvPicPr>
          <p:nvPr/>
        </p:nvPicPr>
        <p:blipFill rotWithShape="1">
          <a:blip r:embed="rId3"/>
          <a:srcRect b="9220"/>
          <a:stretch/>
        </p:blipFill>
        <p:spPr>
          <a:xfrm>
            <a:off x="346706" y="908720"/>
            <a:ext cx="8401758" cy="4290281"/>
          </a:xfrm>
          <a:prstGeom prst="rect">
            <a:avLst/>
          </a:prstGeom>
        </p:spPr>
      </p:pic>
      <p:sp>
        <p:nvSpPr>
          <p:cNvPr id="6" name="object 6"/>
          <p:cNvSpPr/>
          <p:nvPr/>
        </p:nvSpPr>
        <p:spPr>
          <a:xfrm>
            <a:off x="346706" y="332656"/>
            <a:ext cx="8401758" cy="598879"/>
          </a:xfrm>
          <a:custGeom>
            <a:avLst/>
            <a:gdLst/>
            <a:ahLst/>
            <a:cxnLst/>
            <a:rect l="l" t="t" r="r" b="b"/>
            <a:pathLst>
              <a:path w="2178050" h="2090420">
                <a:moveTo>
                  <a:pt x="0" y="2090204"/>
                </a:moveTo>
                <a:lnTo>
                  <a:pt x="2177999" y="2090204"/>
                </a:lnTo>
                <a:lnTo>
                  <a:pt x="2177999" y="0"/>
                </a:lnTo>
                <a:lnTo>
                  <a:pt x="0" y="0"/>
                </a:lnTo>
                <a:lnTo>
                  <a:pt x="0" y="2090204"/>
                </a:lnTo>
                <a:close/>
              </a:path>
            </a:pathLst>
          </a:custGeom>
          <a:solidFill>
            <a:srgbClr val="C9862F"/>
          </a:solidFill>
        </p:spPr>
        <p:txBody>
          <a:bodyPr wrap="square" lIns="0" tIns="0" rIns="0" bIns="0" rtlCol="0"/>
          <a:lstStyle/>
          <a:p>
            <a:endParaRPr/>
          </a:p>
        </p:txBody>
      </p:sp>
      <p:sp>
        <p:nvSpPr>
          <p:cNvPr id="10" name="object 6">
            <a:extLst>
              <a:ext uri="{FF2B5EF4-FFF2-40B4-BE49-F238E27FC236}">
                <a16:creationId xmlns:a16="http://schemas.microsoft.com/office/drawing/2014/main" id="{A857A714-89F2-4CAC-BED4-5B338F408ACA}"/>
              </a:ext>
            </a:extLst>
          </p:cNvPr>
          <p:cNvSpPr txBox="1"/>
          <p:nvPr/>
        </p:nvSpPr>
        <p:spPr>
          <a:xfrm>
            <a:off x="467544" y="404664"/>
            <a:ext cx="8079164" cy="446404"/>
          </a:xfrm>
          <a:prstGeom prst="rect">
            <a:avLst/>
          </a:prstGeom>
        </p:spPr>
        <p:txBody>
          <a:bodyPr vert="horz" wrap="square" lIns="0" tIns="0" rIns="0" bIns="0" rtlCol="0">
            <a:spAutoFit/>
          </a:bodyPr>
          <a:lstStyle/>
          <a:p>
            <a:pPr marL="10860">
              <a:lnSpc>
                <a:spcPts val="3664"/>
              </a:lnSpc>
            </a:pPr>
            <a:r>
              <a:rPr lang="da-DK" sz="2736" spc="-17" dirty="0">
                <a:solidFill>
                  <a:srgbClr val="FFFFFF"/>
                </a:solidFill>
                <a:latin typeface="+mj-lt"/>
                <a:cs typeface="Open Sans Light"/>
              </a:rPr>
              <a:t>ALBERTSLUND CENTRUM – FULD AF LIV</a:t>
            </a:r>
            <a:endParaRPr sz="2736" dirty="0">
              <a:latin typeface="+mj-lt"/>
              <a:cs typeface="Open Sans Semibold"/>
            </a:endParaRPr>
          </a:p>
        </p:txBody>
      </p:sp>
      <p:pic>
        <p:nvPicPr>
          <p:cNvPr id="3" name="Billede 2">
            <a:extLst>
              <a:ext uri="{FF2B5EF4-FFF2-40B4-BE49-F238E27FC236}">
                <a16:creationId xmlns:a16="http://schemas.microsoft.com/office/drawing/2014/main" id="{49119CDC-922F-4E35-8044-10505D929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4653136"/>
            <a:ext cx="7452320" cy="2089435"/>
          </a:xfrm>
          <a:prstGeom prst="rect">
            <a:avLst/>
          </a:prstGeom>
          <a:ln w="15875">
            <a:solidFill>
              <a:schemeClr val="tx1"/>
            </a:solidFill>
          </a:ln>
        </p:spPr>
      </p:pic>
    </p:spTree>
    <p:extLst>
      <p:ext uri="{BB962C8B-B14F-4D97-AF65-F5344CB8AC3E}">
        <p14:creationId xmlns:p14="http://schemas.microsoft.com/office/powerpoint/2010/main" val="2004758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5133967F-6B20-4450-9EF1-CF2B84ABDDD3}"/>
              </a:ext>
            </a:extLst>
          </p:cNvPr>
          <p:cNvSpPr txBox="1"/>
          <p:nvPr/>
        </p:nvSpPr>
        <p:spPr bwMode="auto">
          <a:xfrm>
            <a:off x="465935" y="908720"/>
            <a:ext cx="8212130" cy="612551"/>
          </a:xfrm>
          <a:prstGeom prst="rect">
            <a:avLst/>
          </a:prstGeom>
          <a:noFill/>
          <a:ln>
            <a:noFill/>
          </a:ln>
          <a:effectLst/>
        </p:spPr>
        <p:txBody>
          <a:bodyPr vert="horz" wrap="square" lIns="0" tIns="0" rIns="0" bIns="0" numCol="1" rtlCol="0" anchor="t" anchorCtr="0" compatLnSpc="1">
            <a:prstTxWarp prst="textNoShape">
              <a:avLst/>
            </a:prstTxWarp>
            <a:normAutofit/>
          </a:bodyPr>
          <a:lstStyle/>
          <a:p>
            <a:pPr>
              <a:lnSpc>
                <a:spcPct val="83000"/>
              </a:lnSpc>
              <a:spcAft>
                <a:spcPts val="600"/>
              </a:spcAft>
            </a:pPr>
            <a:r>
              <a:rPr lang="da-DK" sz="3600" dirty="0">
                <a:solidFill>
                  <a:srgbClr val="FF0000"/>
                </a:solidFill>
                <a:latin typeface="+mj-lt"/>
                <a:ea typeface="+mj-ea"/>
                <a:cs typeface="+mj-cs"/>
              </a:rPr>
              <a:t>Planlægning + Erhvervsudvikling = ?</a:t>
            </a:r>
          </a:p>
        </p:txBody>
      </p:sp>
      <p:sp>
        <p:nvSpPr>
          <p:cNvPr id="2" name="Tekstfelt 1">
            <a:extLst>
              <a:ext uri="{FF2B5EF4-FFF2-40B4-BE49-F238E27FC236}">
                <a16:creationId xmlns:a16="http://schemas.microsoft.com/office/drawing/2014/main" id="{52DC5ED0-F4CE-49DE-9FB7-1F1FD4E47F22}"/>
              </a:ext>
            </a:extLst>
          </p:cNvPr>
          <p:cNvSpPr txBox="1"/>
          <p:nvPr/>
        </p:nvSpPr>
        <p:spPr>
          <a:xfrm>
            <a:off x="827584" y="1844824"/>
            <a:ext cx="7488832" cy="4924425"/>
          </a:xfrm>
          <a:prstGeom prst="rect">
            <a:avLst/>
          </a:prstGeom>
          <a:noFill/>
        </p:spPr>
        <p:txBody>
          <a:bodyPr wrap="square" lIns="0" tIns="0" rIns="0" bIns="0" rtlCol="0">
            <a:spAutoFit/>
          </a:bodyPr>
          <a:lstStyle/>
          <a:p>
            <a:r>
              <a:rPr lang="da-DK" sz="2000" i="1" dirty="0">
                <a:latin typeface="+mn-lt"/>
              </a:rPr>
              <a:t> Hvad gør kommuneplan og lokalplaner? :</a:t>
            </a:r>
          </a:p>
          <a:p>
            <a:endParaRPr lang="da-DK" sz="2000" i="1" dirty="0">
              <a:latin typeface="+mn-lt"/>
            </a:endParaRPr>
          </a:p>
          <a:p>
            <a:pPr marL="342900" indent="-342900">
              <a:buFontTx/>
              <a:buChar char="-"/>
            </a:pPr>
            <a:r>
              <a:rPr lang="da-DK" sz="2000" i="1" dirty="0">
                <a:latin typeface="+mn-lt"/>
              </a:rPr>
              <a:t>Muliggør ny byudvikling, primært nye boliger, </a:t>
            </a:r>
          </a:p>
          <a:p>
            <a:pPr marL="342900" indent="-342900">
              <a:buFontTx/>
              <a:buChar char="-"/>
            </a:pPr>
            <a:r>
              <a:rPr lang="da-DK" sz="2000" i="1" dirty="0">
                <a:latin typeface="+mn-lt"/>
              </a:rPr>
              <a:t>Også plads til kontorer, butikker, publikumsorienteret service, </a:t>
            </a:r>
          </a:p>
          <a:p>
            <a:pPr marL="342900" indent="-342900">
              <a:buFontTx/>
              <a:buChar char="-"/>
            </a:pPr>
            <a:r>
              <a:rPr lang="da-DK" sz="2000" i="1" dirty="0">
                <a:latin typeface="+mn-lt"/>
              </a:rPr>
              <a:t>Mange uændrede muligheder for erhverv. </a:t>
            </a:r>
          </a:p>
          <a:p>
            <a:endParaRPr lang="da-DK" sz="2000" i="1" dirty="0">
              <a:latin typeface="+mn-lt"/>
            </a:endParaRPr>
          </a:p>
          <a:p>
            <a:endParaRPr lang="da-DK" sz="2000" i="1" dirty="0">
              <a:latin typeface="+mn-lt"/>
            </a:endParaRPr>
          </a:p>
          <a:p>
            <a:r>
              <a:rPr lang="da-DK" sz="2000" i="1" dirty="0">
                <a:latin typeface="+mn-lt"/>
              </a:rPr>
              <a:t>Hvordan skabes erhvervsudvikling? : </a:t>
            </a:r>
          </a:p>
          <a:p>
            <a:pPr marL="342900" indent="-342900">
              <a:buFontTx/>
              <a:buChar char="-"/>
            </a:pPr>
            <a:endParaRPr lang="da-DK" sz="2000" i="1" dirty="0">
              <a:latin typeface="+mn-lt"/>
            </a:endParaRPr>
          </a:p>
          <a:p>
            <a:pPr marL="342900" indent="-342900">
              <a:buFontTx/>
              <a:buChar char="-"/>
            </a:pPr>
            <a:r>
              <a:rPr lang="da-DK" sz="2000" i="1" dirty="0">
                <a:latin typeface="+mn-lt"/>
              </a:rPr>
              <a:t>Ingen handlepligt med planlægningen !</a:t>
            </a:r>
          </a:p>
          <a:p>
            <a:pPr marL="342900" indent="-342900">
              <a:buFontTx/>
              <a:buChar char="-"/>
            </a:pPr>
            <a:r>
              <a:rPr lang="da-DK" sz="2000" i="1" dirty="0">
                <a:latin typeface="+mn-lt"/>
              </a:rPr>
              <a:t>Private bygherrer skal realisere planerne – ikke kommunen,</a:t>
            </a:r>
          </a:p>
          <a:p>
            <a:endParaRPr lang="da-DK" sz="2000" i="1" dirty="0">
              <a:latin typeface="+mn-lt"/>
              <a:sym typeface="Wingdings" panose="05000000000000000000" pitchFamily="2" charset="2"/>
            </a:endParaRPr>
          </a:p>
          <a:p>
            <a:r>
              <a:rPr lang="da-DK" sz="2000" i="1" dirty="0">
                <a:latin typeface="+mn-lt"/>
                <a:sym typeface="Wingdings" panose="05000000000000000000" pitchFamily="2" charset="2"/>
              </a:rPr>
              <a:t>	 </a:t>
            </a:r>
            <a:r>
              <a:rPr lang="da-DK" sz="2000" i="1" dirty="0">
                <a:latin typeface="+mn-lt"/>
              </a:rPr>
              <a:t>Udviklingen afhænger af private investeringer. </a:t>
            </a:r>
          </a:p>
          <a:p>
            <a:endParaRPr lang="da-DK" sz="2000" i="1" dirty="0">
              <a:latin typeface="+mn-lt"/>
            </a:endParaRPr>
          </a:p>
          <a:p>
            <a:pPr marL="342900" indent="-342900">
              <a:buFontTx/>
              <a:buChar char="-"/>
            </a:pPr>
            <a:r>
              <a:rPr lang="da-DK" sz="2000" i="1" dirty="0">
                <a:solidFill>
                  <a:srgbClr val="FF0000"/>
                </a:solidFill>
                <a:latin typeface="+mn-lt"/>
                <a:sym typeface="Wingdings" panose="05000000000000000000" pitchFamily="2" charset="2"/>
              </a:rPr>
              <a:t>Hvordan bliver Albertslund attraktiv for investeringer?</a:t>
            </a:r>
          </a:p>
          <a:p>
            <a:endParaRPr lang="da-DK" sz="2000" i="1" dirty="0">
              <a:latin typeface="+mn-lt"/>
            </a:endParaRPr>
          </a:p>
        </p:txBody>
      </p:sp>
    </p:spTree>
    <p:extLst>
      <p:ext uri="{BB962C8B-B14F-4D97-AF65-F5344CB8AC3E}">
        <p14:creationId xmlns:p14="http://schemas.microsoft.com/office/powerpoint/2010/main" val="1939400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7C050EC-F737-4CAB-A894-37457A8FE694}"/>
              </a:ext>
            </a:extLst>
          </p:cNvPr>
          <p:cNvSpPr>
            <a:spLocks noGrp="1"/>
          </p:cNvSpPr>
          <p:nvPr>
            <p:ph type="ctrTitle"/>
          </p:nvPr>
        </p:nvSpPr>
        <p:spPr>
          <a:xfrm>
            <a:off x="449975" y="260648"/>
            <a:ext cx="8202991" cy="2519931"/>
          </a:xfrm>
        </p:spPr>
        <p:txBody>
          <a:bodyPr/>
          <a:lstStyle/>
          <a:p>
            <a:pPr algn="ctr"/>
            <a:r>
              <a:rPr lang="da-DK" dirty="0"/>
              <a:t>Tak for ordet</a:t>
            </a:r>
          </a:p>
        </p:txBody>
      </p:sp>
      <p:sp>
        <p:nvSpPr>
          <p:cNvPr id="2" name="Undertitel 1">
            <a:extLst>
              <a:ext uri="{FF2B5EF4-FFF2-40B4-BE49-F238E27FC236}">
                <a16:creationId xmlns:a16="http://schemas.microsoft.com/office/drawing/2014/main" id="{8A617263-E9EF-4827-88A6-10D44DDC6185}"/>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624129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CCEE2-3770-47B5-AAD4-EA3F116ED5BC}"/>
              </a:ext>
            </a:extLst>
          </p:cNvPr>
          <p:cNvSpPr>
            <a:spLocks noGrp="1"/>
          </p:cNvSpPr>
          <p:nvPr>
            <p:ph type="title"/>
          </p:nvPr>
        </p:nvSpPr>
        <p:spPr>
          <a:xfrm>
            <a:off x="1691680" y="368772"/>
            <a:ext cx="5904656" cy="1116012"/>
          </a:xfrm>
        </p:spPr>
        <p:txBody>
          <a:bodyPr>
            <a:normAutofit fontScale="90000"/>
          </a:bodyPr>
          <a:lstStyle/>
          <a:p>
            <a:pPr algn="ctr"/>
            <a:r>
              <a:rPr lang="da-DK" sz="5400" dirty="0">
                <a:solidFill>
                  <a:schemeClr val="tx1"/>
                </a:solidFill>
              </a:rPr>
              <a:t>INTRO &amp; RAMMER</a:t>
            </a:r>
            <a:br>
              <a:rPr lang="da-DK" dirty="0">
                <a:solidFill>
                  <a:schemeClr val="tx2"/>
                </a:solidFill>
              </a:rPr>
            </a:br>
            <a:endParaRPr lang="da-DK" dirty="0">
              <a:solidFill>
                <a:schemeClr val="tx2"/>
              </a:solidFill>
            </a:endParaRPr>
          </a:p>
        </p:txBody>
      </p:sp>
      <p:sp>
        <p:nvSpPr>
          <p:cNvPr id="3" name="Pladsholder til indhold 2">
            <a:extLst>
              <a:ext uri="{FF2B5EF4-FFF2-40B4-BE49-F238E27FC236}">
                <a16:creationId xmlns:a16="http://schemas.microsoft.com/office/drawing/2014/main" id="{A3B002EB-6A87-4DDA-B50A-5F1710812F3B}"/>
              </a:ext>
            </a:extLst>
          </p:cNvPr>
          <p:cNvSpPr>
            <a:spLocks noGrp="1"/>
          </p:cNvSpPr>
          <p:nvPr>
            <p:ph idx="1"/>
          </p:nvPr>
        </p:nvSpPr>
        <p:spPr>
          <a:xfrm>
            <a:off x="503238" y="1268760"/>
            <a:ext cx="8137525" cy="4537075"/>
          </a:xfrm>
        </p:spPr>
        <p:txBody>
          <a:bodyPr/>
          <a:lstStyle/>
          <a:p>
            <a:pPr marL="0" indent="0" algn="ctr">
              <a:buNone/>
            </a:pPr>
            <a:r>
              <a:rPr lang="da-DK" dirty="0"/>
              <a:t>Visionen:</a:t>
            </a:r>
          </a:p>
          <a:p>
            <a:pPr marL="0" indent="0" algn="ctr">
              <a:buNone/>
            </a:pPr>
            <a:r>
              <a:rPr lang="da-DK" dirty="0"/>
              <a:t>Et stærkere, rigere og mere selvstændigt Albertslund</a:t>
            </a:r>
          </a:p>
          <a:p>
            <a:pPr marL="0" indent="0" algn="ctr">
              <a:buNone/>
            </a:pPr>
            <a:endParaRPr lang="da-DK" dirty="0"/>
          </a:p>
          <a:p>
            <a:pPr marL="0" indent="0" algn="ctr">
              <a:buNone/>
            </a:pPr>
            <a:r>
              <a:rPr lang="da-DK" dirty="0"/>
              <a:t>Op til 10.000 nye borgere på 10 år</a:t>
            </a:r>
          </a:p>
          <a:p>
            <a:pPr marL="0" indent="0" algn="ctr">
              <a:buNone/>
            </a:pPr>
            <a:endParaRPr lang="da-DK" dirty="0"/>
          </a:p>
          <a:p>
            <a:pPr marL="0" indent="0" algn="ctr">
              <a:buNone/>
            </a:pPr>
            <a:r>
              <a:rPr lang="da-DK" dirty="0"/>
              <a:t>En by i balance - </a:t>
            </a:r>
          </a:p>
          <a:p>
            <a:pPr marL="0" indent="0" algn="ctr">
              <a:buNone/>
            </a:pPr>
            <a:r>
              <a:rPr lang="da-DK" dirty="0"/>
              <a:t> Miljømæssigt, økonomisk og socialt</a:t>
            </a:r>
          </a:p>
          <a:p>
            <a:pPr marL="0" indent="0">
              <a:buNone/>
            </a:pPr>
            <a:endParaRPr lang="da-DK" dirty="0"/>
          </a:p>
        </p:txBody>
      </p:sp>
      <p:sp>
        <p:nvSpPr>
          <p:cNvPr id="4" name="Taleboble: rektangel 3">
            <a:extLst>
              <a:ext uri="{FF2B5EF4-FFF2-40B4-BE49-F238E27FC236}">
                <a16:creationId xmlns:a16="http://schemas.microsoft.com/office/drawing/2014/main" id="{6B2AB587-2274-47F4-B202-CE81CDE0045E}"/>
              </a:ext>
            </a:extLst>
          </p:cNvPr>
          <p:cNvSpPr/>
          <p:nvPr/>
        </p:nvSpPr>
        <p:spPr>
          <a:xfrm>
            <a:off x="1691680" y="4365104"/>
            <a:ext cx="6552728" cy="1931299"/>
          </a:xfrm>
          <a:prstGeom prst="wedgeRectCallou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rPr>
              <a:t>”at tiltrække borgere, der er aktive på arbejdsmarkedet og vil bidrage aktivt til byens fællesskaber – og ikke mindst en grøn og bæredygtig hverdag. Byudvikling skal således sikre at kommunen har kurs mod et stærkere, rigere og mere uafhængigt Albertslund, der er socialt, økonomisk og miljømæssigt bæredygtigt.” (Budgetaftale 2020, 2021, 2022)</a:t>
            </a:r>
          </a:p>
        </p:txBody>
      </p:sp>
    </p:spTree>
    <p:extLst>
      <p:ext uri="{BB962C8B-B14F-4D97-AF65-F5344CB8AC3E}">
        <p14:creationId xmlns:p14="http://schemas.microsoft.com/office/powerpoint/2010/main" val="1889397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træ, græs, skilt&#10;&#10;Automatisk genereret beskrivelse">
            <a:extLst>
              <a:ext uri="{FF2B5EF4-FFF2-40B4-BE49-F238E27FC236}">
                <a16:creationId xmlns:a16="http://schemas.microsoft.com/office/drawing/2014/main" id="{4ACD8217-2686-4BFE-A648-5C8007F7434E}"/>
              </a:ext>
            </a:extLst>
          </p:cNvPr>
          <p:cNvPicPr>
            <a:picLocks noChangeAspect="1"/>
          </p:cNvPicPr>
          <p:nvPr/>
        </p:nvPicPr>
        <p:blipFill rotWithShape="1">
          <a:blip r:embed="rId3"/>
          <a:srcRect t="3979" r="3631" b="14699"/>
          <a:stretch/>
        </p:blipFill>
        <p:spPr>
          <a:xfrm>
            <a:off x="2725749" y="1585946"/>
            <a:ext cx="3209126" cy="3800760"/>
          </a:xfrm>
          <a:prstGeom prst="rect">
            <a:avLst/>
          </a:prstGeom>
          <a:noFill/>
        </p:spPr>
      </p:pic>
      <p:pic>
        <p:nvPicPr>
          <p:cNvPr id="6" name="Billede 5">
            <a:extLst>
              <a:ext uri="{FF2B5EF4-FFF2-40B4-BE49-F238E27FC236}">
                <a16:creationId xmlns:a16="http://schemas.microsoft.com/office/drawing/2014/main" id="{F833A9D4-0CAF-4986-A3E6-A1EE27112E1B}"/>
              </a:ext>
            </a:extLst>
          </p:cNvPr>
          <p:cNvPicPr>
            <a:picLocks noChangeAspect="1"/>
          </p:cNvPicPr>
          <p:nvPr/>
        </p:nvPicPr>
        <p:blipFill>
          <a:blip r:embed="rId4"/>
          <a:stretch>
            <a:fillRect/>
          </a:stretch>
        </p:blipFill>
        <p:spPr>
          <a:xfrm>
            <a:off x="0" y="188640"/>
            <a:ext cx="3209127" cy="4435256"/>
          </a:xfrm>
          <a:prstGeom prst="rect">
            <a:avLst/>
          </a:prstGeom>
        </p:spPr>
      </p:pic>
      <p:pic>
        <p:nvPicPr>
          <p:cNvPr id="5" name="Billede 4">
            <a:extLst>
              <a:ext uri="{FF2B5EF4-FFF2-40B4-BE49-F238E27FC236}">
                <a16:creationId xmlns:a16="http://schemas.microsoft.com/office/drawing/2014/main" id="{FBEFE2B1-2E77-4FF7-B651-C3B809B5B965}"/>
              </a:ext>
            </a:extLst>
          </p:cNvPr>
          <p:cNvPicPr>
            <a:picLocks noChangeAspect="1"/>
          </p:cNvPicPr>
          <p:nvPr/>
        </p:nvPicPr>
        <p:blipFill>
          <a:blip r:embed="rId5"/>
          <a:stretch>
            <a:fillRect/>
          </a:stretch>
        </p:blipFill>
        <p:spPr>
          <a:xfrm>
            <a:off x="5580112" y="1844824"/>
            <a:ext cx="3209126" cy="4619629"/>
          </a:xfrm>
          <a:prstGeom prst="rect">
            <a:avLst/>
          </a:prstGeom>
        </p:spPr>
      </p:pic>
    </p:spTree>
    <p:extLst>
      <p:ext uri="{BB962C8B-B14F-4D97-AF65-F5344CB8AC3E}">
        <p14:creationId xmlns:p14="http://schemas.microsoft.com/office/powerpoint/2010/main" val="1652013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person, udendørs, himmel, mængde&#10;&#10;Automatisk genereret beskrivelse">
            <a:extLst>
              <a:ext uri="{FF2B5EF4-FFF2-40B4-BE49-F238E27FC236}">
                <a16:creationId xmlns:a16="http://schemas.microsoft.com/office/drawing/2014/main" id="{669C1C69-330E-42C6-923F-D69E5C3154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33" y="836712"/>
            <a:ext cx="8079734" cy="5387630"/>
          </a:xfrm>
          <a:prstGeom prst="rect">
            <a:avLst/>
          </a:prstGeom>
        </p:spPr>
      </p:pic>
      <p:sp>
        <p:nvSpPr>
          <p:cNvPr id="9" name="Ellipse 8">
            <a:extLst>
              <a:ext uri="{FF2B5EF4-FFF2-40B4-BE49-F238E27FC236}">
                <a16:creationId xmlns:a16="http://schemas.microsoft.com/office/drawing/2014/main" id="{CC0F47BD-94E5-4DB3-91BE-5C5A97E5AF66}"/>
              </a:ext>
            </a:extLst>
          </p:cNvPr>
          <p:cNvSpPr/>
          <p:nvPr/>
        </p:nvSpPr>
        <p:spPr>
          <a:xfrm>
            <a:off x="755575" y="3038523"/>
            <a:ext cx="1152128" cy="1093909"/>
          </a:xfrm>
          <a:prstGeom prst="ellipse">
            <a:avLst/>
          </a:prstGeom>
          <a:solidFill>
            <a:schemeClr val="accent5">
              <a:alpha val="75000"/>
            </a:schemeClr>
          </a:solidFill>
          <a:ln w="50800">
            <a:solidFill>
              <a:srgbClr val="FF9933"/>
            </a:solidFill>
          </a:ln>
        </p:spPr>
        <p:style>
          <a:lnRef idx="2">
            <a:schemeClr val="accent4"/>
          </a:lnRef>
          <a:fillRef idx="1">
            <a:schemeClr val="lt1"/>
          </a:fillRef>
          <a:effectRef idx="0">
            <a:schemeClr val="accent4"/>
          </a:effectRef>
          <a:fontRef idx="minor">
            <a:schemeClr val="dk1"/>
          </a:fontRef>
        </p:style>
        <p:txBody>
          <a:bodyPr lIns="89200" tIns="44600" rIns="89200" bIns="44600" rtlCol="0" anchor="ctr"/>
          <a:lstStyle/>
          <a:p>
            <a:pPr algn="ctr"/>
            <a:r>
              <a:rPr lang="da-DK" sz="1368" b="1" dirty="0">
                <a:solidFill>
                  <a:schemeClr val="bg1"/>
                </a:solidFill>
              </a:rPr>
              <a:t>27.700</a:t>
            </a:r>
          </a:p>
        </p:txBody>
      </p:sp>
      <p:sp>
        <p:nvSpPr>
          <p:cNvPr id="11" name="Ellipse 10">
            <a:extLst>
              <a:ext uri="{FF2B5EF4-FFF2-40B4-BE49-F238E27FC236}">
                <a16:creationId xmlns:a16="http://schemas.microsoft.com/office/drawing/2014/main" id="{B8F3F990-F5A7-455C-967B-3667BFBE8359}"/>
              </a:ext>
            </a:extLst>
          </p:cNvPr>
          <p:cNvSpPr/>
          <p:nvPr/>
        </p:nvSpPr>
        <p:spPr>
          <a:xfrm>
            <a:off x="3275856" y="2858659"/>
            <a:ext cx="1728193" cy="1599569"/>
          </a:xfrm>
          <a:prstGeom prst="ellipse">
            <a:avLst/>
          </a:prstGeom>
          <a:solidFill>
            <a:schemeClr val="accent5">
              <a:alpha val="75000"/>
            </a:schemeClr>
          </a:solidFill>
          <a:ln w="50800">
            <a:solidFill>
              <a:srgbClr val="FF9933"/>
            </a:solidFill>
          </a:ln>
        </p:spPr>
        <p:style>
          <a:lnRef idx="2">
            <a:schemeClr val="accent4"/>
          </a:lnRef>
          <a:fillRef idx="1">
            <a:schemeClr val="lt1"/>
          </a:fillRef>
          <a:effectRef idx="0">
            <a:schemeClr val="accent4"/>
          </a:effectRef>
          <a:fontRef idx="minor">
            <a:schemeClr val="dk1"/>
          </a:fontRef>
        </p:style>
        <p:txBody>
          <a:bodyPr lIns="89200" tIns="44600" rIns="89200" bIns="44600" rtlCol="0" anchor="ctr"/>
          <a:lstStyle/>
          <a:p>
            <a:pPr algn="ctr"/>
            <a:r>
              <a:rPr lang="da-DK" sz="1967" b="1" dirty="0">
                <a:solidFill>
                  <a:schemeClr val="bg1"/>
                </a:solidFill>
              </a:rPr>
              <a:t>31.500</a:t>
            </a:r>
          </a:p>
        </p:txBody>
      </p:sp>
      <p:sp>
        <p:nvSpPr>
          <p:cNvPr id="13" name="Ellipse 12">
            <a:extLst>
              <a:ext uri="{FF2B5EF4-FFF2-40B4-BE49-F238E27FC236}">
                <a16:creationId xmlns:a16="http://schemas.microsoft.com/office/drawing/2014/main" id="{0023EFE2-2AC0-4546-8CFE-ACB405C48CB0}"/>
              </a:ext>
            </a:extLst>
          </p:cNvPr>
          <p:cNvSpPr/>
          <p:nvPr/>
        </p:nvSpPr>
        <p:spPr>
          <a:xfrm>
            <a:off x="6300192" y="2611898"/>
            <a:ext cx="2142703" cy="1976649"/>
          </a:xfrm>
          <a:prstGeom prst="ellipse">
            <a:avLst/>
          </a:prstGeom>
          <a:solidFill>
            <a:schemeClr val="accent5">
              <a:alpha val="75000"/>
            </a:schemeClr>
          </a:solidFill>
          <a:ln w="50800">
            <a:solidFill>
              <a:srgbClr val="FF9933"/>
            </a:solidFill>
          </a:ln>
        </p:spPr>
        <p:style>
          <a:lnRef idx="2">
            <a:schemeClr val="accent4"/>
          </a:lnRef>
          <a:fillRef idx="1">
            <a:schemeClr val="lt1"/>
          </a:fillRef>
          <a:effectRef idx="0">
            <a:schemeClr val="accent4"/>
          </a:effectRef>
          <a:fontRef idx="minor">
            <a:schemeClr val="dk1"/>
          </a:fontRef>
        </p:style>
        <p:txBody>
          <a:bodyPr lIns="89200" tIns="44600" rIns="89200" bIns="44600" rtlCol="0" anchor="ctr"/>
          <a:lstStyle/>
          <a:p>
            <a:pPr algn="ctr"/>
            <a:r>
              <a:rPr lang="da-DK" sz="2736" b="1" dirty="0">
                <a:solidFill>
                  <a:schemeClr val="bg1"/>
                </a:solidFill>
              </a:rPr>
              <a:t>36.400</a:t>
            </a:r>
          </a:p>
        </p:txBody>
      </p:sp>
      <p:sp>
        <p:nvSpPr>
          <p:cNvPr id="14" name="Pladsholder til indhold 2">
            <a:extLst>
              <a:ext uri="{FF2B5EF4-FFF2-40B4-BE49-F238E27FC236}">
                <a16:creationId xmlns:a16="http://schemas.microsoft.com/office/drawing/2014/main" id="{D79EEE3C-158A-4A2A-B4F4-9D624B0BE59C}"/>
              </a:ext>
            </a:extLst>
          </p:cNvPr>
          <p:cNvSpPr txBox="1">
            <a:spLocks/>
          </p:cNvSpPr>
          <p:nvPr/>
        </p:nvSpPr>
        <p:spPr bwMode="auto">
          <a:xfrm>
            <a:off x="6300193" y="1982181"/>
            <a:ext cx="2149745" cy="341486"/>
          </a:xfrm>
          <a:prstGeom prst="rect">
            <a:avLst/>
          </a:prstGeom>
          <a:solidFill>
            <a:schemeClr val="accent5">
              <a:alpha val="75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ctr" anchorCtr="0" compatLnSpc="1">
            <a:prstTxWarp prst="textNoShape">
              <a:avLst/>
            </a:prstTxWarp>
          </a:bodyPr>
          <a:lst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a:lstStyle>
          <a:p>
            <a:pPr marL="0" indent="0" algn="ctr">
              <a:buNone/>
            </a:pPr>
            <a:r>
              <a:rPr lang="da-DK" sz="1710" b="1" i="0" kern="0" dirty="0">
                <a:solidFill>
                  <a:schemeClr val="bg1"/>
                </a:solidFill>
              </a:rPr>
              <a:t>2030</a:t>
            </a:r>
          </a:p>
        </p:txBody>
      </p:sp>
      <p:sp>
        <p:nvSpPr>
          <p:cNvPr id="16" name="Pladsholder til indhold 2">
            <a:extLst>
              <a:ext uri="{FF2B5EF4-FFF2-40B4-BE49-F238E27FC236}">
                <a16:creationId xmlns:a16="http://schemas.microsoft.com/office/drawing/2014/main" id="{C9E0A02D-4D1E-47DF-B4E1-753AA3AD5908}"/>
              </a:ext>
            </a:extLst>
          </p:cNvPr>
          <p:cNvSpPr txBox="1">
            <a:spLocks/>
          </p:cNvSpPr>
          <p:nvPr/>
        </p:nvSpPr>
        <p:spPr bwMode="auto">
          <a:xfrm>
            <a:off x="3239850" y="2112855"/>
            <a:ext cx="1728194" cy="298357"/>
          </a:xfrm>
          <a:prstGeom prst="rect">
            <a:avLst/>
          </a:prstGeom>
          <a:solidFill>
            <a:schemeClr val="accent5">
              <a:alpha val="75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ctr" anchorCtr="0" compatLnSpc="1">
            <a:prstTxWarp prst="textNoShape">
              <a:avLst/>
            </a:prstTxWarp>
          </a:bodyPr>
          <a:lst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a:lstStyle>
          <a:p>
            <a:pPr marL="0" indent="0" algn="ctr">
              <a:buNone/>
            </a:pPr>
            <a:r>
              <a:rPr lang="da-DK" sz="1710" b="1" i="0" kern="0" dirty="0">
                <a:solidFill>
                  <a:schemeClr val="bg1"/>
                </a:solidFill>
              </a:rPr>
              <a:t>2024</a:t>
            </a:r>
          </a:p>
        </p:txBody>
      </p:sp>
      <p:sp>
        <p:nvSpPr>
          <p:cNvPr id="17" name="Pladsholder til indhold 2">
            <a:extLst>
              <a:ext uri="{FF2B5EF4-FFF2-40B4-BE49-F238E27FC236}">
                <a16:creationId xmlns:a16="http://schemas.microsoft.com/office/drawing/2014/main" id="{E949F6DC-9A5B-43D2-8215-72553B2D3417}"/>
              </a:ext>
            </a:extLst>
          </p:cNvPr>
          <p:cNvSpPr txBox="1">
            <a:spLocks/>
          </p:cNvSpPr>
          <p:nvPr/>
        </p:nvSpPr>
        <p:spPr bwMode="auto">
          <a:xfrm>
            <a:off x="709336" y="2245498"/>
            <a:ext cx="1152128" cy="328461"/>
          </a:xfrm>
          <a:prstGeom prst="rect">
            <a:avLst/>
          </a:prstGeom>
          <a:solidFill>
            <a:schemeClr val="accent5">
              <a:alpha val="75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ctr" anchorCtr="0" compatLnSpc="1">
            <a:prstTxWarp prst="textNoShape">
              <a:avLst/>
            </a:prstTxWarp>
          </a:bodyPr>
          <a:lst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a:lstStyle>
          <a:p>
            <a:pPr marL="0" indent="0" algn="ctr">
              <a:buNone/>
            </a:pPr>
            <a:r>
              <a:rPr lang="da-DK" sz="1710" b="1" i="0" kern="0" dirty="0">
                <a:solidFill>
                  <a:schemeClr val="bg1"/>
                </a:solidFill>
              </a:rPr>
              <a:t>2019</a:t>
            </a:r>
          </a:p>
        </p:txBody>
      </p:sp>
      <p:sp>
        <p:nvSpPr>
          <p:cNvPr id="12" name="object 5"/>
          <p:cNvSpPr/>
          <p:nvPr/>
        </p:nvSpPr>
        <p:spPr>
          <a:xfrm>
            <a:off x="532133" y="476672"/>
            <a:ext cx="8079734" cy="586432"/>
          </a:xfrm>
          <a:custGeom>
            <a:avLst/>
            <a:gdLst/>
            <a:ahLst/>
            <a:cxnLst/>
            <a:rect l="l" t="t" r="r" b="b"/>
            <a:pathLst>
              <a:path w="10692130" h="360045">
                <a:moveTo>
                  <a:pt x="0" y="359994"/>
                </a:moveTo>
                <a:lnTo>
                  <a:pt x="10692003" y="359994"/>
                </a:lnTo>
                <a:lnTo>
                  <a:pt x="10692003" y="0"/>
                </a:lnTo>
                <a:lnTo>
                  <a:pt x="0" y="0"/>
                </a:lnTo>
                <a:lnTo>
                  <a:pt x="0" y="359994"/>
                </a:lnTo>
                <a:close/>
              </a:path>
            </a:pathLst>
          </a:custGeom>
          <a:solidFill>
            <a:srgbClr val="42A7BF"/>
          </a:solidFill>
        </p:spPr>
        <p:txBody>
          <a:bodyPr wrap="square" lIns="0" tIns="0" rIns="0" bIns="0" rtlCol="0"/>
          <a:lstStyle/>
          <a:p>
            <a:endParaRPr/>
          </a:p>
        </p:txBody>
      </p:sp>
      <p:sp>
        <p:nvSpPr>
          <p:cNvPr id="2" name="Titel 1"/>
          <p:cNvSpPr>
            <a:spLocks noGrp="1"/>
          </p:cNvSpPr>
          <p:nvPr>
            <p:ph type="title"/>
          </p:nvPr>
        </p:nvSpPr>
        <p:spPr>
          <a:xfrm>
            <a:off x="696067" y="613838"/>
            <a:ext cx="8176437" cy="1051570"/>
          </a:xfrm>
        </p:spPr>
        <p:txBody>
          <a:bodyPr/>
          <a:lstStyle/>
          <a:p>
            <a:r>
              <a:rPr lang="da-DK" sz="2736" cap="all" dirty="0">
                <a:solidFill>
                  <a:schemeClr val="bg1"/>
                </a:solidFill>
              </a:rPr>
              <a:t>Befolkningsprognose</a:t>
            </a:r>
            <a:br>
              <a:rPr lang="da-DK" sz="2736" dirty="0">
                <a:solidFill>
                  <a:schemeClr val="bg1"/>
                </a:solidFill>
              </a:rPr>
            </a:br>
            <a:br>
              <a:rPr lang="da-DK" sz="2736" dirty="0">
                <a:solidFill>
                  <a:schemeClr val="bg1"/>
                </a:solidFill>
              </a:rPr>
            </a:br>
            <a:endParaRPr lang="da-DK" sz="2736" dirty="0">
              <a:solidFill>
                <a:schemeClr val="bg1"/>
              </a:solidFill>
            </a:endParaRPr>
          </a:p>
        </p:txBody>
      </p:sp>
    </p:spTree>
    <p:extLst>
      <p:ext uri="{BB962C8B-B14F-4D97-AF65-F5344CB8AC3E}">
        <p14:creationId xmlns:p14="http://schemas.microsoft.com/office/powerpoint/2010/main" val="2728786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B9BD59B-0023-4CBF-A67D-0FA7BB8CA91C}"/>
              </a:ext>
            </a:extLst>
          </p:cNvPr>
          <p:cNvPicPr>
            <a:picLocks noChangeAspect="1"/>
          </p:cNvPicPr>
          <p:nvPr/>
        </p:nvPicPr>
        <p:blipFill>
          <a:blip r:embed="rId3"/>
          <a:stretch>
            <a:fillRect/>
          </a:stretch>
        </p:blipFill>
        <p:spPr>
          <a:xfrm>
            <a:off x="0" y="332656"/>
            <a:ext cx="9144000" cy="6413500"/>
          </a:xfrm>
          <a:prstGeom prst="rect">
            <a:avLst/>
          </a:prstGeom>
        </p:spPr>
      </p:pic>
    </p:spTree>
    <p:extLst>
      <p:ext uri="{BB962C8B-B14F-4D97-AF65-F5344CB8AC3E}">
        <p14:creationId xmlns:p14="http://schemas.microsoft.com/office/powerpoint/2010/main" val="4085132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Et billede, der indeholder bjerg, udendørs, natur, bakkeside&#10;&#10;Automatisk genereret beskrivelse">
            <a:extLst>
              <a:ext uri="{FF2B5EF4-FFF2-40B4-BE49-F238E27FC236}">
                <a16:creationId xmlns:a16="http://schemas.microsoft.com/office/drawing/2014/main" id="{FB20596A-B27B-450D-97B2-21BF780E608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0027" r="10027"/>
          <a:stretch>
            <a:fillRect/>
          </a:stretch>
        </p:blipFill>
        <p:spPr>
          <a:xfrm>
            <a:off x="539552" y="404664"/>
            <a:ext cx="8388424" cy="5582089"/>
          </a:xfrm>
        </p:spPr>
      </p:pic>
      <p:sp>
        <p:nvSpPr>
          <p:cNvPr id="5" name="object 6">
            <a:extLst>
              <a:ext uri="{FF2B5EF4-FFF2-40B4-BE49-F238E27FC236}">
                <a16:creationId xmlns:a16="http://schemas.microsoft.com/office/drawing/2014/main" id="{701055C0-EB2B-4997-9227-C802360CF74A}"/>
              </a:ext>
            </a:extLst>
          </p:cNvPr>
          <p:cNvSpPr/>
          <p:nvPr/>
        </p:nvSpPr>
        <p:spPr>
          <a:xfrm>
            <a:off x="532132" y="346791"/>
            <a:ext cx="8388423" cy="598879"/>
          </a:xfrm>
          <a:custGeom>
            <a:avLst/>
            <a:gdLst/>
            <a:ahLst/>
            <a:cxnLst/>
            <a:rect l="l" t="t" r="r" b="b"/>
            <a:pathLst>
              <a:path w="2178050" h="2090420">
                <a:moveTo>
                  <a:pt x="0" y="2090204"/>
                </a:moveTo>
                <a:lnTo>
                  <a:pt x="2177999" y="2090204"/>
                </a:lnTo>
                <a:lnTo>
                  <a:pt x="2177999" y="0"/>
                </a:lnTo>
                <a:lnTo>
                  <a:pt x="0" y="0"/>
                </a:lnTo>
                <a:lnTo>
                  <a:pt x="0" y="2090204"/>
                </a:lnTo>
                <a:close/>
              </a:path>
            </a:pathLst>
          </a:custGeom>
          <a:solidFill>
            <a:srgbClr val="C00000"/>
          </a:solidFill>
        </p:spPr>
        <p:txBody>
          <a:bodyPr wrap="square" lIns="0" tIns="0" rIns="0" bIns="0" rtlCol="0"/>
          <a:lstStyle/>
          <a:p>
            <a:endParaRPr/>
          </a:p>
        </p:txBody>
      </p:sp>
      <p:sp>
        <p:nvSpPr>
          <p:cNvPr id="6" name="object 6">
            <a:extLst>
              <a:ext uri="{FF2B5EF4-FFF2-40B4-BE49-F238E27FC236}">
                <a16:creationId xmlns:a16="http://schemas.microsoft.com/office/drawing/2014/main" id="{F1798519-4C51-4789-AE83-04128DF21ABF}"/>
              </a:ext>
            </a:extLst>
          </p:cNvPr>
          <p:cNvSpPr txBox="1"/>
          <p:nvPr/>
        </p:nvSpPr>
        <p:spPr>
          <a:xfrm>
            <a:off x="745996" y="445049"/>
            <a:ext cx="7800712" cy="446404"/>
          </a:xfrm>
          <a:prstGeom prst="rect">
            <a:avLst/>
          </a:prstGeom>
        </p:spPr>
        <p:txBody>
          <a:bodyPr vert="horz" wrap="square" lIns="0" tIns="0" rIns="0" bIns="0" rtlCol="0">
            <a:spAutoFit/>
          </a:bodyPr>
          <a:lstStyle/>
          <a:p>
            <a:pPr marL="10860">
              <a:lnSpc>
                <a:spcPts val="3664"/>
              </a:lnSpc>
            </a:pPr>
            <a:r>
              <a:rPr lang="da-DK" sz="2736" spc="-17" dirty="0">
                <a:solidFill>
                  <a:srgbClr val="FFFFFF"/>
                </a:solidFill>
                <a:latin typeface="+mj-lt"/>
                <a:cs typeface="Open Sans Light"/>
              </a:rPr>
              <a:t>COOP BYEN  </a:t>
            </a:r>
            <a:endParaRPr sz="2736" dirty="0">
              <a:latin typeface="+mj-lt"/>
              <a:cs typeface="Open Sans Semibold"/>
            </a:endParaRPr>
          </a:p>
        </p:txBody>
      </p:sp>
      <p:sp>
        <p:nvSpPr>
          <p:cNvPr id="7" name="Text Box 2">
            <a:extLst>
              <a:ext uri="{FF2B5EF4-FFF2-40B4-BE49-F238E27FC236}">
                <a16:creationId xmlns:a16="http://schemas.microsoft.com/office/drawing/2014/main" id="{DCC55AE1-E81E-4346-A2CE-B06A78AEA08A}"/>
              </a:ext>
            </a:extLst>
          </p:cNvPr>
          <p:cNvSpPr txBox="1">
            <a:spLocks noChangeArrowheads="1"/>
          </p:cNvSpPr>
          <p:nvPr/>
        </p:nvSpPr>
        <p:spPr bwMode="auto">
          <a:xfrm>
            <a:off x="1043608" y="4509120"/>
            <a:ext cx="2733675" cy="1261609"/>
          </a:xfrm>
          <a:prstGeom prst="rect">
            <a:avLst/>
          </a:prstGeom>
          <a:noFill/>
          <a:ln w="25400" algn="ctr">
            <a:solidFill>
              <a:schemeClr val="bg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1" i="0" u="none" strike="noStrike" cap="none" normalizeH="0" baseline="0" dirty="0">
                <a:ln>
                  <a:noFill/>
                </a:ln>
                <a:solidFill>
                  <a:schemeClr val="bg1"/>
                </a:solidFill>
                <a:effectLst/>
                <a:latin typeface="Arial" panose="020B0604020202020204" pitchFamily="34" charset="0"/>
              </a:rPr>
              <a:t>FAKTA: COOP BYEN, FASE 1</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1" i="0" u="none" strike="noStrike" cap="none" normalizeH="0" baseline="0" dirty="0">
                <a:ln>
                  <a:noFill/>
                </a:ln>
                <a:solidFill>
                  <a:schemeClr val="bg1"/>
                </a:solidFill>
                <a:effectLst/>
                <a:latin typeface="Arial" panose="020B0604020202020204" pitchFamily="34" charset="0"/>
              </a:rPr>
              <a:t>Størrelse: </a:t>
            </a:r>
            <a:r>
              <a:rPr kumimoji="0" lang="da-DK" altLang="da-DK" sz="1000" b="0" i="0" u="none" strike="noStrike" cap="none" normalizeH="0" baseline="0" dirty="0">
                <a:ln>
                  <a:noFill/>
                </a:ln>
                <a:solidFill>
                  <a:schemeClr val="bg1"/>
                </a:solidFill>
                <a:effectLst/>
                <a:latin typeface="Arial" panose="020B0604020202020204" pitchFamily="34" charset="0"/>
              </a:rPr>
              <a:t>6,4 ha</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Ejer: </a:t>
            </a:r>
            <a:r>
              <a:rPr kumimoji="0" lang="da-DK" altLang="da-DK" sz="1000" b="0" i="0" u="none" strike="noStrike" cap="none" normalizeH="0" baseline="0" dirty="0">
                <a:ln>
                  <a:noFill/>
                </a:ln>
                <a:solidFill>
                  <a:schemeClr val="bg1"/>
                </a:solidFill>
                <a:effectLst/>
                <a:latin typeface="Arial" panose="020B0604020202020204" pitchFamily="34" charset="0"/>
              </a:rPr>
              <a:t>COOP Danmark og Pension Danmark</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Antal boliger: </a:t>
            </a:r>
            <a:r>
              <a:rPr kumimoji="0" lang="da-DK" altLang="da-DK" sz="1000" b="0" i="0" u="none" strike="noStrike" cap="none" normalizeH="0" baseline="0" dirty="0">
                <a:ln>
                  <a:noFill/>
                </a:ln>
                <a:solidFill>
                  <a:schemeClr val="bg1"/>
                </a:solidFill>
                <a:effectLst/>
                <a:latin typeface="Arial" panose="020B0604020202020204" pitchFamily="34" charset="0"/>
              </a:rPr>
              <a:t>Ca. 350</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Bebyggelsesprocent: </a:t>
            </a:r>
            <a:r>
              <a:rPr kumimoji="0" lang="da-DK" altLang="da-DK" sz="1000" b="0" i="0" u="none" strike="noStrike" cap="none" normalizeH="0" baseline="0" dirty="0">
                <a:ln>
                  <a:noFill/>
                </a:ln>
                <a:solidFill>
                  <a:schemeClr val="bg1"/>
                </a:solidFill>
                <a:effectLst/>
                <a:latin typeface="Arial" panose="020B0604020202020204" pitchFamily="34" charset="0"/>
              </a:rPr>
              <a:t>100</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Forventet første indflytning: </a:t>
            </a:r>
            <a:r>
              <a:rPr kumimoji="0" lang="da-DK" altLang="da-DK" sz="1000" b="0" i="0" u="none" strike="noStrike" cap="none" normalizeH="0" baseline="0" dirty="0">
                <a:ln>
                  <a:noFill/>
                </a:ln>
                <a:solidFill>
                  <a:schemeClr val="bg1"/>
                </a:solidFill>
                <a:effectLst/>
                <a:latin typeface="Arial" panose="020B0604020202020204" pitchFamily="34" charset="0"/>
              </a:rPr>
              <a:t>2024</a:t>
            </a: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1000" dirty="0">
                <a:solidFill>
                  <a:schemeClr val="bg1"/>
                </a:solidFill>
                <a:latin typeface="Arial" panose="020B0604020202020204" pitchFamily="34" charset="0"/>
              </a:rPr>
              <a:t>Læs mere på </a:t>
            </a:r>
            <a:r>
              <a:rPr lang="da-DK" altLang="da-DK" sz="1000"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www.coopbyen.dk</a:t>
            </a:r>
            <a:r>
              <a:rPr lang="da-DK" altLang="da-DK" sz="1000" dirty="0">
                <a:solidFill>
                  <a:schemeClr val="bg1"/>
                </a:solidFill>
                <a:latin typeface="Arial" panose="020B0604020202020204" pitchFamily="34" charset="0"/>
              </a:rPr>
              <a:t> </a:t>
            </a:r>
            <a:endParaRPr kumimoji="0" lang="da-DK" altLang="da-DK" sz="10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003720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Et billede, der indeholder træ, udendørs, gammel, sten&#10;&#10;Automatisk genereret beskrivelse">
            <a:extLst>
              <a:ext uri="{FF2B5EF4-FFF2-40B4-BE49-F238E27FC236}">
                <a16:creationId xmlns:a16="http://schemas.microsoft.com/office/drawing/2014/main" id="{0AB7AD8C-FFDF-4DBC-8C7C-94EB81FBFF6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91" b="91"/>
          <a:stretch>
            <a:fillRect/>
          </a:stretch>
        </p:blipFill>
        <p:spPr>
          <a:xfrm>
            <a:off x="305780" y="476672"/>
            <a:ext cx="8532440" cy="5677925"/>
          </a:xfrm>
        </p:spPr>
      </p:pic>
      <p:sp>
        <p:nvSpPr>
          <p:cNvPr id="5" name="object 6">
            <a:extLst>
              <a:ext uri="{FF2B5EF4-FFF2-40B4-BE49-F238E27FC236}">
                <a16:creationId xmlns:a16="http://schemas.microsoft.com/office/drawing/2014/main" id="{C4419FB4-C222-4C56-8E5E-D2453F10B4CD}"/>
              </a:ext>
            </a:extLst>
          </p:cNvPr>
          <p:cNvSpPr/>
          <p:nvPr/>
        </p:nvSpPr>
        <p:spPr>
          <a:xfrm>
            <a:off x="305780" y="476672"/>
            <a:ext cx="8532440" cy="598879"/>
          </a:xfrm>
          <a:custGeom>
            <a:avLst/>
            <a:gdLst/>
            <a:ahLst/>
            <a:cxnLst/>
            <a:rect l="l" t="t" r="r" b="b"/>
            <a:pathLst>
              <a:path w="2178050" h="2090420">
                <a:moveTo>
                  <a:pt x="0" y="2090204"/>
                </a:moveTo>
                <a:lnTo>
                  <a:pt x="2177999" y="2090204"/>
                </a:lnTo>
                <a:lnTo>
                  <a:pt x="2177999" y="0"/>
                </a:lnTo>
                <a:lnTo>
                  <a:pt x="0" y="0"/>
                </a:lnTo>
                <a:lnTo>
                  <a:pt x="0" y="2090204"/>
                </a:lnTo>
                <a:close/>
              </a:path>
            </a:pathLst>
          </a:custGeom>
          <a:solidFill>
            <a:schemeClr val="accent1">
              <a:lumMod val="60000"/>
              <a:lumOff val="40000"/>
            </a:schemeClr>
          </a:solidFill>
        </p:spPr>
        <p:txBody>
          <a:bodyPr wrap="square" lIns="0" tIns="0" rIns="0" bIns="0" rtlCol="0"/>
          <a:lstStyle/>
          <a:p>
            <a:endParaRPr/>
          </a:p>
        </p:txBody>
      </p:sp>
      <p:sp>
        <p:nvSpPr>
          <p:cNvPr id="6" name="object 6">
            <a:extLst>
              <a:ext uri="{FF2B5EF4-FFF2-40B4-BE49-F238E27FC236}">
                <a16:creationId xmlns:a16="http://schemas.microsoft.com/office/drawing/2014/main" id="{4AA65B7B-036E-4B70-AE69-CBCC7255B2FE}"/>
              </a:ext>
            </a:extLst>
          </p:cNvPr>
          <p:cNvSpPr txBox="1"/>
          <p:nvPr/>
        </p:nvSpPr>
        <p:spPr>
          <a:xfrm>
            <a:off x="745996" y="534324"/>
            <a:ext cx="7800712" cy="446404"/>
          </a:xfrm>
          <a:prstGeom prst="rect">
            <a:avLst/>
          </a:prstGeom>
        </p:spPr>
        <p:txBody>
          <a:bodyPr vert="horz" wrap="square" lIns="0" tIns="0" rIns="0" bIns="0" rtlCol="0">
            <a:spAutoFit/>
          </a:bodyPr>
          <a:lstStyle/>
          <a:p>
            <a:pPr marL="10860">
              <a:lnSpc>
                <a:spcPts val="3664"/>
              </a:lnSpc>
            </a:pPr>
            <a:r>
              <a:rPr lang="da-DK" sz="2736" spc="-17" dirty="0">
                <a:solidFill>
                  <a:srgbClr val="FFFFFF"/>
                </a:solidFill>
                <a:latin typeface="+mj-lt"/>
                <a:cs typeface="Open Sans Light"/>
              </a:rPr>
              <a:t>VRIDSLØSE </a:t>
            </a:r>
            <a:endParaRPr sz="2736" dirty="0">
              <a:latin typeface="+mj-lt"/>
              <a:cs typeface="Open Sans Semibold"/>
            </a:endParaRPr>
          </a:p>
        </p:txBody>
      </p:sp>
      <p:sp>
        <p:nvSpPr>
          <p:cNvPr id="7" name="Text Box 3">
            <a:extLst>
              <a:ext uri="{FF2B5EF4-FFF2-40B4-BE49-F238E27FC236}">
                <a16:creationId xmlns:a16="http://schemas.microsoft.com/office/drawing/2014/main" id="{01B8B56D-AB7A-4EDA-BA5D-E7BAD84598B7}"/>
              </a:ext>
            </a:extLst>
          </p:cNvPr>
          <p:cNvSpPr txBox="1">
            <a:spLocks noChangeArrowheads="1"/>
          </p:cNvSpPr>
          <p:nvPr/>
        </p:nvSpPr>
        <p:spPr bwMode="auto">
          <a:xfrm>
            <a:off x="467544" y="4725144"/>
            <a:ext cx="3528392" cy="1224136"/>
          </a:xfrm>
          <a:prstGeom prst="rect">
            <a:avLst/>
          </a:prstGeom>
          <a:noFill/>
          <a:ln w="22225" algn="ctr">
            <a:solidFill>
              <a:schemeClr val="bg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1" i="0" u="none" strike="noStrike" cap="none" normalizeH="0" baseline="0" dirty="0">
                <a:ln>
                  <a:noFill/>
                </a:ln>
                <a:solidFill>
                  <a:schemeClr val="bg1"/>
                </a:solidFill>
                <a:effectLst/>
                <a:latin typeface="Arial" panose="020B0604020202020204" pitchFamily="34" charset="0"/>
              </a:rPr>
              <a:t>FAKTA: VRIDSLØSE</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1" i="0" u="none" strike="noStrike" cap="none" normalizeH="0" baseline="0" dirty="0">
                <a:ln>
                  <a:noFill/>
                </a:ln>
                <a:solidFill>
                  <a:schemeClr val="bg1"/>
                </a:solidFill>
                <a:effectLst/>
                <a:latin typeface="Arial" panose="020B0604020202020204" pitchFamily="34" charset="0"/>
              </a:rPr>
              <a:t>Størrelse: </a:t>
            </a:r>
            <a:r>
              <a:rPr kumimoji="0" lang="da-DK" altLang="da-DK" sz="1000" b="0" i="0" u="none" strike="noStrike" cap="none" normalizeH="0" baseline="0" dirty="0">
                <a:ln>
                  <a:noFill/>
                </a:ln>
                <a:solidFill>
                  <a:schemeClr val="bg1"/>
                </a:solidFill>
                <a:effectLst/>
                <a:latin typeface="Arial" panose="020B0604020202020204" pitchFamily="34" charset="0"/>
              </a:rPr>
              <a:t>16 ha</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Ejer: </a:t>
            </a:r>
            <a:r>
              <a:rPr kumimoji="0" lang="da-DK" altLang="da-DK" sz="1000" b="0" i="0" u="none" strike="noStrike" cap="none" normalizeH="0" baseline="0" dirty="0">
                <a:ln>
                  <a:noFill/>
                </a:ln>
                <a:solidFill>
                  <a:schemeClr val="bg1"/>
                </a:solidFill>
                <a:effectLst/>
                <a:latin typeface="Arial" panose="020B0604020202020204" pitchFamily="34" charset="0"/>
              </a:rPr>
              <a:t>Freja ejendomme A/S, A. Enggaard sammen med PKA</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Antal boliger: </a:t>
            </a:r>
            <a:r>
              <a:rPr kumimoji="0" lang="da-DK" altLang="da-DK" sz="1000" b="0" i="0" u="none" strike="noStrike" cap="none" normalizeH="0" baseline="0" dirty="0">
                <a:ln>
                  <a:noFill/>
                </a:ln>
                <a:solidFill>
                  <a:schemeClr val="bg1"/>
                </a:solidFill>
                <a:effectLst/>
                <a:latin typeface="Arial" panose="020B0604020202020204" pitchFamily="34" charset="0"/>
              </a:rPr>
              <a:t>1600</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Bebyggelsesprocent: </a:t>
            </a:r>
            <a:r>
              <a:rPr kumimoji="0" lang="da-DK" altLang="da-DK" sz="1000" b="0" i="0" u="none" strike="noStrike" cap="none" normalizeH="0" baseline="0" dirty="0">
                <a:ln>
                  <a:noFill/>
                </a:ln>
                <a:solidFill>
                  <a:schemeClr val="bg1"/>
                </a:solidFill>
                <a:effectLst/>
                <a:latin typeface="Arial" panose="020B0604020202020204" pitchFamily="34" charset="0"/>
              </a:rPr>
              <a:t>85 - 90</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Forventet første indflytning: </a:t>
            </a:r>
            <a:r>
              <a:rPr kumimoji="0" lang="da-DK" altLang="da-DK" sz="1000" b="0" i="0" u="none" strike="noStrike" cap="none" normalizeH="0" baseline="0" dirty="0">
                <a:ln>
                  <a:noFill/>
                </a:ln>
                <a:solidFill>
                  <a:schemeClr val="bg1"/>
                </a:solidFill>
                <a:effectLst/>
                <a:latin typeface="Arial" panose="020B0604020202020204" pitchFamily="34" charset="0"/>
              </a:rPr>
              <a:t>2025</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dirty="0">
                <a:ln>
                  <a:noFill/>
                </a:ln>
                <a:solidFill>
                  <a:schemeClr val="bg1"/>
                </a:solidFill>
                <a:effectLst/>
                <a:latin typeface="Arial" panose="020B0604020202020204" pitchFamily="34" charset="0"/>
              </a:rPr>
              <a:t>Læs mere på </a:t>
            </a:r>
            <a:r>
              <a:rPr kumimoji="0" lang="da-DK" altLang="da-DK" sz="1000" b="0" i="0" u="none" strike="noStrike" cap="none" normalizeH="0" baseline="0" dirty="0">
                <a:ln>
                  <a:noFill/>
                </a:ln>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www.vridsløse.dk</a:t>
            </a:r>
            <a:r>
              <a:rPr kumimoji="0" lang="da-DK" altLang="da-DK" sz="1000" b="0" i="0" u="none" strike="noStrike" cap="none" normalizeH="0" baseline="0" dirty="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93534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udendørs, træ, bygning, personer&#10;&#10;Automatisk genereret beskrivelse">
            <a:extLst>
              <a:ext uri="{FF2B5EF4-FFF2-40B4-BE49-F238E27FC236}">
                <a16:creationId xmlns:a16="http://schemas.microsoft.com/office/drawing/2014/main" id="{4417110B-CB76-4BFB-8110-9921E56B1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80" y="764704"/>
            <a:ext cx="8532440" cy="5417212"/>
          </a:xfrm>
          <a:prstGeom prst="rect">
            <a:avLst/>
          </a:prstGeom>
        </p:spPr>
      </p:pic>
      <p:sp>
        <p:nvSpPr>
          <p:cNvPr id="5" name="object 6">
            <a:extLst>
              <a:ext uri="{FF2B5EF4-FFF2-40B4-BE49-F238E27FC236}">
                <a16:creationId xmlns:a16="http://schemas.microsoft.com/office/drawing/2014/main" id="{C4419FB4-C222-4C56-8E5E-D2453F10B4CD}"/>
              </a:ext>
            </a:extLst>
          </p:cNvPr>
          <p:cNvSpPr/>
          <p:nvPr/>
        </p:nvSpPr>
        <p:spPr>
          <a:xfrm>
            <a:off x="305780" y="439788"/>
            <a:ext cx="8532440" cy="598879"/>
          </a:xfrm>
          <a:custGeom>
            <a:avLst/>
            <a:gdLst/>
            <a:ahLst/>
            <a:cxnLst/>
            <a:rect l="l" t="t" r="r" b="b"/>
            <a:pathLst>
              <a:path w="2178050" h="2090420">
                <a:moveTo>
                  <a:pt x="0" y="2090204"/>
                </a:moveTo>
                <a:lnTo>
                  <a:pt x="2177999" y="2090204"/>
                </a:lnTo>
                <a:lnTo>
                  <a:pt x="2177999" y="0"/>
                </a:lnTo>
                <a:lnTo>
                  <a:pt x="0" y="0"/>
                </a:lnTo>
                <a:lnTo>
                  <a:pt x="0" y="2090204"/>
                </a:lnTo>
                <a:close/>
              </a:path>
            </a:pathLst>
          </a:custGeom>
          <a:solidFill>
            <a:schemeClr val="accent1">
              <a:lumMod val="60000"/>
              <a:lumOff val="40000"/>
            </a:schemeClr>
          </a:solidFill>
        </p:spPr>
        <p:txBody>
          <a:bodyPr wrap="square" lIns="0" tIns="0" rIns="0" bIns="0" rtlCol="0"/>
          <a:lstStyle/>
          <a:p>
            <a:endParaRPr/>
          </a:p>
        </p:txBody>
      </p:sp>
      <p:sp>
        <p:nvSpPr>
          <p:cNvPr id="6" name="object 6">
            <a:extLst>
              <a:ext uri="{FF2B5EF4-FFF2-40B4-BE49-F238E27FC236}">
                <a16:creationId xmlns:a16="http://schemas.microsoft.com/office/drawing/2014/main" id="{4AA65B7B-036E-4B70-AE69-CBCC7255B2FE}"/>
              </a:ext>
            </a:extLst>
          </p:cNvPr>
          <p:cNvSpPr txBox="1"/>
          <p:nvPr/>
        </p:nvSpPr>
        <p:spPr>
          <a:xfrm>
            <a:off x="745996" y="534324"/>
            <a:ext cx="7800712" cy="446404"/>
          </a:xfrm>
          <a:prstGeom prst="rect">
            <a:avLst/>
          </a:prstGeom>
        </p:spPr>
        <p:txBody>
          <a:bodyPr vert="horz" wrap="square" lIns="0" tIns="0" rIns="0" bIns="0" rtlCol="0">
            <a:spAutoFit/>
          </a:bodyPr>
          <a:lstStyle/>
          <a:p>
            <a:pPr marL="10860">
              <a:lnSpc>
                <a:spcPts val="3664"/>
              </a:lnSpc>
            </a:pPr>
            <a:r>
              <a:rPr lang="da-DK" sz="2736" spc="-17" dirty="0">
                <a:solidFill>
                  <a:srgbClr val="FFFFFF"/>
                </a:solidFill>
                <a:latin typeface="+mj-lt"/>
                <a:cs typeface="Open Sans Light"/>
              </a:rPr>
              <a:t>FRA LUKKET FÆNGSEL TIL ÅBEN BYDEL </a:t>
            </a:r>
            <a:endParaRPr sz="2736" dirty="0">
              <a:latin typeface="+mj-lt"/>
              <a:cs typeface="Open Sans Semibold"/>
            </a:endParaRPr>
          </a:p>
        </p:txBody>
      </p:sp>
    </p:spTree>
    <p:extLst>
      <p:ext uri="{BB962C8B-B14F-4D97-AF65-F5344CB8AC3E}">
        <p14:creationId xmlns:p14="http://schemas.microsoft.com/office/powerpoint/2010/main" val="3582830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udendørs&#10;&#10;Automatisk genereret beskrivelse">
            <a:extLst>
              <a:ext uri="{FF2B5EF4-FFF2-40B4-BE49-F238E27FC236}">
                <a16:creationId xmlns:a16="http://schemas.microsoft.com/office/drawing/2014/main" id="{572B492C-3748-4970-A50B-0A935A325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object 5">
            <a:extLst>
              <a:ext uri="{FF2B5EF4-FFF2-40B4-BE49-F238E27FC236}">
                <a16:creationId xmlns:a16="http://schemas.microsoft.com/office/drawing/2014/main" id="{260F62E2-C848-42B0-8914-8E117D9D59E3}"/>
              </a:ext>
            </a:extLst>
          </p:cNvPr>
          <p:cNvSpPr/>
          <p:nvPr/>
        </p:nvSpPr>
        <p:spPr>
          <a:xfrm>
            <a:off x="532133" y="417601"/>
            <a:ext cx="8079734" cy="617878"/>
          </a:xfrm>
          <a:custGeom>
            <a:avLst/>
            <a:gdLst/>
            <a:ahLst/>
            <a:cxnLst/>
            <a:rect l="l" t="t" r="r" b="b"/>
            <a:pathLst>
              <a:path w="10692130" h="360045">
                <a:moveTo>
                  <a:pt x="0" y="359994"/>
                </a:moveTo>
                <a:lnTo>
                  <a:pt x="10692003" y="359994"/>
                </a:lnTo>
                <a:lnTo>
                  <a:pt x="10692003" y="0"/>
                </a:lnTo>
                <a:lnTo>
                  <a:pt x="0" y="0"/>
                </a:lnTo>
                <a:lnTo>
                  <a:pt x="0" y="359994"/>
                </a:lnTo>
                <a:close/>
              </a:path>
            </a:pathLst>
          </a:custGeom>
          <a:solidFill>
            <a:srgbClr val="008080"/>
          </a:solidFill>
        </p:spPr>
        <p:txBody>
          <a:bodyPr wrap="square" lIns="0" tIns="0" rIns="0" bIns="0" rtlCol="0"/>
          <a:lstStyle/>
          <a:p>
            <a:endParaRPr/>
          </a:p>
        </p:txBody>
      </p:sp>
      <p:sp>
        <p:nvSpPr>
          <p:cNvPr id="7" name="Titel 1">
            <a:extLst>
              <a:ext uri="{FF2B5EF4-FFF2-40B4-BE49-F238E27FC236}">
                <a16:creationId xmlns:a16="http://schemas.microsoft.com/office/drawing/2014/main" id="{8A6456EA-A5CB-4845-88FD-E979233B675E}"/>
              </a:ext>
            </a:extLst>
          </p:cNvPr>
          <p:cNvSpPr txBox="1">
            <a:spLocks/>
          </p:cNvSpPr>
          <p:nvPr/>
        </p:nvSpPr>
        <p:spPr bwMode="auto">
          <a:xfrm>
            <a:off x="761226" y="588382"/>
            <a:ext cx="8176437" cy="61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a:lstStyle>
          <a:p>
            <a:r>
              <a:rPr lang="da-DK" sz="2736" spc="-17" dirty="0">
                <a:solidFill>
                  <a:srgbClr val="FFFFFF"/>
                </a:solidFill>
                <a:ea typeface="+mn-ea"/>
                <a:cs typeface="Open Sans Light"/>
              </a:rPr>
              <a:t>HERSTED INDUSTRIPARK PÅ SKINNER </a:t>
            </a:r>
          </a:p>
        </p:txBody>
      </p:sp>
      <p:sp>
        <p:nvSpPr>
          <p:cNvPr id="8" name="Text Box 2">
            <a:extLst>
              <a:ext uri="{FF2B5EF4-FFF2-40B4-BE49-F238E27FC236}">
                <a16:creationId xmlns:a16="http://schemas.microsoft.com/office/drawing/2014/main" id="{3E5AA414-7CF5-4406-8787-289126EC3C53}"/>
              </a:ext>
            </a:extLst>
          </p:cNvPr>
          <p:cNvSpPr txBox="1">
            <a:spLocks noChangeArrowheads="1"/>
          </p:cNvSpPr>
          <p:nvPr/>
        </p:nvSpPr>
        <p:spPr bwMode="auto">
          <a:xfrm>
            <a:off x="567861" y="1196752"/>
            <a:ext cx="4624883" cy="1305577"/>
          </a:xfrm>
          <a:prstGeom prst="rect">
            <a:avLst/>
          </a:prstGeom>
          <a:noFill/>
          <a:ln w="25400" algn="ctr">
            <a:solidFill>
              <a:schemeClr val="tx2"/>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1" i="0" u="none" strike="noStrike" cap="none" normalizeH="0" baseline="0" dirty="0">
                <a:ln>
                  <a:noFill/>
                </a:ln>
                <a:solidFill>
                  <a:schemeClr val="tx2"/>
                </a:solidFill>
                <a:effectLst/>
                <a:latin typeface="Arial" panose="020B0604020202020204" pitchFamily="34" charset="0"/>
              </a:rPr>
              <a:t>FAKTA: HERSTED INDUSTRIPARK, ETAPE 1, FASE 1</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1" i="0" u="none" strike="noStrike" cap="none" normalizeH="0" baseline="0" dirty="0">
                <a:ln>
                  <a:noFill/>
                </a:ln>
                <a:solidFill>
                  <a:schemeClr val="tx2"/>
                </a:solidFill>
                <a:effectLst/>
                <a:latin typeface="Arial" panose="020B0604020202020204" pitchFamily="34" charset="0"/>
              </a:rPr>
              <a:t>Størrelse: </a:t>
            </a:r>
            <a:r>
              <a:rPr kumimoji="0" lang="da-DK" altLang="da-DK" sz="1000" b="0" i="0" u="none" strike="noStrike" cap="none" normalizeH="0" baseline="0" dirty="0">
                <a:ln>
                  <a:noFill/>
                </a:ln>
                <a:solidFill>
                  <a:schemeClr val="tx2"/>
                </a:solidFill>
                <a:effectLst/>
                <a:latin typeface="Arial" panose="020B0604020202020204" pitchFamily="34" charset="0"/>
              </a:rPr>
              <a:t>Ca. 54 ha</a:t>
            </a:r>
            <a:br>
              <a:rPr kumimoji="0" lang="da-DK" altLang="da-DK" sz="1000" b="0" i="0" u="none" strike="noStrike" cap="none" normalizeH="0" baseline="0" dirty="0">
                <a:ln>
                  <a:noFill/>
                </a:ln>
                <a:solidFill>
                  <a:schemeClr val="tx2"/>
                </a:solidFill>
                <a:effectLst/>
                <a:latin typeface="Arial" panose="020B0604020202020204" pitchFamily="34" charset="0"/>
              </a:rPr>
            </a:br>
            <a:r>
              <a:rPr kumimoji="0" lang="da-DK" altLang="da-DK" sz="1000" b="1" i="0" u="none" strike="noStrike" cap="none" normalizeH="0" baseline="0" dirty="0">
                <a:ln>
                  <a:noFill/>
                </a:ln>
                <a:solidFill>
                  <a:schemeClr val="tx2"/>
                </a:solidFill>
                <a:effectLst/>
                <a:latin typeface="Arial" panose="020B0604020202020204" pitchFamily="34" charset="0"/>
              </a:rPr>
              <a:t>Ejer: </a:t>
            </a:r>
            <a:r>
              <a:rPr kumimoji="0" lang="da-DK" altLang="da-DK" sz="1000" b="0" i="0" u="none" strike="noStrike" cap="none" normalizeH="0" baseline="0" dirty="0">
                <a:ln>
                  <a:noFill/>
                </a:ln>
                <a:solidFill>
                  <a:schemeClr val="tx2"/>
                </a:solidFill>
                <a:effectLst/>
                <a:latin typeface="Arial" panose="020B0604020202020204" pitchFamily="34" charset="0"/>
              </a:rPr>
              <a:t>Mere end 120 forskellige i hele Hersted</a:t>
            </a:r>
            <a:br>
              <a:rPr kumimoji="0" lang="da-DK" altLang="da-DK" sz="1000" b="0" i="0" u="none" strike="noStrike" cap="none" normalizeH="0" baseline="0" dirty="0">
                <a:ln>
                  <a:noFill/>
                </a:ln>
                <a:solidFill>
                  <a:schemeClr val="tx2"/>
                </a:solidFill>
                <a:effectLst/>
                <a:latin typeface="Arial" panose="020B0604020202020204" pitchFamily="34" charset="0"/>
              </a:rPr>
            </a:br>
            <a:r>
              <a:rPr kumimoji="0" lang="da-DK" altLang="da-DK" sz="1000" b="1" i="0" u="none" strike="noStrike" cap="none" normalizeH="0" baseline="0" dirty="0">
                <a:ln>
                  <a:noFill/>
                </a:ln>
                <a:solidFill>
                  <a:schemeClr val="tx2"/>
                </a:solidFill>
                <a:effectLst/>
                <a:latin typeface="Arial" panose="020B0604020202020204" pitchFamily="34" charset="0"/>
              </a:rPr>
              <a:t>Antal boliger: </a:t>
            </a:r>
            <a:r>
              <a:rPr kumimoji="0" lang="da-DK" altLang="da-DK" sz="1000" b="0" i="0" u="none" strike="noStrike" cap="none" normalizeH="0" baseline="0" dirty="0">
                <a:ln>
                  <a:noFill/>
                </a:ln>
                <a:solidFill>
                  <a:schemeClr val="tx2"/>
                </a:solidFill>
                <a:effectLst/>
                <a:latin typeface="Arial" panose="020B0604020202020204" pitchFamily="34" charset="0"/>
              </a:rPr>
              <a:t>6.160 i Fase 1, etape 1</a:t>
            </a:r>
            <a:br>
              <a:rPr kumimoji="0" lang="da-DK" altLang="da-DK" sz="1000" b="0" i="0" u="none" strike="noStrike" cap="none" normalizeH="0" baseline="0" dirty="0">
                <a:ln>
                  <a:noFill/>
                </a:ln>
                <a:solidFill>
                  <a:schemeClr val="tx2"/>
                </a:solidFill>
                <a:effectLst/>
                <a:latin typeface="Arial" panose="020B0604020202020204" pitchFamily="34" charset="0"/>
              </a:rPr>
            </a:br>
            <a:r>
              <a:rPr kumimoji="0" lang="da-DK" altLang="da-DK" sz="1000" b="0" i="0" u="none" strike="noStrike" cap="none" normalizeH="0" baseline="0" dirty="0">
                <a:ln>
                  <a:noFill/>
                </a:ln>
                <a:solidFill>
                  <a:schemeClr val="tx2"/>
                </a:solidFill>
                <a:effectLst/>
                <a:latin typeface="Arial" panose="020B0604020202020204" pitchFamily="34" charset="0"/>
              </a:rPr>
              <a:t>Erhverv 230.000 m2</a:t>
            </a:r>
            <a:br>
              <a:rPr kumimoji="0" lang="da-DK" altLang="da-DK" sz="1000" b="0" i="0" u="none" strike="noStrike" cap="none" normalizeH="0" baseline="0" dirty="0">
                <a:ln>
                  <a:noFill/>
                </a:ln>
                <a:solidFill>
                  <a:schemeClr val="tx2"/>
                </a:solidFill>
                <a:effectLst/>
                <a:latin typeface="Arial" panose="020B0604020202020204" pitchFamily="34" charset="0"/>
              </a:rPr>
            </a:br>
            <a:r>
              <a:rPr kumimoji="0" lang="da-DK" altLang="da-DK" sz="1000" b="1" i="0" u="none" strike="noStrike" cap="none" normalizeH="0" baseline="0" dirty="0">
                <a:ln>
                  <a:noFill/>
                </a:ln>
                <a:solidFill>
                  <a:schemeClr val="tx2"/>
                </a:solidFill>
                <a:effectLst/>
                <a:latin typeface="Arial" panose="020B0604020202020204" pitchFamily="34" charset="0"/>
              </a:rPr>
              <a:t>Bebyggelsesprocent: </a:t>
            </a:r>
            <a:r>
              <a:rPr kumimoji="0" lang="da-DK" altLang="da-DK" sz="1000" b="0" i="0" u="none" strike="noStrike" cap="none" normalizeH="0" baseline="0" dirty="0">
                <a:ln>
                  <a:noFill/>
                </a:ln>
                <a:solidFill>
                  <a:schemeClr val="tx2"/>
                </a:solidFill>
                <a:effectLst/>
                <a:latin typeface="Arial" panose="020B0604020202020204" pitchFamily="34" charset="0"/>
              </a:rPr>
              <a:t>150-200</a:t>
            </a:r>
            <a:br>
              <a:rPr kumimoji="0" lang="da-DK" altLang="da-DK" sz="1000" b="0" i="0" u="none" strike="noStrike" cap="none" normalizeH="0" baseline="0" dirty="0">
                <a:ln>
                  <a:noFill/>
                </a:ln>
                <a:solidFill>
                  <a:schemeClr val="tx2"/>
                </a:solidFill>
                <a:effectLst/>
                <a:latin typeface="Arial" panose="020B0604020202020204" pitchFamily="34" charset="0"/>
              </a:rPr>
            </a:br>
            <a:r>
              <a:rPr kumimoji="0" lang="da-DK" altLang="da-DK" sz="1000" b="1" i="0" u="none" strike="noStrike" cap="none" normalizeH="0" baseline="0" dirty="0">
                <a:ln>
                  <a:noFill/>
                </a:ln>
                <a:solidFill>
                  <a:schemeClr val="tx2"/>
                </a:solidFill>
                <a:effectLst/>
                <a:latin typeface="Arial" panose="020B0604020202020204" pitchFamily="34" charset="0"/>
              </a:rPr>
              <a:t>Forventet første indflytning:</a:t>
            </a:r>
            <a:r>
              <a:rPr lang="da-DK" altLang="da-DK" sz="1000" dirty="0">
                <a:solidFill>
                  <a:schemeClr val="tx2"/>
                </a:solidFill>
                <a:latin typeface="Arial" panose="020B0604020202020204" pitchFamily="34" charset="0"/>
              </a:rPr>
              <a:t> </a:t>
            </a:r>
            <a:r>
              <a:rPr kumimoji="0" lang="da-DK" altLang="da-DK" sz="1000" b="0" i="0" u="none" strike="noStrike" cap="none" normalizeH="0" baseline="0" dirty="0">
                <a:ln>
                  <a:noFill/>
                </a:ln>
                <a:solidFill>
                  <a:schemeClr val="tx2"/>
                </a:solidFill>
                <a:effectLst/>
                <a:latin typeface="Arial" panose="020B0604020202020204" pitchFamily="34" charset="0"/>
              </a:rPr>
              <a:t>2024</a:t>
            </a:r>
            <a:endParaRPr kumimoji="0" lang="da-DK" altLang="da-DK" sz="1800" b="0" i="0" u="none" strike="noStrike" cap="none" normalizeH="0" baseline="0" dirty="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1419155736"/>
      </p:ext>
    </p:extLst>
  </p:cSld>
  <p:clrMapOvr>
    <a:masterClrMapping/>
  </p:clrMapOvr>
</p:sld>
</file>

<file path=ppt/theme/theme1.xml><?xml version="1.0" encoding="utf-8"?>
<a:theme xmlns:a="http://schemas.openxmlformats.org/drawingml/2006/main" name="Albertslund Kommune">
  <a:themeElements>
    <a:clrScheme name="1 Albertslund Miljø &amp; Teknik">
      <a:dk1>
        <a:srgbClr val="7F7F7F"/>
      </a:dk1>
      <a:lt1>
        <a:srgbClr val="FFFFFF"/>
      </a:lt1>
      <a:dk2>
        <a:srgbClr val="000000"/>
      </a:dk2>
      <a:lt2>
        <a:srgbClr val="034EA2"/>
      </a:lt2>
      <a:accent1>
        <a:srgbClr val="497729"/>
      </a:accent1>
      <a:accent2>
        <a:srgbClr val="92AD7F"/>
      </a:accent2>
      <a:accent3>
        <a:srgbClr val="37591F"/>
      </a:accent3>
      <a:accent4>
        <a:srgbClr val="6D9254"/>
      </a:accent4>
      <a:accent5>
        <a:srgbClr val="B6C9A9"/>
      </a:accent5>
      <a:accent6>
        <a:srgbClr val="DBE4D4"/>
      </a:accent6>
      <a:hlink>
        <a:srgbClr val="497729"/>
      </a:hlink>
      <a:folHlink>
        <a:srgbClr val="8CC63F"/>
      </a:folHlink>
    </a:clrScheme>
    <a:fontScheme name="Albertslund">
      <a:majorFont>
        <a:latin typeface="Open San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i="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i="1" dirty="0" err="1" smtClean="0">
            <a:latin typeface="+mn-lt"/>
          </a:defRPr>
        </a:defPPr>
      </a:lstStyle>
    </a:txDef>
  </a:objectDefaults>
  <a:extraClrSchemeLst/>
  <a:extLst>
    <a:ext uri="{05A4C25C-085E-4340-85A3-A5531E510DB2}">
      <thm15:themeFamily xmlns:thm15="http://schemas.microsoft.com/office/thememl/2012/main" name="1 Albertslund Miljø &amp; Teknik.potx" id="{7BD21565-25C9-46CF-B65B-1F49D7F031DD}" vid="{713073CF-9CDC-4BED-813C-F3A9985EA37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 Albertslund Miljø &amp; Teknik</Template>
  <TotalTime>1814</TotalTime>
  <Words>416</Words>
  <Application>Microsoft Office PowerPoint</Application>
  <PresentationFormat>Skærmshow (4:3)</PresentationFormat>
  <Paragraphs>64</Paragraphs>
  <Slides>13</Slides>
  <Notes>13</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13</vt:i4>
      </vt:variant>
    </vt:vector>
  </HeadingPairs>
  <TitlesOfParts>
    <vt:vector size="18" baseType="lpstr">
      <vt:lpstr>Arial</vt:lpstr>
      <vt:lpstr>Georgia</vt:lpstr>
      <vt:lpstr>Open Sans</vt:lpstr>
      <vt:lpstr>Arial Unicode MS</vt:lpstr>
      <vt:lpstr>Albertslund Kommune</vt:lpstr>
      <vt:lpstr> BYUDVIKLING I ALBERTSLUND</vt:lpstr>
      <vt:lpstr>INTRO &amp; RAMMER </vt:lpstr>
      <vt:lpstr>PowerPoint-præsentation</vt:lpstr>
      <vt:lpstr>Befolkningsprognose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Tak for ordet</vt:lpstr>
    </vt:vector>
  </TitlesOfParts>
  <Company>Albertslund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Byudvikling i Albertslund</dc:title>
  <dc:creator>Sidsel Kvist Jensen</dc:creator>
  <cp:lastModifiedBy>Trine Tybjerg</cp:lastModifiedBy>
  <cp:revision>231</cp:revision>
  <cp:lastPrinted>2022-02-11T13:53:44Z</cp:lastPrinted>
  <dcterms:created xsi:type="dcterms:W3CDTF">2021-08-19T10:58:42Z</dcterms:created>
  <dcterms:modified xsi:type="dcterms:W3CDTF">2023-01-10T12:28:00Z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