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0" r:id="rId3"/>
    <p:sldId id="271" r:id="rId4"/>
    <p:sldId id="273" r:id="rId5"/>
    <p:sldId id="272" r:id="rId6"/>
    <p:sldId id="265" r:id="rId7"/>
    <p:sldId id="270" r:id="rId8"/>
    <p:sldId id="278" r:id="rId9"/>
    <p:sldId id="276" r:id="rId10"/>
    <p:sldId id="267" r:id="rId11"/>
    <p:sldId id="277" r:id="rId12"/>
    <p:sldId id="279" r:id="rId13"/>
    <p:sldId id="280" r:id="rId14"/>
    <p:sldId id="257" r:id="rId15"/>
  </p:sldIdLst>
  <p:sldSz cx="9144000" cy="6858000" type="screen4x3"/>
  <p:notesSz cx="6797675" cy="9926638"/>
  <p:embeddedFontLst>
    <p:embeddedFont>
      <p:font typeface="Arial Unicode MS" panose="020B0604020202020204" charset="-128"/>
      <p:regular r:id="rId17"/>
    </p:embeddedFont>
    <p:embeddedFont>
      <p:font typeface="Georgia" panose="02040502050405020303" pitchFamily="18"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38">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C008C"/>
    <a:srgbClr val="7F7F7F"/>
    <a:srgbClr val="FFDD00"/>
    <a:srgbClr val="BF1F24"/>
    <a:srgbClr val="F7931C"/>
    <a:srgbClr val="7A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6381" autoAdjust="0"/>
  </p:normalViewPr>
  <p:slideViewPr>
    <p:cSldViewPr showGuides="1">
      <p:cViewPr varScale="1">
        <p:scale>
          <a:sx n="85" d="100"/>
          <a:sy n="85" d="100"/>
        </p:scale>
        <p:origin x="1680" y="78"/>
      </p:cViewPr>
      <p:guideLst>
        <p:guide orient="horz" pos="1071"/>
        <p:guide orient="horz" pos="3929"/>
        <p:guide orient="horz" pos="368"/>
        <p:guide orient="horz" pos="2560"/>
        <p:guide orient="horz" pos="2441"/>
        <p:guide orient="horz" pos="96"/>
        <p:guide orient="horz" pos="4133"/>
        <p:guide orient="horz" pos="3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file-01-vm\CtxRedir$\OSU\Documents\SbsysCheckout\OSU\Frav&#230;r%20pr.%2027.%20jun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01-vm\CtxRedir$\OSU\Documents\SbsysCheckout\OSU\Frav&#230;r%20pr.%2027.%20juni.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Læseresultater 1. årgang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'Ark1'!$D$9</c:f>
              <c:strCache>
                <c:ptCount val="1"/>
                <c:pt idx="0">
                  <c:v>Albertslund Kommune</c:v>
                </c:pt>
              </c:strCache>
            </c:strRef>
          </c:tx>
          <c:spPr>
            <a:solidFill>
              <a:schemeClr val="accent1"/>
            </a:solidFill>
            <a:ln>
              <a:noFill/>
            </a:ln>
            <a:effectLst/>
          </c:spPr>
          <c:invertIfNegative val="0"/>
          <c:cat>
            <c:strRef>
              <c:f>'Ark1'!$C$10:$C$13</c:f>
              <c:strCache>
                <c:ptCount val="4"/>
                <c:pt idx="0">
                  <c:v>2018/2019</c:v>
                </c:pt>
                <c:pt idx="1">
                  <c:v>2019/2020</c:v>
                </c:pt>
                <c:pt idx="2">
                  <c:v>2020/2021</c:v>
                </c:pt>
                <c:pt idx="3">
                  <c:v>2021/2022</c:v>
                </c:pt>
              </c:strCache>
            </c:strRef>
          </c:cat>
          <c:val>
            <c:numRef>
              <c:f>'Ark1'!$D$10:$D$13</c:f>
              <c:numCache>
                <c:formatCode>General</c:formatCode>
                <c:ptCount val="4"/>
                <c:pt idx="0">
                  <c:v>36.799999999999997</c:v>
                </c:pt>
                <c:pt idx="1">
                  <c:v>29.1</c:v>
                </c:pt>
                <c:pt idx="2">
                  <c:v>40</c:v>
                </c:pt>
                <c:pt idx="3">
                  <c:v>39.700000000000003</c:v>
                </c:pt>
              </c:numCache>
            </c:numRef>
          </c:val>
          <c:extLst>
            <c:ext xmlns:c16="http://schemas.microsoft.com/office/drawing/2014/chart" uri="{C3380CC4-5D6E-409C-BE32-E72D297353CC}">
              <c16:uniqueId val="{00000000-7708-4853-9D28-0F4486B9D106}"/>
            </c:ext>
          </c:extLst>
        </c:ser>
        <c:dLbls>
          <c:showLegendKey val="0"/>
          <c:showVal val="0"/>
          <c:showCatName val="0"/>
          <c:showSerName val="0"/>
          <c:showPercent val="0"/>
          <c:showBubbleSize val="0"/>
        </c:dLbls>
        <c:gapWidth val="219"/>
        <c:axId val="413080280"/>
        <c:axId val="413078968"/>
      </c:barChart>
      <c:lineChart>
        <c:grouping val="standard"/>
        <c:varyColors val="0"/>
        <c:ser>
          <c:idx val="1"/>
          <c:order val="1"/>
          <c:tx>
            <c:strRef>
              <c:f>'Ark1'!$E$9</c:f>
              <c:strCache>
                <c:ptCount val="1"/>
                <c:pt idx="0">
                  <c:v>Referencenorm</c:v>
                </c:pt>
              </c:strCache>
            </c:strRef>
          </c:tx>
          <c:spPr>
            <a:ln w="28575" cap="rnd">
              <a:solidFill>
                <a:schemeClr val="accent2"/>
              </a:solidFill>
              <a:round/>
            </a:ln>
            <a:effectLst/>
          </c:spPr>
          <c:marker>
            <c:symbol val="none"/>
          </c:marker>
          <c:cat>
            <c:strRef>
              <c:f>'Ark1'!$C$10:$C$13</c:f>
              <c:strCache>
                <c:ptCount val="4"/>
                <c:pt idx="0">
                  <c:v>2018/2019</c:v>
                </c:pt>
                <c:pt idx="1">
                  <c:v>2019/2020</c:v>
                </c:pt>
                <c:pt idx="2">
                  <c:v>2020/2021</c:v>
                </c:pt>
                <c:pt idx="3">
                  <c:v>2021/2022</c:v>
                </c:pt>
              </c:strCache>
            </c:strRef>
          </c:cat>
          <c:val>
            <c:numRef>
              <c:f>'Ark1'!$E$10:$E$13</c:f>
              <c:numCache>
                <c:formatCode>General</c:formatCode>
                <c:ptCount val="4"/>
                <c:pt idx="0">
                  <c:v>55.2</c:v>
                </c:pt>
                <c:pt idx="1">
                  <c:v>55.2</c:v>
                </c:pt>
                <c:pt idx="2">
                  <c:v>55.2</c:v>
                </c:pt>
                <c:pt idx="3">
                  <c:v>55.2</c:v>
                </c:pt>
              </c:numCache>
            </c:numRef>
          </c:val>
          <c:smooth val="0"/>
          <c:extLst>
            <c:ext xmlns:c16="http://schemas.microsoft.com/office/drawing/2014/chart" uri="{C3380CC4-5D6E-409C-BE32-E72D297353CC}">
              <c16:uniqueId val="{00000001-7708-4853-9D28-0F4486B9D106}"/>
            </c:ext>
          </c:extLst>
        </c:ser>
        <c:dLbls>
          <c:showLegendKey val="0"/>
          <c:showVal val="0"/>
          <c:showCatName val="0"/>
          <c:showSerName val="0"/>
          <c:showPercent val="0"/>
          <c:showBubbleSize val="0"/>
        </c:dLbls>
        <c:marker val="1"/>
        <c:smooth val="0"/>
        <c:axId val="413080280"/>
        <c:axId val="413078968"/>
      </c:lineChart>
      <c:catAx>
        <c:axId val="41308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13078968"/>
        <c:crosses val="autoZero"/>
        <c:auto val="1"/>
        <c:lblAlgn val="ctr"/>
        <c:lblOffset val="100"/>
        <c:noMultiLvlLbl val="0"/>
      </c:catAx>
      <c:valAx>
        <c:axId val="413078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1308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Læseresultater 5. årgang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'Ark1'!$D$15</c:f>
              <c:strCache>
                <c:ptCount val="1"/>
                <c:pt idx="0">
                  <c:v>Albertslund Kommune</c:v>
                </c:pt>
              </c:strCache>
            </c:strRef>
          </c:tx>
          <c:spPr>
            <a:solidFill>
              <a:schemeClr val="accent1"/>
            </a:solidFill>
            <a:ln>
              <a:noFill/>
            </a:ln>
            <a:effectLst/>
          </c:spPr>
          <c:invertIfNegative val="0"/>
          <c:cat>
            <c:strRef>
              <c:f>'Ark1'!$C$16:$C$19</c:f>
              <c:strCache>
                <c:ptCount val="4"/>
                <c:pt idx="0">
                  <c:v>2018/2019</c:v>
                </c:pt>
                <c:pt idx="1">
                  <c:v>2019/2020</c:v>
                </c:pt>
                <c:pt idx="2">
                  <c:v>2020/2021</c:v>
                </c:pt>
                <c:pt idx="3">
                  <c:v>2021/2022</c:v>
                </c:pt>
              </c:strCache>
            </c:strRef>
          </c:cat>
          <c:val>
            <c:numRef>
              <c:f>'Ark1'!$D$16:$D$19</c:f>
              <c:numCache>
                <c:formatCode>General</c:formatCode>
                <c:ptCount val="4"/>
                <c:pt idx="0">
                  <c:v>2.1</c:v>
                </c:pt>
                <c:pt idx="1">
                  <c:v>2</c:v>
                </c:pt>
                <c:pt idx="2">
                  <c:v>2</c:v>
                </c:pt>
                <c:pt idx="3">
                  <c:v>2.1</c:v>
                </c:pt>
              </c:numCache>
            </c:numRef>
          </c:val>
          <c:extLst>
            <c:ext xmlns:c16="http://schemas.microsoft.com/office/drawing/2014/chart" uri="{C3380CC4-5D6E-409C-BE32-E72D297353CC}">
              <c16:uniqueId val="{00000000-B015-4DD2-93D0-F1AF48878060}"/>
            </c:ext>
          </c:extLst>
        </c:ser>
        <c:dLbls>
          <c:showLegendKey val="0"/>
          <c:showVal val="0"/>
          <c:showCatName val="0"/>
          <c:showSerName val="0"/>
          <c:showPercent val="0"/>
          <c:showBubbleSize val="0"/>
        </c:dLbls>
        <c:gapWidth val="219"/>
        <c:axId val="550563320"/>
        <c:axId val="550567912"/>
      </c:barChart>
      <c:lineChart>
        <c:grouping val="standard"/>
        <c:varyColors val="0"/>
        <c:ser>
          <c:idx val="1"/>
          <c:order val="1"/>
          <c:tx>
            <c:strRef>
              <c:f>'Ark1'!$E$15</c:f>
              <c:strCache>
                <c:ptCount val="1"/>
                <c:pt idx="0">
                  <c:v>Referencenorm</c:v>
                </c:pt>
              </c:strCache>
            </c:strRef>
          </c:tx>
          <c:spPr>
            <a:ln w="28575" cap="rnd">
              <a:solidFill>
                <a:schemeClr val="accent2"/>
              </a:solidFill>
              <a:round/>
            </a:ln>
            <a:effectLst/>
          </c:spPr>
          <c:marker>
            <c:symbol val="none"/>
          </c:marker>
          <c:cat>
            <c:strRef>
              <c:f>'Ark1'!$C$16:$C$19</c:f>
              <c:strCache>
                <c:ptCount val="4"/>
                <c:pt idx="0">
                  <c:v>2018/2019</c:v>
                </c:pt>
                <c:pt idx="1">
                  <c:v>2019/2020</c:v>
                </c:pt>
                <c:pt idx="2">
                  <c:v>2020/2021</c:v>
                </c:pt>
                <c:pt idx="3">
                  <c:v>2021/2022</c:v>
                </c:pt>
              </c:strCache>
            </c:strRef>
          </c:cat>
          <c:val>
            <c:numRef>
              <c:f>'Ark1'!$E$16:$E$19</c:f>
              <c:numCache>
                <c:formatCode>General</c:formatCode>
                <c:ptCount val="4"/>
                <c:pt idx="0">
                  <c:v>2.4</c:v>
                </c:pt>
                <c:pt idx="1">
                  <c:v>2.4</c:v>
                </c:pt>
                <c:pt idx="2">
                  <c:v>2.4</c:v>
                </c:pt>
                <c:pt idx="3">
                  <c:v>2.4</c:v>
                </c:pt>
              </c:numCache>
            </c:numRef>
          </c:val>
          <c:smooth val="0"/>
          <c:extLst>
            <c:ext xmlns:c16="http://schemas.microsoft.com/office/drawing/2014/chart" uri="{C3380CC4-5D6E-409C-BE32-E72D297353CC}">
              <c16:uniqueId val="{00000001-B015-4DD2-93D0-F1AF48878060}"/>
            </c:ext>
          </c:extLst>
        </c:ser>
        <c:dLbls>
          <c:showLegendKey val="0"/>
          <c:showVal val="0"/>
          <c:showCatName val="0"/>
          <c:showSerName val="0"/>
          <c:showPercent val="0"/>
          <c:showBubbleSize val="0"/>
        </c:dLbls>
        <c:marker val="1"/>
        <c:smooth val="0"/>
        <c:axId val="550563320"/>
        <c:axId val="550567912"/>
      </c:lineChart>
      <c:catAx>
        <c:axId val="55056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0567912"/>
        <c:crosses val="autoZero"/>
        <c:auto val="1"/>
        <c:lblAlgn val="ctr"/>
        <c:lblOffset val="100"/>
        <c:noMultiLvlLbl val="0"/>
      </c:catAx>
      <c:valAx>
        <c:axId val="550567912"/>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056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Progression i læsekompetencer</a:t>
            </a:r>
            <a:r>
              <a:rPr lang="da-DK" baseline="0" dirty="0"/>
              <a:t> fra 2. til 3. årgang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percentStacked"/>
        <c:varyColors val="0"/>
        <c:ser>
          <c:idx val="0"/>
          <c:order val="0"/>
          <c:tx>
            <c:strRef>
              <c:f>'Ark2'!$C$13</c:f>
              <c:strCache>
                <c:ptCount val="1"/>
                <c:pt idx="0">
                  <c:v>Sikre læsere</c:v>
                </c:pt>
              </c:strCache>
            </c:strRef>
          </c:tx>
          <c:spPr>
            <a:solidFill>
              <a:schemeClr val="accent1"/>
            </a:solidFill>
            <a:ln>
              <a:noFill/>
            </a:ln>
            <a:effectLst/>
          </c:spPr>
          <c:invertIfNegative val="0"/>
          <c:cat>
            <c:strRef>
              <c:f>'Ark2'!$B$14:$B$16</c:f>
              <c:strCache>
                <c:ptCount val="3"/>
                <c:pt idx="0">
                  <c:v>2. årgang
2020/2021</c:v>
                </c:pt>
                <c:pt idx="1">
                  <c:v>3. årgang
2021/2022</c:v>
                </c:pt>
                <c:pt idx="2">
                  <c:v>Referencenorm
3. årgang</c:v>
                </c:pt>
              </c:strCache>
            </c:strRef>
          </c:cat>
          <c:val>
            <c:numRef>
              <c:f>'Ark2'!$C$14:$C$16</c:f>
              <c:numCache>
                <c:formatCode>General</c:formatCode>
                <c:ptCount val="3"/>
                <c:pt idx="0">
                  <c:v>13</c:v>
                </c:pt>
                <c:pt idx="1">
                  <c:v>17</c:v>
                </c:pt>
                <c:pt idx="2">
                  <c:v>27</c:v>
                </c:pt>
              </c:numCache>
            </c:numRef>
          </c:val>
          <c:extLst>
            <c:ext xmlns:c16="http://schemas.microsoft.com/office/drawing/2014/chart" uri="{C3380CC4-5D6E-409C-BE32-E72D297353CC}">
              <c16:uniqueId val="{00000000-BEAF-4BD9-A98B-495EF3595F2D}"/>
            </c:ext>
          </c:extLst>
        </c:ser>
        <c:ser>
          <c:idx val="1"/>
          <c:order val="1"/>
          <c:tx>
            <c:strRef>
              <c:f>'Ark2'!$D$13</c:f>
              <c:strCache>
                <c:ptCount val="1"/>
                <c:pt idx="0">
                  <c:v>Stabilisering</c:v>
                </c:pt>
              </c:strCache>
            </c:strRef>
          </c:tx>
          <c:spPr>
            <a:solidFill>
              <a:schemeClr val="accent2"/>
            </a:solidFill>
            <a:ln>
              <a:noFill/>
            </a:ln>
            <a:effectLst/>
          </c:spPr>
          <c:invertIfNegative val="0"/>
          <c:cat>
            <c:strRef>
              <c:f>'Ark2'!$B$14:$B$16</c:f>
              <c:strCache>
                <c:ptCount val="3"/>
                <c:pt idx="0">
                  <c:v>2. årgang
2020/2021</c:v>
                </c:pt>
                <c:pt idx="1">
                  <c:v>3. årgang
2021/2022</c:v>
                </c:pt>
                <c:pt idx="2">
                  <c:v>Referencenorm
3. årgang</c:v>
                </c:pt>
              </c:strCache>
            </c:strRef>
          </c:cat>
          <c:val>
            <c:numRef>
              <c:f>'Ark2'!$D$14:$D$16</c:f>
              <c:numCache>
                <c:formatCode>General</c:formatCode>
                <c:ptCount val="3"/>
                <c:pt idx="0">
                  <c:v>30</c:v>
                </c:pt>
                <c:pt idx="1">
                  <c:v>30</c:v>
                </c:pt>
                <c:pt idx="2">
                  <c:v>43</c:v>
                </c:pt>
              </c:numCache>
            </c:numRef>
          </c:val>
          <c:extLst>
            <c:ext xmlns:c16="http://schemas.microsoft.com/office/drawing/2014/chart" uri="{C3380CC4-5D6E-409C-BE32-E72D297353CC}">
              <c16:uniqueId val="{00000001-BEAF-4BD9-A98B-495EF3595F2D}"/>
            </c:ext>
          </c:extLst>
        </c:ser>
        <c:ser>
          <c:idx val="2"/>
          <c:order val="2"/>
          <c:tx>
            <c:strRef>
              <c:f>'Ark2'!$E$13</c:f>
              <c:strCache>
                <c:ptCount val="1"/>
                <c:pt idx="0">
                  <c:v>Usikre læsere</c:v>
                </c:pt>
              </c:strCache>
            </c:strRef>
          </c:tx>
          <c:spPr>
            <a:solidFill>
              <a:schemeClr val="accent3"/>
            </a:solidFill>
            <a:ln>
              <a:noFill/>
            </a:ln>
            <a:effectLst/>
          </c:spPr>
          <c:invertIfNegative val="0"/>
          <c:cat>
            <c:strRef>
              <c:f>'Ark2'!$B$14:$B$16</c:f>
              <c:strCache>
                <c:ptCount val="3"/>
                <c:pt idx="0">
                  <c:v>2. årgang
2020/2021</c:v>
                </c:pt>
                <c:pt idx="1">
                  <c:v>3. årgang
2021/2022</c:v>
                </c:pt>
                <c:pt idx="2">
                  <c:v>Referencenorm
3. årgang</c:v>
                </c:pt>
              </c:strCache>
            </c:strRef>
          </c:cat>
          <c:val>
            <c:numRef>
              <c:f>'Ark2'!$E$14:$E$16</c:f>
              <c:numCache>
                <c:formatCode>General</c:formatCode>
                <c:ptCount val="3"/>
                <c:pt idx="0">
                  <c:v>58</c:v>
                </c:pt>
                <c:pt idx="1">
                  <c:v>53</c:v>
                </c:pt>
                <c:pt idx="2">
                  <c:v>30</c:v>
                </c:pt>
              </c:numCache>
            </c:numRef>
          </c:val>
          <c:extLst>
            <c:ext xmlns:c16="http://schemas.microsoft.com/office/drawing/2014/chart" uri="{C3380CC4-5D6E-409C-BE32-E72D297353CC}">
              <c16:uniqueId val="{00000002-BEAF-4BD9-A98B-495EF3595F2D}"/>
            </c:ext>
          </c:extLst>
        </c:ser>
        <c:dLbls>
          <c:showLegendKey val="0"/>
          <c:showVal val="0"/>
          <c:showCatName val="0"/>
          <c:showSerName val="0"/>
          <c:showPercent val="0"/>
          <c:showBubbleSize val="0"/>
        </c:dLbls>
        <c:gapWidth val="150"/>
        <c:overlap val="100"/>
        <c:axId val="543464432"/>
        <c:axId val="543463448"/>
      </c:barChart>
      <c:catAx>
        <c:axId val="5434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43463448"/>
        <c:crosses val="autoZero"/>
        <c:auto val="1"/>
        <c:lblAlgn val="ctr"/>
        <c:lblOffset val="100"/>
        <c:noMultiLvlLbl val="0"/>
      </c:catAx>
      <c:valAx>
        <c:axId val="543463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4346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Progression i læsekompetencer fra 2.</a:t>
            </a:r>
            <a:r>
              <a:rPr lang="da-DK" baseline="0" dirty="0"/>
              <a:t> til 5. årgang</a:t>
            </a:r>
            <a:endParaRPr lang="da-DK"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percentStacked"/>
        <c:varyColors val="0"/>
        <c:ser>
          <c:idx val="0"/>
          <c:order val="0"/>
          <c:tx>
            <c:strRef>
              <c:f>'Ark2'!$C$3</c:f>
              <c:strCache>
                <c:ptCount val="1"/>
                <c:pt idx="0">
                  <c:v>Sikre læsere</c:v>
                </c:pt>
              </c:strCache>
            </c:strRef>
          </c:tx>
          <c:spPr>
            <a:solidFill>
              <a:schemeClr val="accent1"/>
            </a:solidFill>
            <a:ln>
              <a:noFill/>
            </a:ln>
            <a:effectLst/>
          </c:spPr>
          <c:invertIfNegative val="0"/>
          <c:cat>
            <c:strRef>
              <c:f>'Ark2'!$B$4:$B$8</c:f>
              <c:strCache>
                <c:ptCount val="5"/>
                <c:pt idx="0">
                  <c:v>2. årgang
2018/2019</c:v>
                </c:pt>
                <c:pt idx="1">
                  <c:v>3. årgang
2019/2020</c:v>
                </c:pt>
                <c:pt idx="2">
                  <c:v>4. årgang
2020/2021</c:v>
                </c:pt>
                <c:pt idx="3">
                  <c:v>5. årgang
2021/2022</c:v>
                </c:pt>
                <c:pt idx="4">
                  <c:v>Referencenorm
5. årgang</c:v>
                </c:pt>
              </c:strCache>
            </c:strRef>
          </c:cat>
          <c:val>
            <c:numRef>
              <c:f>'Ark2'!$C$4:$C$8</c:f>
              <c:numCache>
                <c:formatCode>General</c:formatCode>
                <c:ptCount val="5"/>
                <c:pt idx="0">
                  <c:v>21</c:v>
                </c:pt>
                <c:pt idx="1">
                  <c:v>20</c:v>
                </c:pt>
                <c:pt idx="2">
                  <c:v>23</c:v>
                </c:pt>
                <c:pt idx="3">
                  <c:v>41</c:v>
                </c:pt>
                <c:pt idx="4">
                  <c:v>52.5</c:v>
                </c:pt>
              </c:numCache>
            </c:numRef>
          </c:val>
          <c:extLst>
            <c:ext xmlns:c16="http://schemas.microsoft.com/office/drawing/2014/chart" uri="{C3380CC4-5D6E-409C-BE32-E72D297353CC}">
              <c16:uniqueId val="{00000000-0887-4FB1-9EC7-728754158C49}"/>
            </c:ext>
          </c:extLst>
        </c:ser>
        <c:ser>
          <c:idx val="1"/>
          <c:order val="1"/>
          <c:tx>
            <c:strRef>
              <c:f>'Ark2'!$D$3</c:f>
              <c:strCache>
                <c:ptCount val="1"/>
                <c:pt idx="0">
                  <c:v>Stabilisering</c:v>
                </c:pt>
              </c:strCache>
            </c:strRef>
          </c:tx>
          <c:spPr>
            <a:solidFill>
              <a:schemeClr val="accent2"/>
            </a:solidFill>
            <a:ln>
              <a:noFill/>
            </a:ln>
            <a:effectLst/>
          </c:spPr>
          <c:invertIfNegative val="0"/>
          <c:cat>
            <c:strRef>
              <c:f>'Ark2'!$B$4:$B$8</c:f>
              <c:strCache>
                <c:ptCount val="5"/>
                <c:pt idx="0">
                  <c:v>2. årgang
2018/2019</c:v>
                </c:pt>
                <c:pt idx="1">
                  <c:v>3. årgang
2019/2020</c:v>
                </c:pt>
                <c:pt idx="2">
                  <c:v>4. årgang
2020/2021</c:v>
                </c:pt>
                <c:pt idx="3">
                  <c:v>5. årgang
2021/2022</c:v>
                </c:pt>
                <c:pt idx="4">
                  <c:v>Referencenorm
5. årgang</c:v>
                </c:pt>
              </c:strCache>
            </c:strRef>
          </c:cat>
          <c:val>
            <c:numRef>
              <c:f>'Ark2'!$D$4:$D$8</c:f>
              <c:numCache>
                <c:formatCode>General</c:formatCode>
                <c:ptCount val="5"/>
                <c:pt idx="0">
                  <c:v>38</c:v>
                </c:pt>
                <c:pt idx="1">
                  <c:v>43</c:v>
                </c:pt>
                <c:pt idx="2">
                  <c:v>45</c:v>
                </c:pt>
                <c:pt idx="3">
                  <c:v>40</c:v>
                </c:pt>
                <c:pt idx="4">
                  <c:v>35.9</c:v>
                </c:pt>
              </c:numCache>
            </c:numRef>
          </c:val>
          <c:extLst>
            <c:ext xmlns:c16="http://schemas.microsoft.com/office/drawing/2014/chart" uri="{C3380CC4-5D6E-409C-BE32-E72D297353CC}">
              <c16:uniqueId val="{00000001-0887-4FB1-9EC7-728754158C49}"/>
            </c:ext>
          </c:extLst>
        </c:ser>
        <c:ser>
          <c:idx val="2"/>
          <c:order val="2"/>
          <c:tx>
            <c:strRef>
              <c:f>'Ark2'!$E$3</c:f>
              <c:strCache>
                <c:ptCount val="1"/>
                <c:pt idx="0">
                  <c:v>Usikre læsere</c:v>
                </c:pt>
              </c:strCache>
            </c:strRef>
          </c:tx>
          <c:spPr>
            <a:solidFill>
              <a:schemeClr val="accent3"/>
            </a:solidFill>
            <a:ln>
              <a:noFill/>
            </a:ln>
            <a:effectLst/>
          </c:spPr>
          <c:invertIfNegative val="0"/>
          <c:cat>
            <c:strRef>
              <c:f>'Ark2'!$B$4:$B$8</c:f>
              <c:strCache>
                <c:ptCount val="5"/>
                <c:pt idx="0">
                  <c:v>2. årgang
2018/2019</c:v>
                </c:pt>
                <c:pt idx="1">
                  <c:v>3. årgang
2019/2020</c:v>
                </c:pt>
                <c:pt idx="2">
                  <c:v>4. årgang
2020/2021</c:v>
                </c:pt>
                <c:pt idx="3">
                  <c:v>5. årgang
2021/2022</c:v>
                </c:pt>
                <c:pt idx="4">
                  <c:v>Referencenorm
5. årgang</c:v>
                </c:pt>
              </c:strCache>
            </c:strRef>
          </c:cat>
          <c:val>
            <c:numRef>
              <c:f>'Ark2'!$E$4:$E$8</c:f>
              <c:numCache>
                <c:formatCode>General</c:formatCode>
                <c:ptCount val="5"/>
                <c:pt idx="0">
                  <c:v>41</c:v>
                </c:pt>
                <c:pt idx="1">
                  <c:v>37</c:v>
                </c:pt>
                <c:pt idx="2">
                  <c:v>32</c:v>
                </c:pt>
                <c:pt idx="3">
                  <c:v>19</c:v>
                </c:pt>
                <c:pt idx="4">
                  <c:v>11.6</c:v>
                </c:pt>
              </c:numCache>
            </c:numRef>
          </c:val>
          <c:extLst>
            <c:ext xmlns:c16="http://schemas.microsoft.com/office/drawing/2014/chart" uri="{C3380CC4-5D6E-409C-BE32-E72D297353CC}">
              <c16:uniqueId val="{00000002-0887-4FB1-9EC7-728754158C49}"/>
            </c:ext>
          </c:extLst>
        </c:ser>
        <c:dLbls>
          <c:showLegendKey val="0"/>
          <c:showVal val="0"/>
          <c:showCatName val="0"/>
          <c:showSerName val="0"/>
          <c:showPercent val="0"/>
          <c:showBubbleSize val="0"/>
        </c:dLbls>
        <c:gapWidth val="150"/>
        <c:overlap val="100"/>
        <c:axId val="550552824"/>
        <c:axId val="550559384"/>
      </c:barChart>
      <c:catAx>
        <c:axId val="55055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0559384"/>
        <c:crosses val="autoZero"/>
        <c:auto val="1"/>
        <c:lblAlgn val="ctr"/>
        <c:lblOffset val="100"/>
        <c:noMultiLvlLbl val="0"/>
      </c:catAx>
      <c:valAx>
        <c:axId val="55055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0552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da-DK"/>
              <a:t>Folkeskolens prøve i matematik med hjælpemidler maj 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da-DK"/>
        </a:p>
      </c:txPr>
    </c:title>
    <c:autoTitleDeleted val="0"/>
    <c:plotArea>
      <c:layout/>
      <c:lineChart>
        <c:grouping val="standard"/>
        <c:varyColors val="0"/>
        <c:ser>
          <c:idx val="0"/>
          <c:order val="0"/>
          <c:tx>
            <c:v>Fravær</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FraværGensKarakMed!$B$10:$B$219</c:f>
              <c:numCache>
                <c:formatCode>General</c:formatCode>
                <c:ptCount val="6"/>
                <c:pt idx="0">
                  <c:v>0</c:v>
                </c:pt>
                <c:pt idx="1">
                  <c:v>2</c:v>
                </c:pt>
                <c:pt idx="2">
                  <c:v>4</c:v>
                </c:pt>
                <c:pt idx="3">
                  <c:v>7</c:v>
                </c:pt>
                <c:pt idx="4">
                  <c:v>10</c:v>
                </c:pt>
                <c:pt idx="5">
                  <c:v>12</c:v>
                </c:pt>
              </c:numCache>
            </c:numRef>
          </c:cat>
          <c:val>
            <c:numRef>
              <c:f>(FraværGensKarakMed!$C$10,FraværGensKarakMed!$C$36,FraværGensKarakMed!$C$105,FraværGensKarakMed!$C$165,FraværGensKarakMed!$C$200,FraværGensKarakMed!$C$219)</c:f>
              <c:numCache>
                <c:formatCode>0.00%</c:formatCode>
                <c:ptCount val="6"/>
                <c:pt idx="0">
                  <c:v>0.18388888888888891</c:v>
                </c:pt>
                <c:pt idx="1">
                  <c:v>0.1722115384615385</c:v>
                </c:pt>
                <c:pt idx="2">
                  <c:v>0.11797101449275368</c:v>
                </c:pt>
                <c:pt idx="3">
                  <c:v>8.3500000000000005E-2</c:v>
                </c:pt>
                <c:pt idx="4">
                  <c:v>7.8214285714285722E-2</c:v>
                </c:pt>
                <c:pt idx="5">
                  <c:v>5.6315789473684201E-2</c:v>
                </c:pt>
              </c:numCache>
            </c:numRef>
          </c:val>
          <c:smooth val="0"/>
          <c:extLst>
            <c:ext xmlns:c16="http://schemas.microsoft.com/office/drawing/2014/chart" uri="{C3380CC4-5D6E-409C-BE32-E72D297353CC}">
              <c16:uniqueId val="{00000000-271D-43DD-B97A-966D482789C9}"/>
            </c:ext>
          </c:extLst>
        </c:ser>
        <c:dLbls>
          <c:showLegendKey val="0"/>
          <c:showVal val="0"/>
          <c:showCatName val="0"/>
          <c:showSerName val="0"/>
          <c:showPercent val="0"/>
          <c:showBubbleSize val="0"/>
        </c:dLbls>
        <c:marker val="1"/>
        <c:smooth val="0"/>
        <c:axId val="815697576"/>
        <c:axId val="815695608"/>
      </c:lineChart>
      <c:catAx>
        <c:axId val="815697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a-DK"/>
                  <a:t>Karakter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a-DK"/>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815695608"/>
        <c:crosses val="autoZero"/>
        <c:auto val="1"/>
        <c:lblAlgn val="ctr"/>
        <c:lblOffset val="100"/>
        <c:noMultiLvlLbl val="0"/>
      </c:catAx>
      <c:valAx>
        <c:axId val="815695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a-DK"/>
                  <a:t>Gennemsnitlig fraværsprocent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a-DK"/>
            </a:p>
          </c:txPr>
        </c:title>
        <c:numFmt formatCode="0%" sourceLinked="0"/>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815697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mn-lt"/>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da-DK" dirty="0"/>
              <a:t>Folkeskolens prøve i matematik uden hjælpemidler maj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da-DK"/>
        </a:p>
      </c:txPr>
    </c:title>
    <c:autoTitleDeleted val="0"/>
    <c:plotArea>
      <c:layout/>
      <c:lineChart>
        <c:grouping val="standard"/>
        <c:varyColors val="0"/>
        <c:ser>
          <c:idx val="0"/>
          <c:order val="0"/>
          <c:tx>
            <c:v>Fravær</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(FraværGensKarakUd!$B$22,FraværGensKarakUd!$B$50,FraværGensKarakUd!$B$115,FraværGensKarakUd!$B$173,FraværGensKarakUd!$B$206,FraværGensKarakUd!$B$220)</c:f>
              <c:numCache>
                <c:formatCode>General</c:formatCode>
                <c:ptCount val="6"/>
                <c:pt idx="0">
                  <c:v>0</c:v>
                </c:pt>
                <c:pt idx="1">
                  <c:v>2</c:v>
                </c:pt>
                <c:pt idx="2">
                  <c:v>4</c:v>
                </c:pt>
                <c:pt idx="3">
                  <c:v>7</c:v>
                </c:pt>
                <c:pt idx="4">
                  <c:v>10</c:v>
                </c:pt>
                <c:pt idx="5">
                  <c:v>12</c:v>
                </c:pt>
              </c:numCache>
            </c:numRef>
          </c:cat>
          <c:val>
            <c:numRef>
              <c:f>(FraværGensKarakUd!$C$22,FraværGensKarakUd!$C$50,FraværGensKarakUd!$C$115,FraværGensKarakUd!$C$173,FraværGensKarakUd!$C$206,FraværGensKarakUd!$C$220)</c:f>
              <c:numCache>
                <c:formatCode>0.00%</c:formatCode>
                <c:ptCount val="6"/>
                <c:pt idx="0">
                  <c:v>0.16761904761904761</c:v>
                </c:pt>
                <c:pt idx="1">
                  <c:v>0.12901785714285716</c:v>
                </c:pt>
                <c:pt idx="2">
                  <c:v>0.1135769230769231</c:v>
                </c:pt>
                <c:pt idx="3">
                  <c:v>8.1681034482758624E-2</c:v>
                </c:pt>
                <c:pt idx="4">
                  <c:v>7.9318181818181829E-2</c:v>
                </c:pt>
                <c:pt idx="5">
                  <c:v>8.7142857142857119E-2</c:v>
                </c:pt>
              </c:numCache>
            </c:numRef>
          </c:val>
          <c:smooth val="0"/>
          <c:extLst>
            <c:ext xmlns:c16="http://schemas.microsoft.com/office/drawing/2014/chart" uri="{C3380CC4-5D6E-409C-BE32-E72D297353CC}">
              <c16:uniqueId val="{00000000-9A61-440B-9A6D-7ABDE43612A8}"/>
            </c:ext>
          </c:extLst>
        </c:ser>
        <c:dLbls>
          <c:showLegendKey val="0"/>
          <c:showVal val="0"/>
          <c:showCatName val="0"/>
          <c:showSerName val="0"/>
          <c:showPercent val="0"/>
          <c:showBubbleSize val="0"/>
        </c:dLbls>
        <c:marker val="1"/>
        <c:smooth val="0"/>
        <c:axId val="815695280"/>
        <c:axId val="815695936"/>
      </c:lineChart>
      <c:catAx>
        <c:axId val="815695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a-DK"/>
                  <a:t>Karakter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a-DK"/>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815695936"/>
        <c:crosses val="autoZero"/>
        <c:auto val="1"/>
        <c:lblAlgn val="ctr"/>
        <c:lblOffset val="100"/>
        <c:noMultiLvlLbl val="0"/>
      </c:catAx>
      <c:valAx>
        <c:axId val="815695936"/>
        <c:scaling>
          <c:orientation val="minMax"/>
          <c:max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da-DK"/>
                  <a:t>Gennemsnitlig fraværsprocent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a-DK"/>
            </a:p>
          </c:txPr>
        </c:title>
        <c:numFmt formatCode="0%" sourceLinked="0"/>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da-DK"/>
          </a:p>
        </c:txPr>
        <c:crossAx val="81569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latin typeface="+mn-lt"/>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1</a:t>
            </a:fld>
            <a:endParaRPr lang="da-DK"/>
          </a:p>
        </p:txBody>
      </p:sp>
    </p:spTree>
    <p:extLst>
      <p:ext uri="{BB962C8B-B14F-4D97-AF65-F5344CB8AC3E}">
        <p14:creationId xmlns:p14="http://schemas.microsoft.com/office/powerpoint/2010/main" val="14829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Testresultatet fra efteråret 2022 indikerer, at der er for stor fokus på regnetekniske færdigheder og matematisk paratviden og ikke på de matematiske kompetencer og stofområder, som der er beskrevet i læseplanen for matematik.</a:t>
            </a:r>
          </a:p>
          <a:p>
            <a:pPr marL="0" indent="0">
              <a:buNone/>
            </a:pPr>
            <a:endParaRPr lang="da-DK" dirty="0"/>
          </a:p>
          <a:p>
            <a:r>
              <a:rPr lang="da-DK" dirty="0"/>
              <a:t>Testresultatet fra efteråret 2022 viser, at elevernes andel af de point, som de kan opnå indenfor både stofområder og matematiske kompetencer bliver mindre jo højere årgang, der er tale om.</a:t>
            </a:r>
          </a:p>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10</a:t>
            </a:fld>
            <a:endParaRPr lang="da-DK"/>
          </a:p>
        </p:txBody>
      </p:sp>
    </p:spTree>
    <p:extLst>
      <p:ext uri="{BB962C8B-B14F-4D97-AF65-F5344CB8AC3E}">
        <p14:creationId xmlns:p14="http://schemas.microsoft.com/office/powerpoint/2010/main" val="371251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11</a:t>
            </a:fld>
            <a:endParaRPr lang="da-DK"/>
          </a:p>
        </p:txBody>
      </p:sp>
    </p:spTree>
    <p:extLst>
      <p:ext uri="{BB962C8B-B14F-4D97-AF65-F5344CB8AC3E}">
        <p14:creationId xmlns:p14="http://schemas.microsoft.com/office/powerpoint/2010/main" val="305830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12</a:t>
            </a:fld>
            <a:endParaRPr lang="da-DK"/>
          </a:p>
        </p:txBody>
      </p:sp>
    </p:spTree>
    <p:extLst>
      <p:ext uri="{BB962C8B-B14F-4D97-AF65-F5344CB8AC3E}">
        <p14:creationId xmlns:p14="http://schemas.microsoft.com/office/powerpoint/2010/main" val="110034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Data fra Albertslund</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13</a:t>
            </a:fld>
            <a:endParaRPr lang="da-DK"/>
          </a:p>
        </p:txBody>
      </p:sp>
    </p:spTree>
    <p:extLst>
      <p:ext uri="{BB962C8B-B14F-4D97-AF65-F5344CB8AC3E}">
        <p14:creationId xmlns:p14="http://schemas.microsoft.com/office/powerpoint/2010/main" val="10150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10 % = 1 helt skoleår mindre i skole.</a:t>
            </a:r>
          </a:p>
          <a:p>
            <a:endParaRPr lang="da-DK" dirty="0"/>
          </a:p>
          <a:p>
            <a:r>
              <a:rPr lang="da-DK" dirty="0"/>
              <a:t>Fokus på dette på skolerne og derfor forventning om mere registreret fravær og dermed højere fraværsprocent.</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14</a:t>
            </a:fld>
            <a:endParaRPr lang="da-DK"/>
          </a:p>
        </p:txBody>
      </p:sp>
    </p:spTree>
    <p:extLst>
      <p:ext uri="{BB962C8B-B14F-4D97-AF65-F5344CB8AC3E}">
        <p14:creationId xmlns:p14="http://schemas.microsoft.com/office/powerpoint/2010/main" val="214583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2</a:t>
            </a:fld>
            <a:endParaRPr lang="da-DK"/>
          </a:p>
        </p:txBody>
      </p:sp>
    </p:spTree>
    <p:extLst>
      <p:ext uri="{BB962C8B-B14F-4D97-AF65-F5344CB8AC3E}">
        <p14:creationId xmlns:p14="http://schemas.microsoft.com/office/powerpoint/2010/main" val="271219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indent="152400" algn="l">
              <a:spcBef>
                <a:spcPts val="1000"/>
              </a:spcBef>
            </a:pPr>
            <a:r>
              <a:rPr lang="da-DK" b="1" i="0" dirty="0">
                <a:solidFill>
                  <a:srgbClr val="212529"/>
                </a:solidFill>
                <a:effectLst/>
                <a:latin typeface="Questa-Regular"/>
              </a:rPr>
              <a:t>§ 1.</a:t>
            </a:r>
            <a:r>
              <a:rPr lang="da-DK" b="0" i="0" dirty="0">
                <a:solidFill>
                  <a:srgbClr val="212529"/>
                </a:solidFill>
                <a:effectLst/>
                <a:latin typeface="Questa-Regular"/>
              </a:rPr>
              <a:t> Folkeskolen skal i samarbejde med forældrene give eleverne kundskaber og færdigheder, der: forbereder dem til videre uddannelse og giver dem lyst til at lære mere, gør dem fortrolige med dansk kultur og historie, giver dem forståelse for andre lande og kulturer, bidrager til deres forståelse for menneskets samspil med naturen og fremmer den enkelte elevs alsidige udvikling.</a:t>
            </a:r>
          </a:p>
          <a:p>
            <a:pPr indent="152400" algn="l"/>
            <a:r>
              <a:rPr lang="da-DK" b="0" i="1" dirty="0">
                <a:solidFill>
                  <a:srgbClr val="212529"/>
                </a:solidFill>
                <a:effectLst/>
                <a:latin typeface="Questa-Regular"/>
              </a:rPr>
              <a:t>Stk. 2.</a:t>
            </a:r>
            <a:r>
              <a:rPr lang="da-DK" b="0" i="0" dirty="0">
                <a:solidFill>
                  <a:srgbClr val="212529"/>
                </a:solidFill>
                <a:effectLst/>
                <a:latin typeface="Questa-Regular"/>
              </a:rPr>
              <a:t> Folkeskolen skal udvikle arbejdsmetoder og skabe rammer for oplevelse, fordybelse og virkelyst, så eleverne udvikler erkendelse og fantasi og får tillid til egne muligheder og baggrund for at tage stilling og handle.</a:t>
            </a:r>
          </a:p>
          <a:p>
            <a:pPr indent="152400" algn="l"/>
            <a:r>
              <a:rPr lang="da-DK" b="0" i="1" dirty="0">
                <a:solidFill>
                  <a:srgbClr val="212529"/>
                </a:solidFill>
                <a:effectLst/>
                <a:latin typeface="Questa-Regular"/>
              </a:rPr>
              <a:t>Stk. 3.</a:t>
            </a:r>
            <a:r>
              <a:rPr lang="da-DK" b="0" i="0" dirty="0">
                <a:solidFill>
                  <a:srgbClr val="212529"/>
                </a:solidFill>
                <a:effectLst/>
                <a:latin typeface="Questa-Regular"/>
              </a:rPr>
              <a:t> Folkeskolen skal forberede eleverne til deltagelse, medansvar, rettigheder og pligter i et samfund med frihed og folkestyre. Skolens virke skal derfor være præget af åndsfrihed, ligeværd og demokrati.</a:t>
            </a:r>
          </a:p>
          <a:p>
            <a:pPr indent="152400" algn="l">
              <a:spcBef>
                <a:spcPts val="1000"/>
              </a:spcBef>
            </a:pPr>
            <a:r>
              <a:rPr lang="da-DK" b="1" i="0" dirty="0">
                <a:solidFill>
                  <a:srgbClr val="212529"/>
                </a:solidFill>
                <a:effectLst/>
                <a:latin typeface="Questa-Regular"/>
              </a:rPr>
              <a:t>§ 2.</a:t>
            </a:r>
            <a:r>
              <a:rPr lang="da-DK" b="0" i="0" dirty="0">
                <a:solidFill>
                  <a:srgbClr val="212529"/>
                </a:solidFill>
                <a:effectLst/>
                <a:latin typeface="Questa-Regular"/>
              </a:rPr>
              <a:t> Kommunalbestyrelsen har ansvaret for folkeskolen, jf. dog § 20, stk. 3, § 44 og § 45, stk. 2, 2. pkt. Kommunalbestyrelsen har ansvaret for, at alle børn i kommunen sikres ret til vederlagsfri undervisning i folkeskolen.</a:t>
            </a:r>
          </a:p>
          <a:p>
            <a:pPr indent="152400" algn="l"/>
            <a:r>
              <a:rPr lang="da-DK" b="0" i="1" dirty="0">
                <a:solidFill>
                  <a:srgbClr val="212529"/>
                </a:solidFill>
                <a:effectLst/>
                <a:latin typeface="Questa-Regular"/>
              </a:rPr>
              <a:t>Stk. 2.</a:t>
            </a:r>
            <a:r>
              <a:rPr lang="da-DK" b="0" i="0" dirty="0">
                <a:solidFill>
                  <a:srgbClr val="212529"/>
                </a:solidFill>
                <a:effectLst/>
                <a:latin typeface="Questa-Regular"/>
              </a:rPr>
              <a:t> Den enkelte skoles leder har inden for rammerne af lovgivningen og kommunalbestyrelsens og skolebestyrelsens beslutninger ansvaret for undervisningens kvalitet i henhold til folkeskolens formål, jf. § 1, og fastlægger undervisningens organisering og tilrettelæggelse.</a:t>
            </a:r>
          </a:p>
          <a:p>
            <a:pPr indent="152400" algn="l"/>
            <a:r>
              <a:rPr lang="da-DK" b="0" i="1" dirty="0">
                <a:solidFill>
                  <a:srgbClr val="212529"/>
                </a:solidFill>
                <a:effectLst/>
                <a:latin typeface="Questa-Regular"/>
              </a:rPr>
              <a:t>Stk. 3.</a:t>
            </a:r>
            <a:r>
              <a:rPr lang="da-DK" b="0" i="0" dirty="0">
                <a:solidFill>
                  <a:srgbClr val="212529"/>
                </a:solidFill>
                <a:effectLst/>
                <a:latin typeface="Questa-Regular"/>
              </a:rPr>
              <a:t> Elever og forældre samarbejder med skolen om at leve op til folkeskolens formål.</a:t>
            </a:r>
          </a:p>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408640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4</a:t>
            </a:fld>
            <a:endParaRPr lang="da-DK"/>
          </a:p>
        </p:txBody>
      </p:sp>
    </p:spTree>
    <p:extLst>
      <p:ext uri="{BB962C8B-B14F-4D97-AF65-F5344CB8AC3E}">
        <p14:creationId xmlns:p14="http://schemas.microsoft.com/office/powerpoint/2010/main" val="14440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5</a:t>
            </a:fld>
            <a:endParaRPr lang="da-DK"/>
          </a:p>
        </p:txBody>
      </p:sp>
    </p:spTree>
    <p:extLst>
      <p:ext uri="{BB962C8B-B14F-4D97-AF65-F5344CB8AC3E}">
        <p14:creationId xmlns:p14="http://schemas.microsoft.com/office/powerpoint/2010/main" val="192544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6</a:t>
            </a:fld>
            <a:endParaRPr lang="da-DK"/>
          </a:p>
        </p:txBody>
      </p:sp>
    </p:spTree>
    <p:extLst>
      <p:ext uri="{BB962C8B-B14F-4D97-AF65-F5344CB8AC3E}">
        <p14:creationId xmlns:p14="http://schemas.microsoft.com/office/powerpoint/2010/main" val="357429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7</a:t>
            </a:fld>
            <a:endParaRPr lang="da-DK"/>
          </a:p>
        </p:txBody>
      </p:sp>
    </p:spTree>
    <p:extLst>
      <p:ext uri="{BB962C8B-B14F-4D97-AF65-F5344CB8AC3E}">
        <p14:creationId xmlns:p14="http://schemas.microsoft.com/office/powerpoint/2010/main" val="296461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8</a:t>
            </a:fld>
            <a:endParaRPr lang="da-DK"/>
          </a:p>
        </p:txBody>
      </p:sp>
    </p:spTree>
    <p:extLst>
      <p:ext uri="{BB962C8B-B14F-4D97-AF65-F5344CB8AC3E}">
        <p14:creationId xmlns:p14="http://schemas.microsoft.com/office/powerpoint/2010/main" val="187637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75D998-57E5-48B9-8D5D-41860F536BB6}" type="slidenum">
              <a:rPr lang="da-DK" smtClean="0"/>
              <a:pPr/>
              <a:t>9</a:t>
            </a:fld>
            <a:endParaRPr lang="da-DK"/>
          </a:p>
        </p:txBody>
      </p:sp>
    </p:spTree>
    <p:extLst>
      <p:ext uri="{BB962C8B-B14F-4D97-AF65-F5344CB8AC3E}">
        <p14:creationId xmlns:p14="http://schemas.microsoft.com/office/powerpoint/2010/main" val="1137115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21328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 r="196" b="35376"/>
          <a:stretch/>
        </p:blipFill>
        <p:spPr>
          <a:xfrm>
            <a:off x="0" y="60325"/>
            <a:ext cx="9144000" cy="2154369"/>
          </a:xfrm>
          <a:prstGeom prst="rect">
            <a:avLst/>
          </a:prstGeom>
        </p:spPr>
      </p:pic>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9. januar 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9. januar 2023</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3" name="Billede 12"/>
          <p:cNvPicPr>
            <a:picLocks noChangeAspect="1"/>
          </p:cNvPicPr>
          <p:nvPr userDrawn="1"/>
        </p:nvPicPr>
        <p:blipFill rotWithShape="1">
          <a:blip r:embed="rId2">
            <a:extLst>
              <a:ext uri="{28A0092B-C50C-407E-A947-70E740481C1C}">
                <a14:useLocalDpi xmlns:a14="http://schemas.microsoft.com/office/drawing/2010/main" val="0"/>
              </a:ext>
            </a:extLst>
          </a:blip>
          <a:srcRect l="1" r="196" b="16190"/>
          <a:stretch/>
        </p:blipFill>
        <p:spPr>
          <a:xfrm>
            <a:off x="0" y="4064001"/>
            <a:ext cx="9144000" cy="2794000"/>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9. januar 2023</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9. januar 2023</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9. januar 2023</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9. januar 2023</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9. januar 2023</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9. januar 2023</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9.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200"/>
            </a:lvl1pPr>
            <a:lvl2pPr>
              <a:defRPr sz="2000"/>
            </a:lvl2pPr>
            <a:lvl3pPr>
              <a:defRPr sz="1800"/>
            </a:lvl3pPr>
            <a:lvl4pPr>
              <a:defRPr sz="1600"/>
            </a:lvl4pPr>
            <a:lvl5pPr>
              <a:defRPr sz="14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9. januar 2023</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45B07349-2275-49CE-93AF-AFA076328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831236"/>
            <a:ext cx="4187952" cy="4047744"/>
          </a:xfrm>
          <a:prstGeom prst="rect">
            <a:avLst/>
          </a:prstGeom>
        </p:spPr>
      </p:pic>
      <p:sp>
        <p:nvSpPr>
          <p:cNvPr id="9" name="Titel 1">
            <a:extLst>
              <a:ext uri="{FF2B5EF4-FFF2-40B4-BE49-F238E27FC236}">
                <a16:creationId xmlns:a16="http://schemas.microsoft.com/office/drawing/2014/main" id="{59D41027-474C-481F-91A1-B89EF67B182C}"/>
              </a:ext>
            </a:extLst>
          </p:cNvPr>
          <p:cNvSpPr>
            <a:spLocks noGrp="1"/>
          </p:cNvSpPr>
          <p:nvPr>
            <p:ph type="ctrTitle"/>
          </p:nvPr>
        </p:nvSpPr>
        <p:spPr>
          <a:xfrm>
            <a:off x="611560" y="4045751"/>
            <a:ext cx="3578781" cy="1618714"/>
          </a:xfrm>
        </p:spPr>
        <p:txBody>
          <a:bodyPr/>
          <a:lstStyle/>
          <a:p>
            <a:r>
              <a:rPr lang="nb-NO" sz="4000" dirty="0"/>
              <a:t>Børn oplever progression i læring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udgangspunktet i Albertslund?</a:t>
            </a:r>
            <a:endParaRPr lang="da-DK" sz="1800" dirty="0"/>
          </a:p>
        </p:txBody>
      </p:sp>
      <p:pic>
        <p:nvPicPr>
          <p:cNvPr id="5" name="Billede 4">
            <a:extLst>
              <a:ext uri="{FF2B5EF4-FFF2-40B4-BE49-F238E27FC236}">
                <a16:creationId xmlns:a16="http://schemas.microsoft.com/office/drawing/2014/main" id="{F6CDD874-7E7C-4158-9B4A-F222FF5D8AE4}"/>
              </a:ext>
            </a:extLst>
          </p:cNvPr>
          <p:cNvPicPr>
            <a:picLocks noChangeAspect="1"/>
          </p:cNvPicPr>
          <p:nvPr/>
        </p:nvPicPr>
        <p:blipFill>
          <a:blip r:embed="rId3"/>
          <a:stretch>
            <a:fillRect/>
          </a:stretch>
        </p:blipFill>
        <p:spPr>
          <a:xfrm>
            <a:off x="1966234" y="1697399"/>
            <a:ext cx="5172620" cy="4217215"/>
          </a:xfrm>
          <a:prstGeom prst="rect">
            <a:avLst/>
          </a:prstGeom>
        </p:spPr>
      </p:pic>
    </p:spTree>
    <p:extLst>
      <p:ext uri="{BB962C8B-B14F-4D97-AF65-F5344CB8AC3E}">
        <p14:creationId xmlns:p14="http://schemas.microsoft.com/office/powerpoint/2010/main" val="331783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64088" y="3356992"/>
            <a:ext cx="3650789" cy="1618714"/>
          </a:xfrm>
        </p:spPr>
        <p:txBody>
          <a:bodyPr/>
          <a:lstStyle/>
          <a:p>
            <a:r>
              <a:rPr lang="nb-NO" sz="4000" dirty="0"/>
              <a:t>Børns fravær fra skole</a:t>
            </a:r>
          </a:p>
        </p:txBody>
      </p:sp>
      <p:pic>
        <p:nvPicPr>
          <p:cNvPr id="5" name="Billede 4" descr="Et billede, der indeholder tekst, clipart&#10;&#10;Automatisk genereret beskrivelse">
            <a:extLst>
              <a:ext uri="{FF2B5EF4-FFF2-40B4-BE49-F238E27FC236}">
                <a16:creationId xmlns:a16="http://schemas.microsoft.com/office/drawing/2014/main" id="{D1788D97-63D0-4A9C-AE5A-2C9728F70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54018"/>
            <a:ext cx="4608512" cy="2592613"/>
          </a:xfrm>
          <a:prstGeom prst="rect">
            <a:avLst/>
          </a:prstGeom>
        </p:spPr>
      </p:pic>
    </p:spTree>
    <p:extLst>
      <p:ext uri="{BB962C8B-B14F-4D97-AF65-F5344CB8AC3E}">
        <p14:creationId xmlns:p14="http://schemas.microsoft.com/office/powerpoint/2010/main" val="366481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DB0C7-A0B6-450C-ACFB-2B62B2872DD5}"/>
              </a:ext>
            </a:extLst>
          </p:cNvPr>
          <p:cNvSpPr>
            <a:spLocks noGrp="1"/>
          </p:cNvSpPr>
          <p:nvPr>
            <p:ph type="title"/>
          </p:nvPr>
        </p:nvSpPr>
        <p:spPr>
          <a:xfrm>
            <a:off x="464326" y="584201"/>
            <a:ext cx="8176437" cy="1116012"/>
          </a:xfrm>
        </p:spPr>
        <p:txBody>
          <a:bodyPr wrap="square" anchor="t">
            <a:normAutofit/>
          </a:bodyPr>
          <a:lstStyle/>
          <a:p>
            <a:r>
              <a:rPr lang="da-DK" dirty="0"/>
              <a:t>Hvorfor er det vigtigt at være i skole?</a:t>
            </a:r>
          </a:p>
        </p:txBody>
      </p:sp>
      <p:pic>
        <p:nvPicPr>
          <p:cNvPr id="5" name="Grafik 4" descr="Børn med massiv udfyldning">
            <a:extLst>
              <a:ext uri="{FF2B5EF4-FFF2-40B4-BE49-F238E27FC236}">
                <a16:creationId xmlns:a16="http://schemas.microsoft.com/office/drawing/2014/main" id="{1921C864-671D-4D9C-9053-4C7E8CE5B9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238" y="1981200"/>
            <a:ext cx="3975100" cy="3975100"/>
          </a:xfrm>
          <a:prstGeom prst="rect">
            <a:avLst/>
          </a:prstGeom>
        </p:spPr>
      </p:pic>
      <p:pic>
        <p:nvPicPr>
          <p:cNvPr id="7" name="Grafik 6" descr="Ide med massiv udfyldning">
            <a:extLst>
              <a:ext uri="{FF2B5EF4-FFF2-40B4-BE49-F238E27FC236}">
                <a16:creationId xmlns:a16="http://schemas.microsoft.com/office/drawing/2014/main" id="{0A782549-62F9-41FD-965E-A038F67DC7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6096" y="2708610"/>
            <a:ext cx="2520280" cy="2520280"/>
          </a:xfrm>
          <a:prstGeom prst="rect">
            <a:avLst/>
          </a:prstGeom>
        </p:spPr>
      </p:pic>
    </p:spTree>
    <p:extLst>
      <p:ext uri="{BB962C8B-B14F-4D97-AF65-F5344CB8AC3E}">
        <p14:creationId xmlns:p14="http://schemas.microsoft.com/office/powerpoint/2010/main" val="426135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4718F-67E1-45CF-AE9D-B18C80BE83E0}"/>
              </a:ext>
            </a:extLst>
          </p:cNvPr>
          <p:cNvSpPr>
            <a:spLocks noGrp="1"/>
          </p:cNvSpPr>
          <p:nvPr>
            <p:ph type="title"/>
          </p:nvPr>
        </p:nvSpPr>
        <p:spPr/>
        <p:txBody>
          <a:bodyPr/>
          <a:lstStyle/>
          <a:p>
            <a:r>
              <a:rPr lang="da-DK" dirty="0"/>
              <a:t>Hvorfor er det vigtigt at være i skole?</a:t>
            </a:r>
          </a:p>
        </p:txBody>
      </p:sp>
      <p:graphicFrame>
        <p:nvGraphicFramePr>
          <p:cNvPr id="5" name="Diagram 4">
            <a:extLst>
              <a:ext uri="{FF2B5EF4-FFF2-40B4-BE49-F238E27FC236}">
                <a16:creationId xmlns:a16="http://schemas.microsoft.com/office/drawing/2014/main" id="{76BABD0F-6412-41AF-A3DA-AF2868D9AD94}"/>
              </a:ext>
            </a:extLst>
          </p:cNvPr>
          <p:cNvGraphicFramePr>
            <a:graphicFrameLocks/>
          </p:cNvGraphicFramePr>
          <p:nvPr>
            <p:extLst>
              <p:ext uri="{D42A27DB-BD31-4B8C-83A1-F6EECF244321}">
                <p14:modId xmlns:p14="http://schemas.microsoft.com/office/powerpoint/2010/main" val="1143997258"/>
              </p:ext>
            </p:extLst>
          </p:nvPr>
        </p:nvGraphicFramePr>
        <p:xfrm>
          <a:off x="107504" y="1268760"/>
          <a:ext cx="4248472" cy="3051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A0D3ACF6-2DFE-43B4-B483-3C5375FFA2D6}"/>
              </a:ext>
            </a:extLst>
          </p:cNvPr>
          <p:cNvGraphicFramePr>
            <a:graphicFrameLocks/>
          </p:cNvGraphicFramePr>
          <p:nvPr>
            <p:extLst>
              <p:ext uri="{D42A27DB-BD31-4B8C-83A1-F6EECF244321}">
                <p14:modId xmlns:p14="http://schemas.microsoft.com/office/powerpoint/2010/main" val="42543401"/>
              </p:ext>
            </p:extLst>
          </p:nvPr>
        </p:nvGraphicFramePr>
        <p:xfrm>
          <a:off x="4499992" y="3140968"/>
          <a:ext cx="4393316" cy="31954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95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udgangspunktet i Albertslund?</a:t>
            </a:r>
          </a:p>
        </p:txBody>
      </p:sp>
      <p:pic>
        <p:nvPicPr>
          <p:cNvPr id="7" name="Billede 6">
            <a:extLst>
              <a:ext uri="{FF2B5EF4-FFF2-40B4-BE49-F238E27FC236}">
                <a16:creationId xmlns:a16="http://schemas.microsoft.com/office/drawing/2014/main" id="{EC1170B3-3F3E-41EA-823B-215D5EF853CF}"/>
              </a:ext>
            </a:extLst>
          </p:cNvPr>
          <p:cNvPicPr>
            <a:picLocks noChangeAspect="1"/>
          </p:cNvPicPr>
          <p:nvPr/>
        </p:nvPicPr>
        <p:blipFill>
          <a:blip r:embed="rId3"/>
          <a:stretch>
            <a:fillRect/>
          </a:stretch>
        </p:blipFill>
        <p:spPr>
          <a:xfrm>
            <a:off x="1019420" y="1708349"/>
            <a:ext cx="7072293" cy="2016224"/>
          </a:xfrm>
          <a:prstGeom prst="rect">
            <a:avLst/>
          </a:prstGeom>
        </p:spPr>
      </p:pic>
      <p:pic>
        <p:nvPicPr>
          <p:cNvPr id="11" name="Billede 10">
            <a:extLst>
              <a:ext uri="{FF2B5EF4-FFF2-40B4-BE49-F238E27FC236}">
                <a16:creationId xmlns:a16="http://schemas.microsoft.com/office/drawing/2014/main" id="{55B9FD2E-17B7-4F7C-ADFC-DB8A4F081AF4}"/>
              </a:ext>
            </a:extLst>
          </p:cNvPr>
          <p:cNvPicPr>
            <a:picLocks noChangeAspect="1"/>
          </p:cNvPicPr>
          <p:nvPr/>
        </p:nvPicPr>
        <p:blipFill>
          <a:blip r:embed="rId4"/>
          <a:stretch>
            <a:fillRect/>
          </a:stretch>
        </p:blipFill>
        <p:spPr>
          <a:xfrm>
            <a:off x="1013375" y="4163215"/>
            <a:ext cx="7078338" cy="2212637"/>
          </a:xfrm>
          <a:prstGeom prst="rect">
            <a:avLst/>
          </a:prstGeom>
        </p:spPr>
      </p:pic>
    </p:spTree>
    <p:extLst>
      <p:ext uri="{BB962C8B-B14F-4D97-AF65-F5344CB8AC3E}">
        <p14:creationId xmlns:p14="http://schemas.microsoft.com/office/powerpoint/2010/main" val="13421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49603" y="3429000"/>
            <a:ext cx="4298861" cy="1618714"/>
          </a:xfrm>
        </p:spPr>
        <p:txBody>
          <a:bodyPr/>
          <a:lstStyle/>
          <a:p>
            <a:r>
              <a:rPr lang="nb-NO" sz="4000" dirty="0"/>
              <a:t>Børns læsekompetencer</a:t>
            </a:r>
          </a:p>
        </p:txBody>
      </p:sp>
      <p:pic>
        <p:nvPicPr>
          <p:cNvPr id="5" name="Billede 4">
            <a:extLst>
              <a:ext uri="{FF2B5EF4-FFF2-40B4-BE49-F238E27FC236}">
                <a16:creationId xmlns:a16="http://schemas.microsoft.com/office/drawing/2014/main" id="{4E046D07-990C-46BB-BD36-0DDB5DC5E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348880"/>
            <a:ext cx="3518528" cy="3717757"/>
          </a:xfrm>
          <a:prstGeom prst="rect">
            <a:avLst/>
          </a:prstGeom>
        </p:spPr>
      </p:pic>
    </p:spTree>
    <p:extLst>
      <p:ext uri="{BB962C8B-B14F-4D97-AF65-F5344CB8AC3E}">
        <p14:creationId xmlns:p14="http://schemas.microsoft.com/office/powerpoint/2010/main" val="8110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4A452-E97D-4E15-9090-3D580BFACADF}"/>
              </a:ext>
            </a:extLst>
          </p:cNvPr>
          <p:cNvSpPr>
            <a:spLocks noGrp="1"/>
          </p:cNvSpPr>
          <p:nvPr>
            <p:ph type="title"/>
          </p:nvPr>
        </p:nvSpPr>
        <p:spPr/>
        <p:txBody>
          <a:bodyPr/>
          <a:lstStyle/>
          <a:p>
            <a:r>
              <a:rPr lang="da-DK" dirty="0"/>
              <a:t>Hvorfor er det vigtigt at kunne læse?</a:t>
            </a:r>
          </a:p>
        </p:txBody>
      </p:sp>
      <p:pic>
        <p:nvPicPr>
          <p:cNvPr id="6" name="Pladsholder til indhold 5" descr="Domstol med massiv udfyldning">
            <a:extLst>
              <a:ext uri="{FF2B5EF4-FFF2-40B4-BE49-F238E27FC236}">
                <a16:creationId xmlns:a16="http://schemas.microsoft.com/office/drawing/2014/main" id="{2699AAB1-3AA5-4EE6-85BF-467A80DFBCD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21" y="1520343"/>
            <a:ext cx="1154076" cy="1154076"/>
          </a:xfrm>
        </p:spPr>
      </p:pic>
      <p:sp>
        <p:nvSpPr>
          <p:cNvPr id="7" name="Tekstfelt 6">
            <a:extLst>
              <a:ext uri="{FF2B5EF4-FFF2-40B4-BE49-F238E27FC236}">
                <a16:creationId xmlns:a16="http://schemas.microsoft.com/office/drawing/2014/main" id="{15CA1BCB-229C-4EC9-8E4E-4230FF938ABE}"/>
              </a:ext>
            </a:extLst>
          </p:cNvPr>
          <p:cNvSpPr txBox="1"/>
          <p:nvPr/>
        </p:nvSpPr>
        <p:spPr>
          <a:xfrm>
            <a:off x="879205" y="2714893"/>
            <a:ext cx="2232248" cy="369332"/>
          </a:xfrm>
          <a:prstGeom prst="rect">
            <a:avLst/>
          </a:prstGeom>
          <a:noFill/>
        </p:spPr>
        <p:txBody>
          <a:bodyPr wrap="square" lIns="0" tIns="0" rIns="0" bIns="0" rtlCol="0">
            <a:spAutoFit/>
          </a:bodyPr>
          <a:lstStyle/>
          <a:p>
            <a:r>
              <a:rPr lang="da-DK" sz="1200" i="1" dirty="0">
                <a:latin typeface="+mn-lt"/>
              </a:rPr>
              <a:t>Folkeskolens formål</a:t>
            </a:r>
          </a:p>
          <a:p>
            <a:r>
              <a:rPr lang="da-DK" sz="1200" i="1" dirty="0">
                <a:latin typeface="+mn-lt"/>
              </a:rPr>
              <a:t>jf. folkeskoleloven</a:t>
            </a:r>
          </a:p>
        </p:txBody>
      </p:sp>
      <p:pic>
        <p:nvPicPr>
          <p:cNvPr id="9" name="Grafik 8" descr="Studenterhue med massiv udfyldning">
            <a:extLst>
              <a:ext uri="{FF2B5EF4-FFF2-40B4-BE49-F238E27FC236}">
                <a16:creationId xmlns:a16="http://schemas.microsoft.com/office/drawing/2014/main" id="{44DC9F42-6C61-4866-A365-B01C07634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2220" y="2068139"/>
            <a:ext cx="1293509" cy="1293509"/>
          </a:xfrm>
          <a:prstGeom prst="rect">
            <a:avLst/>
          </a:prstGeom>
        </p:spPr>
      </p:pic>
      <p:pic>
        <p:nvPicPr>
          <p:cNvPr id="11" name="Grafik 10" descr="Trigonometri med massiv udfyldning">
            <a:extLst>
              <a:ext uri="{FF2B5EF4-FFF2-40B4-BE49-F238E27FC236}">
                <a16:creationId xmlns:a16="http://schemas.microsoft.com/office/drawing/2014/main" id="{72EED9C1-CD49-46DD-ABA5-89CFFD1DF5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9205" y="4044148"/>
            <a:ext cx="1293509" cy="1293509"/>
          </a:xfrm>
          <a:prstGeom prst="rect">
            <a:avLst/>
          </a:prstGeom>
        </p:spPr>
      </p:pic>
      <p:sp>
        <p:nvSpPr>
          <p:cNvPr id="12" name="Tekstfelt 11">
            <a:extLst>
              <a:ext uri="{FF2B5EF4-FFF2-40B4-BE49-F238E27FC236}">
                <a16:creationId xmlns:a16="http://schemas.microsoft.com/office/drawing/2014/main" id="{6C17B688-E71D-4566-B8B9-929B96C05B0F}"/>
              </a:ext>
            </a:extLst>
          </p:cNvPr>
          <p:cNvSpPr txBox="1"/>
          <p:nvPr/>
        </p:nvSpPr>
        <p:spPr>
          <a:xfrm>
            <a:off x="3436420" y="5877272"/>
            <a:ext cx="1999676" cy="738664"/>
          </a:xfrm>
          <a:prstGeom prst="rect">
            <a:avLst/>
          </a:prstGeom>
          <a:noFill/>
        </p:spPr>
        <p:txBody>
          <a:bodyPr wrap="square" lIns="0" tIns="0" rIns="0" bIns="0" rtlCol="0">
            <a:spAutoFit/>
          </a:bodyPr>
          <a:lstStyle/>
          <a:p>
            <a:r>
              <a:rPr lang="da-DK" sz="1200" i="1" dirty="0">
                <a:latin typeface="+mn-lt"/>
              </a:rPr>
              <a:t>Sammenhæng til sproglig</a:t>
            </a:r>
          </a:p>
          <a:p>
            <a:r>
              <a:rPr lang="da-DK" sz="1200" i="1" dirty="0">
                <a:latin typeface="+mn-lt"/>
              </a:rPr>
              <a:t>udvikling – mulighed for at udtrykke sig</a:t>
            </a:r>
          </a:p>
          <a:p>
            <a:endParaRPr lang="da-DK" sz="1200" i="1" dirty="0">
              <a:latin typeface="+mn-lt"/>
            </a:endParaRPr>
          </a:p>
        </p:txBody>
      </p:sp>
      <p:sp>
        <p:nvSpPr>
          <p:cNvPr id="13" name="Tekstfelt 12">
            <a:extLst>
              <a:ext uri="{FF2B5EF4-FFF2-40B4-BE49-F238E27FC236}">
                <a16:creationId xmlns:a16="http://schemas.microsoft.com/office/drawing/2014/main" id="{6F25A716-1142-43D7-9F2D-AD27FD527EC2}"/>
              </a:ext>
            </a:extLst>
          </p:cNvPr>
          <p:cNvSpPr txBox="1"/>
          <p:nvPr/>
        </p:nvSpPr>
        <p:spPr>
          <a:xfrm>
            <a:off x="3552220" y="3176982"/>
            <a:ext cx="2232248" cy="369332"/>
          </a:xfrm>
          <a:prstGeom prst="rect">
            <a:avLst/>
          </a:prstGeom>
          <a:noFill/>
        </p:spPr>
        <p:txBody>
          <a:bodyPr wrap="square" lIns="0" tIns="0" rIns="0" bIns="0" rtlCol="0">
            <a:spAutoFit/>
          </a:bodyPr>
          <a:lstStyle/>
          <a:p>
            <a:r>
              <a:rPr lang="da-DK" sz="1200" i="1" dirty="0">
                <a:latin typeface="+mn-lt"/>
              </a:rPr>
              <a:t>Adgangskrav til </a:t>
            </a:r>
          </a:p>
          <a:p>
            <a:r>
              <a:rPr lang="da-DK" sz="1200" i="1" dirty="0">
                <a:latin typeface="+mn-lt"/>
              </a:rPr>
              <a:t>ungdomsuddannelser </a:t>
            </a:r>
          </a:p>
        </p:txBody>
      </p:sp>
      <p:pic>
        <p:nvPicPr>
          <p:cNvPr id="15" name="Grafik 14" descr="Åben konvolut med massiv udfyldning">
            <a:extLst>
              <a:ext uri="{FF2B5EF4-FFF2-40B4-BE49-F238E27FC236}">
                <a16:creationId xmlns:a16="http://schemas.microsoft.com/office/drawing/2014/main" id="{29AA5C21-9E15-4FF8-BC82-70D8E37889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0275" y="4026030"/>
            <a:ext cx="1048049" cy="1048049"/>
          </a:xfrm>
          <a:prstGeom prst="rect">
            <a:avLst/>
          </a:prstGeom>
        </p:spPr>
      </p:pic>
      <p:sp>
        <p:nvSpPr>
          <p:cNvPr id="16" name="Tekstfelt 15">
            <a:extLst>
              <a:ext uri="{FF2B5EF4-FFF2-40B4-BE49-F238E27FC236}">
                <a16:creationId xmlns:a16="http://schemas.microsoft.com/office/drawing/2014/main" id="{75BA029A-5150-4F37-9565-A97C9F1C11C4}"/>
              </a:ext>
            </a:extLst>
          </p:cNvPr>
          <p:cNvSpPr txBox="1"/>
          <p:nvPr/>
        </p:nvSpPr>
        <p:spPr>
          <a:xfrm>
            <a:off x="6325059" y="5237269"/>
            <a:ext cx="2232248" cy="553998"/>
          </a:xfrm>
          <a:prstGeom prst="rect">
            <a:avLst/>
          </a:prstGeom>
          <a:noFill/>
        </p:spPr>
        <p:txBody>
          <a:bodyPr wrap="square" lIns="0" tIns="0" rIns="0" bIns="0" rtlCol="0">
            <a:spAutoFit/>
          </a:bodyPr>
          <a:lstStyle/>
          <a:p>
            <a:r>
              <a:rPr lang="da-DK" sz="1200" i="1" dirty="0">
                <a:latin typeface="+mn-lt"/>
              </a:rPr>
              <a:t>Forstå henvendelser</a:t>
            </a:r>
          </a:p>
          <a:p>
            <a:r>
              <a:rPr lang="da-DK" sz="1200" i="1" dirty="0">
                <a:latin typeface="+mn-lt"/>
              </a:rPr>
              <a:t>som borger og begå sig</a:t>
            </a:r>
          </a:p>
          <a:p>
            <a:r>
              <a:rPr lang="da-DK" sz="1200" i="1" dirty="0">
                <a:latin typeface="+mn-lt"/>
              </a:rPr>
              <a:t>i samfundet</a:t>
            </a:r>
          </a:p>
        </p:txBody>
      </p:sp>
      <p:pic>
        <p:nvPicPr>
          <p:cNvPr id="20" name="Grafik 19" descr="Hjerne i hoved med massiv udfyldning">
            <a:extLst>
              <a:ext uri="{FF2B5EF4-FFF2-40B4-BE49-F238E27FC236}">
                <a16:creationId xmlns:a16="http://schemas.microsoft.com/office/drawing/2014/main" id="{BB1C4CFC-62AF-4F74-8BB8-74893FDAF0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2200" y="1436065"/>
            <a:ext cx="1116124" cy="1116124"/>
          </a:xfrm>
          <a:prstGeom prst="rect">
            <a:avLst/>
          </a:prstGeom>
        </p:spPr>
      </p:pic>
      <p:sp>
        <p:nvSpPr>
          <p:cNvPr id="21" name="Tekstfelt 20">
            <a:extLst>
              <a:ext uri="{FF2B5EF4-FFF2-40B4-BE49-F238E27FC236}">
                <a16:creationId xmlns:a16="http://schemas.microsoft.com/office/drawing/2014/main" id="{A70C2E00-3EDF-4A1A-8DCC-A5F5E6F15311}"/>
              </a:ext>
            </a:extLst>
          </p:cNvPr>
          <p:cNvSpPr txBox="1"/>
          <p:nvPr/>
        </p:nvSpPr>
        <p:spPr>
          <a:xfrm>
            <a:off x="6340945" y="2530227"/>
            <a:ext cx="2232248" cy="369332"/>
          </a:xfrm>
          <a:prstGeom prst="rect">
            <a:avLst/>
          </a:prstGeom>
          <a:noFill/>
        </p:spPr>
        <p:txBody>
          <a:bodyPr wrap="square" lIns="0" tIns="0" rIns="0" bIns="0" rtlCol="0">
            <a:spAutoFit/>
          </a:bodyPr>
          <a:lstStyle/>
          <a:p>
            <a:r>
              <a:rPr lang="da-DK" sz="1200" i="1" dirty="0">
                <a:latin typeface="+mn-lt"/>
              </a:rPr>
              <a:t>Viden, oplevelser og</a:t>
            </a:r>
          </a:p>
          <a:p>
            <a:r>
              <a:rPr lang="da-DK" sz="1200" i="1" dirty="0">
                <a:latin typeface="+mn-lt"/>
              </a:rPr>
              <a:t>fordybelse </a:t>
            </a:r>
          </a:p>
        </p:txBody>
      </p:sp>
      <p:pic>
        <p:nvPicPr>
          <p:cNvPr id="23" name="Grafik 22" descr="Tale med massiv udfyldning">
            <a:extLst>
              <a:ext uri="{FF2B5EF4-FFF2-40B4-BE49-F238E27FC236}">
                <a16:creationId xmlns:a16="http://schemas.microsoft.com/office/drawing/2014/main" id="{1C15B1B9-AAC8-445A-ACFF-6D813748CE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42567" y="4684883"/>
            <a:ext cx="1293509" cy="1293509"/>
          </a:xfrm>
          <a:prstGeom prst="rect">
            <a:avLst/>
          </a:prstGeom>
        </p:spPr>
      </p:pic>
      <p:sp>
        <p:nvSpPr>
          <p:cNvPr id="24" name="Tekstfelt 23">
            <a:extLst>
              <a:ext uri="{FF2B5EF4-FFF2-40B4-BE49-F238E27FC236}">
                <a16:creationId xmlns:a16="http://schemas.microsoft.com/office/drawing/2014/main" id="{0E22C519-9296-4380-B939-647DBBCE5653}"/>
              </a:ext>
            </a:extLst>
          </p:cNvPr>
          <p:cNvSpPr txBox="1"/>
          <p:nvPr/>
        </p:nvSpPr>
        <p:spPr>
          <a:xfrm>
            <a:off x="879205" y="5331637"/>
            <a:ext cx="2232248" cy="369332"/>
          </a:xfrm>
          <a:prstGeom prst="rect">
            <a:avLst/>
          </a:prstGeom>
          <a:noFill/>
        </p:spPr>
        <p:txBody>
          <a:bodyPr wrap="square" lIns="0" tIns="0" rIns="0" bIns="0" rtlCol="0">
            <a:spAutoFit/>
          </a:bodyPr>
          <a:lstStyle/>
          <a:p>
            <a:r>
              <a:rPr lang="da-DK" sz="1200" i="1" dirty="0">
                <a:latin typeface="+mn-lt"/>
              </a:rPr>
              <a:t>Vigtigt for læring i </a:t>
            </a:r>
          </a:p>
          <a:p>
            <a:r>
              <a:rPr lang="da-DK" sz="1200" i="1" dirty="0">
                <a:latin typeface="+mn-lt"/>
              </a:rPr>
              <a:t>skolens øvrige fag</a:t>
            </a:r>
          </a:p>
        </p:txBody>
      </p:sp>
    </p:spTree>
    <p:extLst>
      <p:ext uri="{BB962C8B-B14F-4D97-AF65-F5344CB8AC3E}">
        <p14:creationId xmlns:p14="http://schemas.microsoft.com/office/powerpoint/2010/main" val="171315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7DAC7-134A-42B7-A1B2-BA846415B01E}"/>
              </a:ext>
            </a:extLst>
          </p:cNvPr>
          <p:cNvSpPr>
            <a:spLocks noGrp="1"/>
          </p:cNvSpPr>
          <p:nvPr>
            <p:ph type="title"/>
          </p:nvPr>
        </p:nvSpPr>
        <p:spPr/>
        <p:txBody>
          <a:bodyPr/>
          <a:lstStyle/>
          <a:p>
            <a:r>
              <a:rPr lang="da-DK" dirty="0"/>
              <a:t>Hvad ved vi også?</a:t>
            </a:r>
          </a:p>
        </p:txBody>
      </p:sp>
      <p:sp>
        <p:nvSpPr>
          <p:cNvPr id="4" name="Skriftrulle: lodret 3">
            <a:extLst>
              <a:ext uri="{FF2B5EF4-FFF2-40B4-BE49-F238E27FC236}">
                <a16:creationId xmlns:a16="http://schemas.microsoft.com/office/drawing/2014/main" id="{E9688DF3-BB12-4C68-8D3B-264F446477F4}"/>
              </a:ext>
            </a:extLst>
          </p:cNvPr>
          <p:cNvSpPr/>
          <p:nvPr/>
        </p:nvSpPr>
        <p:spPr>
          <a:xfrm>
            <a:off x="503237" y="1600714"/>
            <a:ext cx="3507972" cy="4621818"/>
          </a:xfrm>
          <a:prstGeom prst="verticalScroll">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a-DK" sz="1400" b="1" i="1" dirty="0">
                <a:solidFill>
                  <a:schemeClr val="tx2"/>
                </a:solidFill>
              </a:rPr>
              <a:t>Forskning</a:t>
            </a:r>
          </a:p>
          <a:p>
            <a:pPr algn="ctr"/>
            <a:endParaRPr lang="da-DK" sz="1400" i="1" dirty="0">
              <a:solidFill>
                <a:schemeClr val="bg1"/>
              </a:solidFill>
            </a:endParaRPr>
          </a:p>
          <a:p>
            <a:pPr algn="ctr"/>
            <a:r>
              <a:rPr lang="da-DK" sz="1400" b="0" i="0" dirty="0">
                <a:solidFill>
                  <a:srgbClr val="222222"/>
                </a:solidFill>
                <a:effectLst/>
              </a:rPr>
              <a:t>”Mængden af tidlig påvirkning fra bøger og anden såkaldt kulturel kapital har stor betydning for uddannelse, beskæftigelse og succes senere i livet.”</a:t>
            </a:r>
          </a:p>
          <a:p>
            <a:pPr algn="ctr"/>
            <a:endParaRPr lang="da-DK" sz="1400" dirty="0">
              <a:solidFill>
                <a:srgbClr val="222222"/>
              </a:solidFill>
              <a:latin typeface="Meta Serif (webfont)"/>
            </a:endParaRPr>
          </a:p>
          <a:p>
            <a:pPr algn="ctr"/>
            <a:r>
              <a:rPr lang="da-DK" sz="1400" i="1" dirty="0">
                <a:solidFill>
                  <a:srgbClr val="222222"/>
                </a:solidFill>
              </a:rPr>
              <a:t>Tvillingestudie af Mads Meier Jæger, professor i sociologi</a:t>
            </a:r>
            <a:endParaRPr lang="da-DK" sz="1400" i="1" dirty="0">
              <a:solidFill>
                <a:schemeClr val="bg1"/>
              </a:solidFill>
            </a:endParaRPr>
          </a:p>
        </p:txBody>
      </p:sp>
      <p:sp>
        <p:nvSpPr>
          <p:cNvPr id="6" name="Skriftrulle: lodret 5">
            <a:extLst>
              <a:ext uri="{FF2B5EF4-FFF2-40B4-BE49-F238E27FC236}">
                <a16:creationId xmlns:a16="http://schemas.microsoft.com/office/drawing/2014/main" id="{E0767471-0DFD-4AB0-A400-F235BDB9A7B1}"/>
              </a:ext>
            </a:extLst>
          </p:cNvPr>
          <p:cNvSpPr/>
          <p:nvPr/>
        </p:nvSpPr>
        <p:spPr>
          <a:xfrm>
            <a:off x="4552544" y="1600714"/>
            <a:ext cx="3507972" cy="4621818"/>
          </a:xfrm>
          <a:prstGeom prst="verticalScroll">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a-DK" sz="1400" b="1" i="1" dirty="0">
                <a:solidFill>
                  <a:schemeClr val="tx2"/>
                </a:solidFill>
              </a:rPr>
              <a:t>Viden</a:t>
            </a:r>
          </a:p>
          <a:p>
            <a:pPr algn="ctr"/>
            <a:endParaRPr lang="da-DK" sz="1400" i="1" dirty="0">
              <a:solidFill>
                <a:schemeClr val="bg1"/>
              </a:solidFill>
            </a:endParaRPr>
          </a:p>
          <a:p>
            <a:pPr algn="ctr"/>
            <a:r>
              <a:rPr lang="da-DK" sz="1400" b="0" i="0" dirty="0">
                <a:solidFill>
                  <a:srgbClr val="222222"/>
                </a:solidFill>
                <a:effectLst/>
              </a:rPr>
              <a:t>”</a:t>
            </a:r>
            <a:r>
              <a:rPr lang="da-DK" sz="1400" dirty="0">
                <a:solidFill>
                  <a:srgbClr val="222222"/>
                </a:solidFill>
              </a:rPr>
              <a:t>Mødrenes uddannelsesniveau spiller en stor rolle for, hvor meget og ofte mødrene læser højt for deres børn. 34 procent af mødrene med en grunduddannelse læser højt for deres barn, mens det gælder 63 procent af mødrene med en lang videregående uddannelse.”</a:t>
            </a:r>
          </a:p>
          <a:p>
            <a:pPr algn="ctr"/>
            <a:endParaRPr lang="da-DK" sz="1400" dirty="0">
              <a:solidFill>
                <a:srgbClr val="222222"/>
              </a:solidFill>
              <a:latin typeface="Meta Serif (webfont)"/>
            </a:endParaRPr>
          </a:p>
          <a:p>
            <a:pPr algn="ctr"/>
            <a:r>
              <a:rPr lang="da-DK" sz="1400" i="1" dirty="0">
                <a:solidFill>
                  <a:srgbClr val="222222"/>
                </a:solidFill>
              </a:rPr>
              <a:t>Kortlægning af VIVE</a:t>
            </a:r>
            <a:endParaRPr lang="da-DK" sz="1400" i="1" dirty="0">
              <a:solidFill>
                <a:schemeClr val="bg1"/>
              </a:solidFill>
            </a:endParaRPr>
          </a:p>
        </p:txBody>
      </p:sp>
    </p:spTree>
    <p:extLst>
      <p:ext uri="{BB962C8B-B14F-4D97-AF65-F5344CB8AC3E}">
        <p14:creationId xmlns:p14="http://schemas.microsoft.com/office/powerpoint/2010/main" val="206184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4A452-E97D-4E15-9090-3D580BFACADF}"/>
              </a:ext>
            </a:extLst>
          </p:cNvPr>
          <p:cNvSpPr>
            <a:spLocks noGrp="1"/>
          </p:cNvSpPr>
          <p:nvPr>
            <p:ph type="title"/>
          </p:nvPr>
        </p:nvSpPr>
        <p:spPr/>
        <p:txBody>
          <a:bodyPr/>
          <a:lstStyle/>
          <a:p>
            <a:r>
              <a:rPr lang="da-DK" dirty="0"/>
              <a:t>Hvad er udgangspunktet i Albertslund?</a:t>
            </a:r>
          </a:p>
        </p:txBody>
      </p:sp>
      <p:graphicFrame>
        <p:nvGraphicFramePr>
          <p:cNvPr id="7" name="Diagram 6">
            <a:extLst>
              <a:ext uri="{FF2B5EF4-FFF2-40B4-BE49-F238E27FC236}">
                <a16:creationId xmlns:a16="http://schemas.microsoft.com/office/drawing/2014/main" id="{084AC88C-EECA-4989-9B32-721A9724D77F}"/>
              </a:ext>
            </a:extLst>
          </p:cNvPr>
          <p:cNvGraphicFramePr>
            <a:graphicFrameLocks/>
          </p:cNvGraphicFramePr>
          <p:nvPr>
            <p:extLst>
              <p:ext uri="{D42A27DB-BD31-4B8C-83A1-F6EECF244321}">
                <p14:modId xmlns:p14="http://schemas.microsoft.com/office/powerpoint/2010/main" val="4187322102"/>
              </p:ext>
            </p:extLst>
          </p:nvPr>
        </p:nvGraphicFramePr>
        <p:xfrm>
          <a:off x="304729" y="1672919"/>
          <a:ext cx="4248472"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7F6FA81B-2481-4148-990A-BD6048D37A70}"/>
              </a:ext>
            </a:extLst>
          </p:cNvPr>
          <p:cNvGraphicFramePr>
            <a:graphicFrameLocks/>
          </p:cNvGraphicFramePr>
          <p:nvPr>
            <p:extLst>
              <p:ext uri="{D42A27DB-BD31-4B8C-83A1-F6EECF244321}">
                <p14:modId xmlns:p14="http://schemas.microsoft.com/office/powerpoint/2010/main" val="3012034524"/>
              </p:ext>
            </p:extLst>
          </p:nvPr>
        </p:nvGraphicFramePr>
        <p:xfrm>
          <a:off x="4499992" y="353059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12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15588-34DD-4B39-A33C-EBD3765181D1}"/>
              </a:ext>
            </a:extLst>
          </p:cNvPr>
          <p:cNvSpPr>
            <a:spLocks noGrp="1"/>
          </p:cNvSpPr>
          <p:nvPr>
            <p:ph type="title"/>
          </p:nvPr>
        </p:nvSpPr>
        <p:spPr/>
        <p:txBody>
          <a:bodyPr/>
          <a:lstStyle/>
          <a:p>
            <a:r>
              <a:rPr lang="da-DK" dirty="0"/>
              <a:t>Hvad er udgangspunktet i Albertslund? </a:t>
            </a:r>
            <a:r>
              <a:rPr lang="da-DK" sz="2600" dirty="0"/>
              <a:t>(fortsat)</a:t>
            </a:r>
          </a:p>
        </p:txBody>
      </p:sp>
      <p:graphicFrame>
        <p:nvGraphicFramePr>
          <p:cNvPr id="7" name="Diagram 6">
            <a:extLst>
              <a:ext uri="{FF2B5EF4-FFF2-40B4-BE49-F238E27FC236}">
                <a16:creationId xmlns:a16="http://schemas.microsoft.com/office/drawing/2014/main" id="{EBBE949E-FFE7-422F-8E55-57D2612A1CA4}"/>
              </a:ext>
            </a:extLst>
          </p:cNvPr>
          <p:cNvGraphicFramePr>
            <a:graphicFrameLocks/>
          </p:cNvGraphicFramePr>
          <p:nvPr>
            <p:extLst>
              <p:ext uri="{D42A27DB-BD31-4B8C-83A1-F6EECF244321}">
                <p14:modId xmlns:p14="http://schemas.microsoft.com/office/powerpoint/2010/main" val="3343575164"/>
              </p:ext>
            </p:extLst>
          </p:nvPr>
        </p:nvGraphicFramePr>
        <p:xfrm>
          <a:off x="0" y="1672681"/>
          <a:ext cx="4644007" cy="4407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a:extLst>
              <a:ext uri="{FF2B5EF4-FFF2-40B4-BE49-F238E27FC236}">
                <a16:creationId xmlns:a16="http://schemas.microsoft.com/office/drawing/2014/main" id="{966592CE-D690-477D-893E-EA3896B2DA74}"/>
              </a:ext>
            </a:extLst>
          </p:cNvPr>
          <p:cNvGraphicFramePr>
            <a:graphicFrameLocks/>
          </p:cNvGraphicFramePr>
          <p:nvPr>
            <p:extLst>
              <p:ext uri="{D42A27DB-BD31-4B8C-83A1-F6EECF244321}">
                <p14:modId xmlns:p14="http://schemas.microsoft.com/office/powerpoint/2010/main" val="2345483703"/>
              </p:ext>
            </p:extLst>
          </p:nvPr>
        </p:nvGraphicFramePr>
        <p:xfrm>
          <a:off x="4572000" y="1660651"/>
          <a:ext cx="4572000" cy="4457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0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7195" y="3284984"/>
            <a:ext cx="3650789" cy="1618714"/>
          </a:xfrm>
        </p:spPr>
        <p:txBody>
          <a:bodyPr/>
          <a:lstStyle/>
          <a:p>
            <a:r>
              <a:rPr lang="nb-NO" sz="4000" dirty="0"/>
              <a:t>Børns matematiske kompetencer</a:t>
            </a:r>
          </a:p>
        </p:txBody>
      </p:sp>
      <p:pic>
        <p:nvPicPr>
          <p:cNvPr id="4" name="Billede 3">
            <a:extLst>
              <a:ext uri="{FF2B5EF4-FFF2-40B4-BE49-F238E27FC236}">
                <a16:creationId xmlns:a16="http://schemas.microsoft.com/office/drawing/2014/main" id="{2C5C002C-CB47-40D0-8998-1B6D0E8B4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636912"/>
            <a:ext cx="4273381" cy="3365760"/>
          </a:xfrm>
          <a:prstGeom prst="rect">
            <a:avLst/>
          </a:prstGeom>
        </p:spPr>
      </p:pic>
    </p:spTree>
    <p:extLst>
      <p:ext uri="{BB962C8B-B14F-4D97-AF65-F5344CB8AC3E}">
        <p14:creationId xmlns:p14="http://schemas.microsoft.com/office/powerpoint/2010/main" val="156061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4A452-E97D-4E15-9090-3D580BFACADF}"/>
              </a:ext>
            </a:extLst>
          </p:cNvPr>
          <p:cNvSpPr>
            <a:spLocks noGrp="1"/>
          </p:cNvSpPr>
          <p:nvPr>
            <p:ph type="title"/>
          </p:nvPr>
        </p:nvSpPr>
        <p:spPr/>
        <p:txBody>
          <a:bodyPr/>
          <a:lstStyle/>
          <a:p>
            <a:r>
              <a:rPr lang="da-DK" dirty="0"/>
              <a:t>Hvorfor er det vigtigt at kunne matematik?</a:t>
            </a:r>
          </a:p>
        </p:txBody>
      </p:sp>
      <p:pic>
        <p:nvPicPr>
          <p:cNvPr id="6" name="Pladsholder til indhold 5" descr="Domstol med massiv udfyldning">
            <a:extLst>
              <a:ext uri="{FF2B5EF4-FFF2-40B4-BE49-F238E27FC236}">
                <a16:creationId xmlns:a16="http://schemas.microsoft.com/office/drawing/2014/main" id="{2699AAB1-3AA5-4EE6-85BF-467A80DFBCD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921" y="1520343"/>
            <a:ext cx="1154076" cy="1154076"/>
          </a:xfrm>
        </p:spPr>
      </p:pic>
      <p:sp>
        <p:nvSpPr>
          <p:cNvPr id="7" name="Tekstfelt 6">
            <a:extLst>
              <a:ext uri="{FF2B5EF4-FFF2-40B4-BE49-F238E27FC236}">
                <a16:creationId xmlns:a16="http://schemas.microsoft.com/office/drawing/2014/main" id="{15CA1BCB-229C-4EC9-8E4E-4230FF938ABE}"/>
              </a:ext>
            </a:extLst>
          </p:cNvPr>
          <p:cNvSpPr txBox="1"/>
          <p:nvPr/>
        </p:nvSpPr>
        <p:spPr>
          <a:xfrm>
            <a:off x="879205" y="2714893"/>
            <a:ext cx="2232248" cy="369332"/>
          </a:xfrm>
          <a:prstGeom prst="rect">
            <a:avLst/>
          </a:prstGeom>
          <a:noFill/>
        </p:spPr>
        <p:txBody>
          <a:bodyPr wrap="square" lIns="0" tIns="0" rIns="0" bIns="0" rtlCol="0">
            <a:spAutoFit/>
          </a:bodyPr>
          <a:lstStyle/>
          <a:p>
            <a:r>
              <a:rPr lang="da-DK" sz="1200" i="1" dirty="0">
                <a:latin typeface="+mn-lt"/>
              </a:rPr>
              <a:t>Folkeskolens formål</a:t>
            </a:r>
          </a:p>
          <a:p>
            <a:r>
              <a:rPr lang="da-DK" sz="1200" i="1" dirty="0">
                <a:latin typeface="+mn-lt"/>
              </a:rPr>
              <a:t>jf. folkeskoleloven</a:t>
            </a:r>
          </a:p>
        </p:txBody>
      </p:sp>
      <p:pic>
        <p:nvPicPr>
          <p:cNvPr id="9" name="Grafik 8" descr="Studenterhue med massiv udfyldning">
            <a:extLst>
              <a:ext uri="{FF2B5EF4-FFF2-40B4-BE49-F238E27FC236}">
                <a16:creationId xmlns:a16="http://schemas.microsoft.com/office/drawing/2014/main" id="{44DC9F42-6C61-4866-A365-B01C07634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2220" y="2068139"/>
            <a:ext cx="1293509" cy="1293509"/>
          </a:xfrm>
          <a:prstGeom prst="rect">
            <a:avLst/>
          </a:prstGeom>
        </p:spPr>
      </p:pic>
      <p:pic>
        <p:nvPicPr>
          <p:cNvPr id="11" name="Grafik 10" descr="Trigonometri med massiv udfyldning">
            <a:extLst>
              <a:ext uri="{FF2B5EF4-FFF2-40B4-BE49-F238E27FC236}">
                <a16:creationId xmlns:a16="http://schemas.microsoft.com/office/drawing/2014/main" id="{72EED9C1-CD49-46DD-ABA5-89CFFD1DF5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9205" y="4044148"/>
            <a:ext cx="1293509" cy="1293509"/>
          </a:xfrm>
          <a:prstGeom prst="rect">
            <a:avLst/>
          </a:prstGeom>
        </p:spPr>
      </p:pic>
      <p:sp>
        <p:nvSpPr>
          <p:cNvPr id="12" name="Tekstfelt 11">
            <a:extLst>
              <a:ext uri="{FF2B5EF4-FFF2-40B4-BE49-F238E27FC236}">
                <a16:creationId xmlns:a16="http://schemas.microsoft.com/office/drawing/2014/main" id="{6C17B688-E71D-4566-B8B9-929B96C05B0F}"/>
              </a:ext>
            </a:extLst>
          </p:cNvPr>
          <p:cNvSpPr txBox="1"/>
          <p:nvPr/>
        </p:nvSpPr>
        <p:spPr>
          <a:xfrm>
            <a:off x="3436420" y="5877272"/>
            <a:ext cx="1999676" cy="738664"/>
          </a:xfrm>
          <a:prstGeom prst="rect">
            <a:avLst/>
          </a:prstGeom>
          <a:noFill/>
        </p:spPr>
        <p:txBody>
          <a:bodyPr wrap="square" lIns="0" tIns="0" rIns="0" bIns="0" rtlCol="0">
            <a:spAutoFit/>
          </a:bodyPr>
          <a:lstStyle/>
          <a:p>
            <a:r>
              <a:rPr lang="da-DK" sz="1200" i="1" dirty="0">
                <a:latin typeface="+mn-lt"/>
              </a:rPr>
              <a:t>Sammenhæng til sproglig</a:t>
            </a:r>
          </a:p>
          <a:p>
            <a:r>
              <a:rPr lang="da-DK" sz="1200" i="1" dirty="0">
                <a:latin typeface="+mn-lt"/>
              </a:rPr>
              <a:t>udvikling – mulighed for at udtrykke sig</a:t>
            </a:r>
          </a:p>
          <a:p>
            <a:endParaRPr lang="da-DK" sz="1200" i="1" dirty="0">
              <a:latin typeface="+mn-lt"/>
            </a:endParaRPr>
          </a:p>
        </p:txBody>
      </p:sp>
      <p:sp>
        <p:nvSpPr>
          <p:cNvPr id="13" name="Tekstfelt 12">
            <a:extLst>
              <a:ext uri="{FF2B5EF4-FFF2-40B4-BE49-F238E27FC236}">
                <a16:creationId xmlns:a16="http://schemas.microsoft.com/office/drawing/2014/main" id="{6F25A716-1142-43D7-9F2D-AD27FD527EC2}"/>
              </a:ext>
            </a:extLst>
          </p:cNvPr>
          <p:cNvSpPr txBox="1"/>
          <p:nvPr/>
        </p:nvSpPr>
        <p:spPr>
          <a:xfrm>
            <a:off x="3552220" y="3176982"/>
            <a:ext cx="2232248" cy="369332"/>
          </a:xfrm>
          <a:prstGeom prst="rect">
            <a:avLst/>
          </a:prstGeom>
          <a:noFill/>
        </p:spPr>
        <p:txBody>
          <a:bodyPr wrap="square" lIns="0" tIns="0" rIns="0" bIns="0" rtlCol="0">
            <a:spAutoFit/>
          </a:bodyPr>
          <a:lstStyle/>
          <a:p>
            <a:r>
              <a:rPr lang="da-DK" sz="1200" i="1" dirty="0">
                <a:latin typeface="+mn-lt"/>
              </a:rPr>
              <a:t>Adgangskrav til </a:t>
            </a:r>
          </a:p>
          <a:p>
            <a:r>
              <a:rPr lang="da-DK" sz="1200" i="1" dirty="0">
                <a:latin typeface="+mn-lt"/>
              </a:rPr>
              <a:t>ungdomsuddannelser </a:t>
            </a:r>
          </a:p>
        </p:txBody>
      </p:sp>
      <p:pic>
        <p:nvPicPr>
          <p:cNvPr id="15" name="Grafik 14" descr="Åben konvolut med massiv udfyldning">
            <a:extLst>
              <a:ext uri="{FF2B5EF4-FFF2-40B4-BE49-F238E27FC236}">
                <a16:creationId xmlns:a16="http://schemas.microsoft.com/office/drawing/2014/main" id="{29AA5C21-9E15-4FF8-BC82-70D8E37889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0275" y="4026030"/>
            <a:ext cx="1048049" cy="1048049"/>
          </a:xfrm>
          <a:prstGeom prst="rect">
            <a:avLst/>
          </a:prstGeom>
        </p:spPr>
      </p:pic>
      <p:sp>
        <p:nvSpPr>
          <p:cNvPr id="16" name="Tekstfelt 15">
            <a:extLst>
              <a:ext uri="{FF2B5EF4-FFF2-40B4-BE49-F238E27FC236}">
                <a16:creationId xmlns:a16="http://schemas.microsoft.com/office/drawing/2014/main" id="{75BA029A-5150-4F37-9565-A97C9F1C11C4}"/>
              </a:ext>
            </a:extLst>
          </p:cNvPr>
          <p:cNvSpPr txBox="1"/>
          <p:nvPr/>
        </p:nvSpPr>
        <p:spPr>
          <a:xfrm>
            <a:off x="6325059" y="5237269"/>
            <a:ext cx="2232248" cy="553998"/>
          </a:xfrm>
          <a:prstGeom prst="rect">
            <a:avLst/>
          </a:prstGeom>
          <a:noFill/>
        </p:spPr>
        <p:txBody>
          <a:bodyPr wrap="square" lIns="0" tIns="0" rIns="0" bIns="0" rtlCol="0">
            <a:spAutoFit/>
          </a:bodyPr>
          <a:lstStyle/>
          <a:p>
            <a:r>
              <a:rPr lang="da-DK" sz="1200" i="1" dirty="0">
                <a:latin typeface="+mn-lt"/>
              </a:rPr>
              <a:t>Forstå henvendelser</a:t>
            </a:r>
          </a:p>
          <a:p>
            <a:r>
              <a:rPr lang="da-DK" sz="1200" i="1" dirty="0">
                <a:latin typeface="+mn-lt"/>
              </a:rPr>
              <a:t>som borger og begå sig</a:t>
            </a:r>
          </a:p>
          <a:p>
            <a:r>
              <a:rPr lang="da-DK" sz="1200" i="1" dirty="0">
                <a:latin typeface="+mn-lt"/>
              </a:rPr>
              <a:t>i samfundet</a:t>
            </a:r>
          </a:p>
        </p:txBody>
      </p:sp>
      <p:pic>
        <p:nvPicPr>
          <p:cNvPr id="20" name="Grafik 19" descr="Hjerne i hoved med massiv udfyldning">
            <a:extLst>
              <a:ext uri="{FF2B5EF4-FFF2-40B4-BE49-F238E27FC236}">
                <a16:creationId xmlns:a16="http://schemas.microsoft.com/office/drawing/2014/main" id="{BB1C4CFC-62AF-4F74-8BB8-74893FDAF0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2200" y="1436065"/>
            <a:ext cx="1116124" cy="1116124"/>
          </a:xfrm>
          <a:prstGeom prst="rect">
            <a:avLst/>
          </a:prstGeom>
        </p:spPr>
      </p:pic>
      <p:sp>
        <p:nvSpPr>
          <p:cNvPr id="21" name="Tekstfelt 20">
            <a:extLst>
              <a:ext uri="{FF2B5EF4-FFF2-40B4-BE49-F238E27FC236}">
                <a16:creationId xmlns:a16="http://schemas.microsoft.com/office/drawing/2014/main" id="{A70C2E00-3EDF-4A1A-8DCC-A5F5E6F15311}"/>
              </a:ext>
            </a:extLst>
          </p:cNvPr>
          <p:cNvSpPr txBox="1"/>
          <p:nvPr/>
        </p:nvSpPr>
        <p:spPr>
          <a:xfrm>
            <a:off x="6340945" y="2530227"/>
            <a:ext cx="2232248" cy="369332"/>
          </a:xfrm>
          <a:prstGeom prst="rect">
            <a:avLst/>
          </a:prstGeom>
          <a:noFill/>
        </p:spPr>
        <p:txBody>
          <a:bodyPr wrap="square" lIns="0" tIns="0" rIns="0" bIns="0" rtlCol="0">
            <a:spAutoFit/>
          </a:bodyPr>
          <a:lstStyle/>
          <a:p>
            <a:r>
              <a:rPr lang="da-DK" sz="1200" i="1" dirty="0">
                <a:latin typeface="+mn-lt"/>
              </a:rPr>
              <a:t>Viden, oplevelser og</a:t>
            </a:r>
          </a:p>
          <a:p>
            <a:r>
              <a:rPr lang="da-DK" sz="1200" i="1" dirty="0">
                <a:latin typeface="+mn-lt"/>
              </a:rPr>
              <a:t>fordybelse </a:t>
            </a:r>
          </a:p>
        </p:txBody>
      </p:sp>
      <p:pic>
        <p:nvPicPr>
          <p:cNvPr id="23" name="Grafik 22" descr="Tale med massiv udfyldning">
            <a:extLst>
              <a:ext uri="{FF2B5EF4-FFF2-40B4-BE49-F238E27FC236}">
                <a16:creationId xmlns:a16="http://schemas.microsoft.com/office/drawing/2014/main" id="{1C15B1B9-AAC8-445A-ACFF-6D813748CE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42567" y="4684883"/>
            <a:ext cx="1293509" cy="1293509"/>
          </a:xfrm>
          <a:prstGeom prst="rect">
            <a:avLst/>
          </a:prstGeom>
        </p:spPr>
      </p:pic>
      <p:sp>
        <p:nvSpPr>
          <p:cNvPr id="24" name="Tekstfelt 23">
            <a:extLst>
              <a:ext uri="{FF2B5EF4-FFF2-40B4-BE49-F238E27FC236}">
                <a16:creationId xmlns:a16="http://schemas.microsoft.com/office/drawing/2014/main" id="{0E22C519-9296-4380-B939-647DBBCE5653}"/>
              </a:ext>
            </a:extLst>
          </p:cNvPr>
          <p:cNvSpPr txBox="1"/>
          <p:nvPr/>
        </p:nvSpPr>
        <p:spPr>
          <a:xfrm>
            <a:off x="879205" y="5331637"/>
            <a:ext cx="2232248" cy="369332"/>
          </a:xfrm>
          <a:prstGeom prst="rect">
            <a:avLst/>
          </a:prstGeom>
          <a:noFill/>
        </p:spPr>
        <p:txBody>
          <a:bodyPr wrap="square" lIns="0" tIns="0" rIns="0" bIns="0" rtlCol="0">
            <a:spAutoFit/>
          </a:bodyPr>
          <a:lstStyle/>
          <a:p>
            <a:r>
              <a:rPr lang="da-DK" sz="1200" i="1" dirty="0">
                <a:latin typeface="+mn-lt"/>
              </a:rPr>
              <a:t>Vigtigt for læring i </a:t>
            </a:r>
          </a:p>
          <a:p>
            <a:r>
              <a:rPr lang="da-DK" sz="1200" i="1" dirty="0">
                <a:latin typeface="+mn-lt"/>
              </a:rPr>
              <a:t>skolens øvrige fag</a:t>
            </a:r>
          </a:p>
        </p:txBody>
      </p:sp>
    </p:spTree>
    <p:extLst>
      <p:ext uri="{BB962C8B-B14F-4D97-AF65-F5344CB8AC3E}">
        <p14:creationId xmlns:p14="http://schemas.microsoft.com/office/powerpoint/2010/main" val="189886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7DAC7-134A-42B7-A1B2-BA846415B01E}"/>
              </a:ext>
            </a:extLst>
          </p:cNvPr>
          <p:cNvSpPr>
            <a:spLocks noGrp="1"/>
          </p:cNvSpPr>
          <p:nvPr>
            <p:ph type="title"/>
          </p:nvPr>
        </p:nvSpPr>
        <p:spPr/>
        <p:txBody>
          <a:bodyPr/>
          <a:lstStyle/>
          <a:p>
            <a:r>
              <a:rPr lang="da-DK" dirty="0"/>
              <a:t>Hvad ved vi også?</a:t>
            </a:r>
          </a:p>
        </p:txBody>
      </p:sp>
      <p:sp>
        <p:nvSpPr>
          <p:cNvPr id="4" name="Skriftrulle: lodret 3">
            <a:extLst>
              <a:ext uri="{FF2B5EF4-FFF2-40B4-BE49-F238E27FC236}">
                <a16:creationId xmlns:a16="http://schemas.microsoft.com/office/drawing/2014/main" id="{E9688DF3-BB12-4C68-8D3B-264F446477F4}"/>
              </a:ext>
            </a:extLst>
          </p:cNvPr>
          <p:cNvSpPr/>
          <p:nvPr/>
        </p:nvSpPr>
        <p:spPr>
          <a:xfrm>
            <a:off x="503237" y="1600714"/>
            <a:ext cx="3507972" cy="4621818"/>
          </a:xfrm>
          <a:prstGeom prst="verticalScroll">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a-DK" sz="1400" b="1" i="1" dirty="0">
                <a:solidFill>
                  <a:schemeClr val="tx2"/>
                </a:solidFill>
              </a:rPr>
              <a:t>Viden</a:t>
            </a:r>
          </a:p>
          <a:p>
            <a:pPr algn="ctr"/>
            <a:endParaRPr lang="da-DK" sz="1400" i="1" dirty="0">
              <a:solidFill>
                <a:schemeClr val="bg1"/>
              </a:solidFill>
            </a:endParaRPr>
          </a:p>
          <a:p>
            <a:pPr algn="ctr"/>
            <a:r>
              <a:rPr lang="da-DK" sz="1200" b="0" i="0" dirty="0">
                <a:solidFill>
                  <a:srgbClr val="222222"/>
                </a:solidFill>
                <a:effectLst/>
              </a:rPr>
              <a:t>”</a:t>
            </a:r>
            <a:r>
              <a:rPr lang="da-DK" sz="1200" b="0" i="0" dirty="0">
                <a:solidFill>
                  <a:srgbClr val="002E2E"/>
                </a:solidFill>
                <a:effectLst/>
              </a:rPr>
              <a:t>Andelen af unge, der har begået kriminalitet, stiger i takt med, at karakteren for grundskolens afgangsprøve i skriftlig matematik falder. Blandt mænd i alderen 25-29 år, der ikke har bestået den skriftlige afgangsprøve i matematik, har mere end fire ud af ti (41 pct.) fået én eller flere domme efter straffeloven, våbenloven eller loven om euforiserende stoffer som 25-årig. Knap hver tredje (31 pct.) af mændene med karakteren 02 har fået en dom, og blandt mænd med karakteren 12 er kun 4 pct. blevet dømt.”</a:t>
            </a:r>
          </a:p>
          <a:p>
            <a:pPr algn="ctr"/>
            <a:endParaRPr lang="da-DK" sz="1200" dirty="0">
              <a:solidFill>
                <a:srgbClr val="002E2E"/>
              </a:solidFill>
            </a:endParaRPr>
          </a:p>
          <a:p>
            <a:pPr algn="ctr"/>
            <a:r>
              <a:rPr lang="da-DK" sz="1200" i="1" dirty="0">
                <a:solidFill>
                  <a:srgbClr val="002E2E"/>
                </a:solidFill>
              </a:rPr>
              <a:t>Danmarks Statistik</a:t>
            </a:r>
            <a:endParaRPr lang="da-DK" sz="1200" i="1" dirty="0">
              <a:solidFill>
                <a:schemeClr val="bg1"/>
              </a:solidFill>
            </a:endParaRPr>
          </a:p>
        </p:txBody>
      </p:sp>
      <p:sp>
        <p:nvSpPr>
          <p:cNvPr id="6" name="Skriftrulle: lodret 5">
            <a:extLst>
              <a:ext uri="{FF2B5EF4-FFF2-40B4-BE49-F238E27FC236}">
                <a16:creationId xmlns:a16="http://schemas.microsoft.com/office/drawing/2014/main" id="{E0767471-0DFD-4AB0-A400-F235BDB9A7B1}"/>
              </a:ext>
            </a:extLst>
          </p:cNvPr>
          <p:cNvSpPr/>
          <p:nvPr/>
        </p:nvSpPr>
        <p:spPr>
          <a:xfrm>
            <a:off x="4552544" y="1600714"/>
            <a:ext cx="3507972" cy="4621818"/>
          </a:xfrm>
          <a:prstGeom prst="verticalScroll">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a-DK" sz="1400" b="1" i="1" dirty="0">
                <a:solidFill>
                  <a:schemeClr val="tx2"/>
                </a:solidFill>
              </a:rPr>
              <a:t>Viden</a:t>
            </a:r>
          </a:p>
          <a:p>
            <a:pPr algn="ctr"/>
            <a:endParaRPr lang="da-DK" sz="1400" i="1" dirty="0">
              <a:solidFill>
                <a:schemeClr val="tx2"/>
              </a:solidFill>
            </a:endParaRPr>
          </a:p>
          <a:p>
            <a:pPr algn="ctr"/>
            <a:r>
              <a:rPr lang="da-DK" sz="1400" b="0" i="0" dirty="0">
                <a:solidFill>
                  <a:schemeClr val="tx2"/>
                </a:solidFill>
                <a:effectLst/>
              </a:rPr>
              <a:t>”</a:t>
            </a:r>
            <a:r>
              <a:rPr lang="da-DK" sz="1400" b="0" i="0" u="none" strike="noStrike" baseline="0" dirty="0">
                <a:solidFill>
                  <a:schemeClr val="tx2"/>
                </a:solidFill>
              </a:rPr>
              <a:t>De store forskelle i karakterer mellem klassernes børn er mest udtalt i matematik, hvor forskellen mellem</a:t>
            </a:r>
          </a:p>
          <a:p>
            <a:pPr algn="ctr"/>
            <a:r>
              <a:rPr lang="da-DK" sz="1400" b="0" i="0" u="none" strike="noStrike" baseline="0" dirty="0">
                <a:solidFill>
                  <a:schemeClr val="tx2"/>
                </a:solidFill>
              </a:rPr>
              <a:t>en opvækst med forældre uden for arbejdsmarkedet og forældre i den højere middelklasse er på hele</a:t>
            </a:r>
          </a:p>
          <a:p>
            <a:pPr algn="ctr"/>
            <a:r>
              <a:rPr lang="da-DK" sz="1400" b="0" i="0" u="none" strike="noStrike" baseline="0" dirty="0">
                <a:solidFill>
                  <a:schemeClr val="tx2"/>
                </a:solidFill>
              </a:rPr>
              <a:t>4,3 karakterpoint</a:t>
            </a:r>
            <a:r>
              <a:rPr lang="da-DK" sz="1400" dirty="0">
                <a:solidFill>
                  <a:schemeClr val="tx2"/>
                </a:solidFill>
              </a:rPr>
              <a:t>.”</a:t>
            </a:r>
          </a:p>
          <a:p>
            <a:pPr algn="ctr"/>
            <a:endParaRPr lang="da-DK" sz="1400" dirty="0">
              <a:solidFill>
                <a:srgbClr val="222222"/>
              </a:solidFill>
              <a:latin typeface="Meta Serif (webfont)"/>
            </a:endParaRPr>
          </a:p>
          <a:p>
            <a:pPr algn="ctr"/>
            <a:r>
              <a:rPr lang="da-DK" sz="1400" i="1" dirty="0">
                <a:solidFill>
                  <a:srgbClr val="222222"/>
                </a:solidFill>
              </a:rPr>
              <a:t>Analyse af AE</a:t>
            </a:r>
            <a:endParaRPr lang="da-DK" sz="1400" i="1" dirty="0">
              <a:solidFill>
                <a:schemeClr val="bg1"/>
              </a:solidFill>
            </a:endParaRPr>
          </a:p>
        </p:txBody>
      </p:sp>
    </p:spTree>
    <p:extLst>
      <p:ext uri="{BB962C8B-B14F-4D97-AF65-F5344CB8AC3E}">
        <p14:creationId xmlns:p14="http://schemas.microsoft.com/office/powerpoint/2010/main" val="860176646"/>
      </p:ext>
    </p:extLst>
  </p:cSld>
  <p:clrMapOvr>
    <a:masterClrMapping/>
  </p:clrMapOvr>
</p:sld>
</file>

<file path=ppt/theme/theme1.xml><?xml version="1.0" encoding="utf-8"?>
<a:theme xmlns:a="http://schemas.openxmlformats.org/drawingml/2006/main" name="Albertslund Kommune">
  <a:themeElements>
    <a:clrScheme name="5 Albertslund Børneområde">
      <a:dk1>
        <a:srgbClr val="7F7F7F"/>
      </a:dk1>
      <a:lt1>
        <a:srgbClr val="FFFFFF"/>
      </a:lt1>
      <a:dk2>
        <a:srgbClr val="000000"/>
      </a:dk2>
      <a:lt2>
        <a:srgbClr val="034EA2"/>
      </a:lt2>
      <a:accent1>
        <a:srgbClr val="00B9F2"/>
      </a:accent1>
      <a:accent2>
        <a:srgbClr val="66D5F7"/>
      </a:accent2>
      <a:accent3>
        <a:srgbClr val="005D79"/>
      </a:accent3>
      <a:accent4>
        <a:srgbClr val="008BB6"/>
      </a:accent4>
      <a:accent5>
        <a:srgbClr val="99E3FA"/>
      </a:accent5>
      <a:accent6>
        <a:srgbClr val="CCF1FD"/>
      </a:accent6>
      <a:hlink>
        <a:srgbClr val="66D5F7"/>
      </a:hlink>
      <a:folHlink>
        <a:srgbClr val="CCF1FD"/>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5 Albertslund Børneområde.potx" id="{B057EB33-DA99-44FB-89B5-E111EF00A806}" vid="{CBC4012B-522F-430D-B15F-7C5FF0137C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5 Albertslund Børneområde</Template>
  <TotalTime>327</TotalTime>
  <Words>809</Words>
  <Application>Microsoft Office PowerPoint</Application>
  <PresentationFormat>Skærmshow (4:3)</PresentationFormat>
  <Paragraphs>99</Paragraphs>
  <Slides>14</Slides>
  <Notes>14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 Unicode MS</vt:lpstr>
      <vt:lpstr>Open Sans</vt:lpstr>
      <vt:lpstr>Arial</vt:lpstr>
      <vt:lpstr>Georgia</vt:lpstr>
      <vt:lpstr>Questa-Regular</vt:lpstr>
      <vt:lpstr>Meta Serif (webfont)</vt:lpstr>
      <vt:lpstr>Albertslund Kommune</vt:lpstr>
      <vt:lpstr>Børn oplever progression i læring</vt:lpstr>
      <vt:lpstr>Børns læsekompetencer</vt:lpstr>
      <vt:lpstr>Hvorfor er det vigtigt at kunne læse?</vt:lpstr>
      <vt:lpstr>Hvad ved vi også?</vt:lpstr>
      <vt:lpstr>Hvad er udgangspunktet i Albertslund?</vt:lpstr>
      <vt:lpstr>Hvad er udgangspunktet i Albertslund? (fortsat)</vt:lpstr>
      <vt:lpstr>Børns matematiske kompetencer</vt:lpstr>
      <vt:lpstr>Hvorfor er det vigtigt at kunne matematik?</vt:lpstr>
      <vt:lpstr>Hvad ved vi også?</vt:lpstr>
      <vt:lpstr>Hvad er udgangspunktet i Albertslund?</vt:lpstr>
      <vt:lpstr>Børns fravær fra skole</vt:lpstr>
      <vt:lpstr>Hvorfor er det vigtigt at være i skole?</vt:lpstr>
      <vt:lpstr>Hvorfor er det vigtigt at være i skole?</vt:lpstr>
      <vt:lpstr>Hvad er udgangspunktet i Albertslund?</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Svendstorp Lund</dc:creator>
  <cp:lastModifiedBy>Anne-Sofie Due</cp:lastModifiedBy>
  <cp:revision>15</cp:revision>
  <cp:lastPrinted>2023-01-09T07:23:59Z</cp:lastPrinted>
  <dcterms:created xsi:type="dcterms:W3CDTF">2022-12-16T11:22:01Z</dcterms:created>
  <dcterms:modified xsi:type="dcterms:W3CDTF">2023-01-09T07:42:43Z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